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2"/>
  </p:notesMasterIdLst>
  <p:handoutMasterIdLst>
    <p:handoutMasterId r:id="rId23"/>
  </p:handoutMasterIdLst>
  <p:sldIdLst>
    <p:sldId id="256" r:id="rId5"/>
    <p:sldId id="257" r:id="rId6"/>
    <p:sldId id="258" r:id="rId7"/>
    <p:sldId id="286" r:id="rId8"/>
    <p:sldId id="287" r:id="rId9"/>
    <p:sldId id="288" r:id="rId10"/>
    <p:sldId id="289" r:id="rId11"/>
    <p:sldId id="290" r:id="rId12"/>
    <p:sldId id="291" r:id="rId13"/>
    <p:sldId id="292" r:id="rId14"/>
    <p:sldId id="293" r:id="rId15"/>
    <p:sldId id="294" r:id="rId16"/>
    <p:sldId id="295" r:id="rId17"/>
    <p:sldId id="296" r:id="rId18"/>
    <p:sldId id="298" r:id="rId19"/>
    <p:sldId id="299" r:id="rId20"/>
    <p:sldId id="26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C33"/>
    <a:srgbClr val="40B9C8"/>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9/6/2022</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9/6/2022</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blineindia.com/blog/hire-remote-developers-guide/" TargetMode="External"/><Relationship Id="rId1" Type="http://schemas.openxmlformats.org/officeDocument/2006/relationships/slideLayout" Target="../slideLayouts/slideLayout5.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1863447" y="2023061"/>
            <a:ext cx="5760720" cy="3458722"/>
          </a:xfrm>
        </p:spPr>
        <p:txBody>
          <a:bodyPr/>
          <a:lstStyle/>
          <a:p>
            <a:r>
              <a:rPr lang="en-GB" dirty="0">
                <a:solidFill>
                  <a:srgbClr val="FDBC33"/>
                </a:solidFill>
                <a:latin typeface="Calibri" panose="020F0502020204030204" pitchFamily="34" charset="0"/>
                <a:cs typeface="Calibri" panose="020F0502020204030204" pitchFamily="34" charset="0"/>
              </a:rPr>
              <a:t>A Guide to Hire Professional Remote Developers</a:t>
            </a:r>
            <a:endParaRPr lang="en-US" dirty="0">
              <a:solidFill>
                <a:srgbClr val="FDBC33"/>
              </a:solidFill>
              <a:latin typeface="Calibri" panose="020F0502020204030204" pitchFamily="34" charset="0"/>
              <a:cs typeface="Calibri" panose="020F0502020204030204" pitchFamily="34" charset="0"/>
            </a:endParaRPr>
          </a:p>
        </p:txBody>
      </p:sp>
      <p:pic>
        <p:nvPicPr>
          <p:cNvPr id="5" name="Graphic 4">
            <a:extLst>
              <a:ext uri="{FF2B5EF4-FFF2-40B4-BE49-F238E27FC236}">
                <a16:creationId xmlns:a16="http://schemas.microsoft.com/office/drawing/2014/main" id="{9F2B5B9E-D690-4F48-962D-9D8A8DAE8A5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00847" y="306927"/>
            <a:ext cx="2819400" cy="438150"/>
          </a:xfrm>
          <a:prstGeom prst="rect">
            <a:avLst/>
          </a:prstGeom>
        </p:spPr>
      </p:pic>
      <p:pic>
        <p:nvPicPr>
          <p:cNvPr id="15" name="Graphic 14">
            <a:extLst>
              <a:ext uri="{FF2B5EF4-FFF2-40B4-BE49-F238E27FC236}">
                <a16:creationId xmlns:a16="http://schemas.microsoft.com/office/drawing/2014/main" id="{D026F15A-D43A-4CB7-AC99-186892200A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07267" y="1568037"/>
            <a:ext cx="4712980" cy="4162203"/>
          </a:xfrm>
          <a:prstGeom prst="rect">
            <a:avLst/>
          </a:prstGeom>
        </p:spPr>
      </p:pic>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584775"/>
          </a:xfrm>
        </p:spPr>
        <p:txBody>
          <a:bodyPr/>
          <a:lstStyle/>
          <a:p>
            <a:pPr>
              <a:lnSpc>
                <a:spcPct val="100000"/>
              </a:lnSpc>
            </a:pPr>
            <a:r>
              <a:rPr lang="en-GB" dirty="0">
                <a:latin typeface="Calibri" panose="020F0502020204030204" pitchFamily="34" charset="0"/>
                <a:cs typeface="Calibri" panose="020F0502020204030204" pitchFamily="34" charset="0"/>
              </a:rPr>
              <a:t>Tips When Hiring Remote Web Developers</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500326"/>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34718"/>
            <a:ext cx="10284534" cy="984885"/>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Check if Remote Developer is Compatible with the Company’s Culture &amp; Values : </a:t>
            </a:r>
            <a:r>
              <a:rPr lang="en-GB" sz="2000" dirty="0">
                <a:latin typeface="Calibri" panose="020F0502020204030204" pitchFamily="34" charset="0"/>
                <a:cs typeface="Calibri" panose="020F0502020204030204" pitchFamily="34" charset="0"/>
              </a:rPr>
              <a:t>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First, you must define your culture and ideals. Then, translate these concepts into assessment 	exams, surveys or interview questions that will allow you to assess your candidate’s abilities.</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563641"/>
            <a:ext cx="11072674" cy="1265811"/>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698251"/>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Discuss SOW (Statement of Work) : </a:t>
            </a:r>
          </a:p>
          <a:p>
            <a:r>
              <a:rPr lang="en-GB" dirty="0">
                <a:latin typeface="Calibri" panose="020F0502020204030204" pitchFamily="34" charset="0"/>
                <a:cs typeface="Calibri" panose="020F0502020204030204" pitchFamily="34" charset="0"/>
              </a:rPr>
              <a:t>	The SOW document assists in matching the proper and desired skill set required for the 	project to 	be completed with the candidate’s potential.</a:t>
            </a:r>
            <a:endParaRPr lang="en-GB" sz="2000" b="1"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F5DCFADD-1EA6-474F-9257-8D70A9ED2821}"/>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EDAE0B4B-F911-4EDD-A350-908BD137BE9C}"/>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aphic 14">
            <a:extLst>
              <a:ext uri="{FF2B5EF4-FFF2-40B4-BE49-F238E27FC236}">
                <a16:creationId xmlns:a16="http://schemas.microsoft.com/office/drawing/2014/main" id="{76633170-809F-4734-A1D9-E18EDA21CC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1026824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Benefits of Remote Work/Reasons Why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it is Still Important</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291667"/>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34718"/>
            <a:ext cx="10284534" cy="984885"/>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Better Work-Life Balance :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One of the most significant benefits of remote work is that employees obtain a better work-life 	balance.</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252926"/>
            <a:ext cx="11072674" cy="1291667"/>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387536"/>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Increased output : </a:t>
            </a:r>
          </a:p>
          <a:p>
            <a:r>
              <a:rPr lang="en-GB" dirty="0">
                <a:latin typeface="Calibri" panose="020F0502020204030204" pitchFamily="34" charset="0"/>
                <a:cs typeface="Calibri" panose="020F0502020204030204" pitchFamily="34" charset="0"/>
              </a:rPr>
              <a:t>	Employees who set their own flexible schedules are more likely to begin work at their most 	productive hours.</a:t>
            </a:r>
            <a:endParaRPr lang="en-GB" sz="2000" b="1"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4805744"/>
            <a:ext cx="11072674" cy="1500326"/>
          </a:xfrm>
          <a:prstGeom prst="roundRect">
            <a:avLst/>
          </a:prstGeom>
          <a:solidFill>
            <a:schemeClr val="accent5">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4940354"/>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Timeliness : </a:t>
            </a:r>
          </a:p>
          <a:p>
            <a:r>
              <a:rPr lang="en-GB" dirty="0">
                <a:latin typeface="Calibri" panose="020F0502020204030204" pitchFamily="34" charset="0"/>
                <a:cs typeface="Calibri" panose="020F0502020204030204" pitchFamily="34" charset="0"/>
              </a:rPr>
              <a:t>	When it comes to remote cooperation, a potential team member’s time management abilities 	become even more important.</a:t>
            </a:r>
            <a:endParaRPr lang="en-GB" sz="2400" b="1"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7A7BB7EE-B463-4673-9E74-6C98B7F0FB16}"/>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DF6F99E6-A0FA-4413-9EDC-B19B0B246AE8}"/>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ACD63B5C-EBB5-4F60-B78E-3B293A56489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2966707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Benefits of Remote Work/Reasons Why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it is Still Important</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291667"/>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34718"/>
            <a:ext cx="10284534" cy="984885"/>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Absenteeism and Turnover Have Been Reduced :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Remote jobs are a perk that often drives people to stay in their existing work, increasing 	employee 	retention and decreasing absenteeism.</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252926"/>
            <a:ext cx="11072674" cy="1291667"/>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272122"/>
            <a:ext cx="10284534" cy="1231106"/>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Cost Savings : </a:t>
            </a:r>
          </a:p>
          <a:p>
            <a:r>
              <a:rPr lang="en-GB" dirty="0">
                <a:latin typeface="Calibri" panose="020F0502020204030204" pitchFamily="34" charset="0"/>
                <a:cs typeface="Calibri" panose="020F0502020204030204" pitchFamily="34" charset="0"/>
              </a:rPr>
              <a:t>	Business owners can save a lot of money on traditional office space and resources by having 	few people in the office. Rent, energy, equipment, furniture and amenities like coffee and snacks 	are all included.</a:t>
            </a:r>
            <a:endParaRPr lang="en-GB" sz="2000" b="1"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E1CB041C-A3A7-44A7-8E60-667BAF3CE999}"/>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250DA2C8-EFC6-4026-A5B6-63A39EAEC215}"/>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aphic 14">
            <a:extLst>
              <a:ext uri="{FF2B5EF4-FFF2-40B4-BE49-F238E27FC236}">
                <a16:creationId xmlns:a16="http://schemas.microsoft.com/office/drawing/2014/main" id="{8667325E-D317-46E6-AC52-2AD23E13B2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791359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3C06A394-F1D3-4C88-A494-8E44CF082D75}"/>
              </a:ext>
            </a:extLst>
          </p:cNvPr>
          <p:cNvSpPr/>
          <p:nvPr/>
        </p:nvSpPr>
        <p:spPr>
          <a:xfrm>
            <a:off x="6491055" y="4217361"/>
            <a:ext cx="4651899" cy="206849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0E6ED457-BF91-44F2-8EE5-2E126A8395A7}"/>
              </a:ext>
            </a:extLst>
          </p:cNvPr>
          <p:cNvSpPr/>
          <p:nvPr/>
        </p:nvSpPr>
        <p:spPr>
          <a:xfrm>
            <a:off x="6491056" y="1296140"/>
            <a:ext cx="5058793" cy="2068497"/>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Rounded Corners 9">
            <a:extLst>
              <a:ext uri="{FF2B5EF4-FFF2-40B4-BE49-F238E27FC236}">
                <a16:creationId xmlns:a16="http://schemas.microsoft.com/office/drawing/2014/main" id="{A638F96E-5624-4567-B2E5-5452CEC1FD7C}"/>
              </a:ext>
            </a:extLst>
          </p:cNvPr>
          <p:cNvSpPr/>
          <p:nvPr/>
        </p:nvSpPr>
        <p:spPr>
          <a:xfrm>
            <a:off x="816745" y="4217361"/>
            <a:ext cx="4651899" cy="206849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584775"/>
          </a:xfrm>
        </p:spPr>
        <p:txBody>
          <a:bodyPr/>
          <a:lstStyle/>
          <a:p>
            <a:pPr>
              <a:lnSpc>
                <a:spcPct val="100000"/>
              </a:lnSpc>
            </a:pPr>
            <a:r>
              <a:rPr lang="en-GB" dirty="0">
                <a:latin typeface="Calibri" panose="020F0502020204030204" pitchFamily="34" charset="0"/>
                <a:cs typeface="Calibri" panose="020F0502020204030204" pitchFamily="34" charset="0"/>
              </a:rPr>
              <a:t>Where to Find Remote Developers</a:t>
            </a:r>
            <a:endParaRPr lang="en-US" dirty="0">
              <a:latin typeface="Calibri" panose="020F0502020204030204" pitchFamily="34" charset="0"/>
              <a:cs typeface="Calibri" panose="020F0502020204030204" pitchFamily="34" charset="0"/>
            </a:endParaRPr>
          </a:p>
        </p:txBody>
      </p:sp>
      <p:sp>
        <p:nvSpPr>
          <p:cNvPr id="5" name="Rectangle: Rounded Corners 4">
            <a:extLst>
              <a:ext uri="{FF2B5EF4-FFF2-40B4-BE49-F238E27FC236}">
                <a16:creationId xmlns:a16="http://schemas.microsoft.com/office/drawing/2014/main" id="{D1012084-C1B8-44B1-8E2B-F9795EBF8745}"/>
              </a:ext>
            </a:extLst>
          </p:cNvPr>
          <p:cNvSpPr/>
          <p:nvPr/>
        </p:nvSpPr>
        <p:spPr>
          <a:xfrm>
            <a:off x="816746" y="1296140"/>
            <a:ext cx="4651899" cy="2068497"/>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a:extLst>
              <a:ext uri="{FF2B5EF4-FFF2-40B4-BE49-F238E27FC236}">
                <a16:creationId xmlns:a16="http://schemas.microsoft.com/office/drawing/2014/main" id="{AD01215C-6232-49AD-8B00-831F3D10298D}"/>
              </a:ext>
            </a:extLst>
          </p:cNvPr>
          <p:cNvSpPr/>
          <p:nvPr/>
        </p:nvSpPr>
        <p:spPr>
          <a:xfrm>
            <a:off x="4728960" y="2583636"/>
            <a:ext cx="2414399" cy="24147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lumMod val="85000"/>
                    <a:lumOff val="15000"/>
                  </a:schemeClr>
                </a:solidFill>
                <a:latin typeface="Calibri" panose="020F0502020204030204" pitchFamily="34" charset="0"/>
                <a:cs typeface="Calibri" panose="020F0502020204030204" pitchFamily="34" charset="0"/>
              </a:rPr>
              <a:t>Find Developers</a:t>
            </a:r>
          </a:p>
        </p:txBody>
      </p:sp>
      <p:sp>
        <p:nvSpPr>
          <p:cNvPr id="6" name="TextBox 5">
            <a:extLst>
              <a:ext uri="{FF2B5EF4-FFF2-40B4-BE49-F238E27FC236}">
                <a16:creationId xmlns:a16="http://schemas.microsoft.com/office/drawing/2014/main" id="{FF0A0EDB-5B6B-4864-B117-37A92F4A6652}"/>
              </a:ext>
            </a:extLst>
          </p:cNvPr>
          <p:cNvSpPr txBox="1"/>
          <p:nvPr/>
        </p:nvSpPr>
        <p:spPr>
          <a:xfrm>
            <a:off x="1136342" y="1482571"/>
            <a:ext cx="3923930" cy="369332"/>
          </a:xfrm>
          <a:prstGeom prst="rect">
            <a:avLst/>
          </a:prstGeom>
          <a:noFill/>
        </p:spPr>
        <p:txBody>
          <a:bodyPr wrap="square" rtlCol="0">
            <a:spAutoFit/>
          </a:bodyPr>
          <a:lstStyle/>
          <a:p>
            <a:r>
              <a:rPr lang="en-GB" b="1" dirty="0">
                <a:solidFill>
                  <a:schemeClr val="accent6"/>
                </a:solidFill>
                <a:latin typeface="Calibri" panose="020F0502020204030204" pitchFamily="34" charset="0"/>
                <a:cs typeface="Calibri" panose="020F0502020204030204" pitchFamily="34" charset="0"/>
              </a:rPr>
              <a:t>A Reliable Software Development Firm</a:t>
            </a:r>
          </a:p>
        </p:txBody>
      </p:sp>
      <p:sp>
        <p:nvSpPr>
          <p:cNvPr id="13" name="TextBox 12">
            <a:extLst>
              <a:ext uri="{FF2B5EF4-FFF2-40B4-BE49-F238E27FC236}">
                <a16:creationId xmlns:a16="http://schemas.microsoft.com/office/drawing/2014/main" id="{C9959A7D-A5A7-45FD-BACB-D59F628B1709}"/>
              </a:ext>
            </a:extLst>
          </p:cNvPr>
          <p:cNvSpPr txBox="1"/>
          <p:nvPr/>
        </p:nvSpPr>
        <p:spPr>
          <a:xfrm>
            <a:off x="1136342" y="1866492"/>
            <a:ext cx="3835153" cy="1077218"/>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rPr>
              <a:t>Joining forces with a reputable software development company can supply you with professional and talented remote web developers from all around the world.</a:t>
            </a:r>
            <a:endParaRPr lang="en-GB" sz="1600" b="1"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B6083604-247F-46CB-A8D7-3B859ADDFB2A}"/>
              </a:ext>
            </a:extLst>
          </p:cNvPr>
          <p:cNvSpPr txBox="1"/>
          <p:nvPr/>
        </p:nvSpPr>
        <p:spPr>
          <a:xfrm>
            <a:off x="7087255" y="1517701"/>
            <a:ext cx="3923930" cy="369332"/>
          </a:xfrm>
          <a:prstGeom prst="rect">
            <a:avLst/>
          </a:prstGeom>
          <a:noFill/>
        </p:spPr>
        <p:txBody>
          <a:bodyPr wrap="square" rtlCol="0">
            <a:spAutoFit/>
          </a:bodyPr>
          <a:lstStyle/>
          <a:p>
            <a:r>
              <a:rPr lang="en-GB" b="1" dirty="0">
                <a:solidFill>
                  <a:schemeClr val="accent1">
                    <a:lumMod val="75000"/>
                  </a:schemeClr>
                </a:solidFill>
                <a:latin typeface="Calibri" panose="020F0502020204030204" pitchFamily="34" charset="0"/>
                <a:cs typeface="Calibri" panose="020F0502020204030204" pitchFamily="34" charset="0"/>
              </a:rPr>
              <a:t>Upwork</a:t>
            </a:r>
          </a:p>
        </p:txBody>
      </p:sp>
      <p:sp>
        <p:nvSpPr>
          <p:cNvPr id="15" name="TextBox 14">
            <a:extLst>
              <a:ext uri="{FF2B5EF4-FFF2-40B4-BE49-F238E27FC236}">
                <a16:creationId xmlns:a16="http://schemas.microsoft.com/office/drawing/2014/main" id="{C5CD0BD5-6D44-4E79-908A-C14F6E7BDA49}"/>
              </a:ext>
            </a:extLst>
          </p:cNvPr>
          <p:cNvSpPr txBox="1"/>
          <p:nvPr/>
        </p:nvSpPr>
        <p:spPr>
          <a:xfrm>
            <a:off x="7087255" y="1887033"/>
            <a:ext cx="4388408" cy="1323439"/>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rPr>
              <a:t>Upwork assists businesses in locating competent workers who are in high demand. All you have to do is publish a job profile on the platform and it will provide a shortlist of independent pros based on the specifications of your project.</a:t>
            </a:r>
            <a:endParaRPr lang="en-GB" sz="1400" b="1" dirty="0">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87FC24A9-955C-4351-BF60-6B2361BBAC87}"/>
              </a:ext>
            </a:extLst>
          </p:cNvPr>
          <p:cNvSpPr txBox="1"/>
          <p:nvPr/>
        </p:nvSpPr>
        <p:spPr>
          <a:xfrm>
            <a:off x="1049046" y="4542209"/>
            <a:ext cx="3923930" cy="369332"/>
          </a:xfrm>
          <a:prstGeom prst="rect">
            <a:avLst/>
          </a:prstGeom>
          <a:noFill/>
        </p:spPr>
        <p:txBody>
          <a:bodyPr wrap="square" rtlCol="0">
            <a:spAutoFit/>
          </a:bodyPr>
          <a:lstStyle/>
          <a:p>
            <a:r>
              <a:rPr lang="en-GB" b="1" dirty="0">
                <a:solidFill>
                  <a:schemeClr val="accent1">
                    <a:lumMod val="75000"/>
                  </a:schemeClr>
                </a:solidFill>
                <a:latin typeface="Calibri" panose="020F0502020204030204" pitchFamily="34" charset="0"/>
                <a:cs typeface="Calibri" panose="020F0502020204030204" pitchFamily="34" charset="0"/>
              </a:rPr>
              <a:t>Freelancer</a:t>
            </a:r>
          </a:p>
        </p:txBody>
      </p:sp>
      <p:sp>
        <p:nvSpPr>
          <p:cNvPr id="17" name="TextBox 16">
            <a:extLst>
              <a:ext uri="{FF2B5EF4-FFF2-40B4-BE49-F238E27FC236}">
                <a16:creationId xmlns:a16="http://schemas.microsoft.com/office/drawing/2014/main" id="{D31B05FB-F916-43F8-94A5-9CEB6D29CC96}"/>
              </a:ext>
            </a:extLst>
          </p:cNvPr>
          <p:cNvSpPr txBox="1"/>
          <p:nvPr/>
        </p:nvSpPr>
        <p:spPr>
          <a:xfrm>
            <a:off x="1049046" y="4926130"/>
            <a:ext cx="4153269" cy="1077218"/>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rPr>
              <a:t>Freelancer is the largest freelancing website on the globe. You are free to publish your project here and you will automatically begin collecting bids from freelancers or remote developers.</a:t>
            </a:r>
            <a:endParaRPr lang="en-GB" sz="1400" b="1"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7E5AB81-02A5-4B53-993C-F5D0DD317B2D}"/>
              </a:ext>
            </a:extLst>
          </p:cNvPr>
          <p:cNvSpPr txBox="1"/>
          <p:nvPr/>
        </p:nvSpPr>
        <p:spPr>
          <a:xfrm>
            <a:off x="6863628" y="4588276"/>
            <a:ext cx="3923930" cy="369332"/>
          </a:xfrm>
          <a:prstGeom prst="rect">
            <a:avLst/>
          </a:prstGeom>
          <a:noFill/>
        </p:spPr>
        <p:txBody>
          <a:bodyPr wrap="square" rtlCol="0">
            <a:spAutoFit/>
          </a:bodyPr>
          <a:lstStyle/>
          <a:p>
            <a:r>
              <a:rPr lang="en-GB" b="1" dirty="0">
                <a:solidFill>
                  <a:schemeClr val="accent3">
                    <a:lumMod val="75000"/>
                  </a:schemeClr>
                </a:solidFill>
                <a:latin typeface="Calibri" panose="020F0502020204030204" pitchFamily="34" charset="0"/>
                <a:cs typeface="Calibri" panose="020F0502020204030204" pitchFamily="34" charset="0"/>
              </a:rPr>
              <a:t>Remote</a:t>
            </a:r>
          </a:p>
        </p:txBody>
      </p:sp>
      <p:sp>
        <p:nvSpPr>
          <p:cNvPr id="21" name="TextBox 20">
            <a:extLst>
              <a:ext uri="{FF2B5EF4-FFF2-40B4-BE49-F238E27FC236}">
                <a16:creationId xmlns:a16="http://schemas.microsoft.com/office/drawing/2014/main" id="{336A3E23-6D75-45D5-BEB1-62271AABC6AB}"/>
              </a:ext>
            </a:extLst>
          </p:cNvPr>
          <p:cNvSpPr txBox="1"/>
          <p:nvPr/>
        </p:nvSpPr>
        <p:spPr>
          <a:xfrm>
            <a:off x="6863628" y="5047911"/>
            <a:ext cx="4153269" cy="584775"/>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rPr>
              <a:t>You can browse developer profiles online or you can post a position and wait for applications.</a:t>
            </a:r>
            <a:endParaRPr lang="en-GB" sz="1200" b="1" dirty="0">
              <a:latin typeface="Calibri" panose="020F0502020204030204" pitchFamily="34" charset="0"/>
              <a:cs typeface="Calibri" panose="020F0502020204030204" pitchFamily="34" charset="0"/>
            </a:endParaRPr>
          </a:p>
        </p:txBody>
      </p:sp>
      <p:sp>
        <p:nvSpPr>
          <p:cNvPr id="23" name="TextBox 22">
            <a:extLst>
              <a:ext uri="{FF2B5EF4-FFF2-40B4-BE49-F238E27FC236}">
                <a16:creationId xmlns:a16="http://schemas.microsoft.com/office/drawing/2014/main" id="{65176C90-03FA-4A36-91F3-9693A656AB71}"/>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24" name="Straight Connector 23">
            <a:extLst>
              <a:ext uri="{FF2B5EF4-FFF2-40B4-BE49-F238E27FC236}">
                <a16:creationId xmlns:a16="http://schemas.microsoft.com/office/drawing/2014/main" id="{C72A3BD4-4CE0-42FC-8632-A948B8595FDD}"/>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5" name="Graphic 24">
            <a:extLst>
              <a:ext uri="{FF2B5EF4-FFF2-40B4-BE49-F238E27FC236}">
                <a16:creationId xmlns:a16="http://schemas.microsoft.com/office/drawing/2014/main" id="{0F6B13BA-B05F-4AE4-B5D8-E841A7273F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249942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Why Is It Better to Hire Remote Software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Developers Over Freelancers?</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291667"/>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34718"/>
            <a:ext cx="10284534" cy="984885"/>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Productivity is Important :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Remote developers are much more productive because they work only for one firm. They work on 	a single client assignment at a time and are less distracted.</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188274"/>
            <a:ext cx="11072674" cy="1380646"/>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322884"/>
            <a:ext cx="10284534" cy="1231106"/>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Saving Money Is Critical : </a:t>
            </a:r>
          </a:p>
          <a:p>
            <a:r>
              <a:rPr lang="en-GB" dirty="0">
                <a:latin typeface="Calibri" panose="020F0502020204030204" pitchFamily="34" charset="0"/>
                <a:cs typeface="Calibri" panose="020F0502020204030204" pitchFamily="34" charset="0"/>
              </a:rPr>
              <a:t>	Hiring a freelancer is usually less expensive than investing in a remote developer. Investing in a 	remote employee can offer you an engaged and committed team member who will develop into 	their role with specific duties if done right.</a:t>
            </a:r>
            <a:endParaRPr lang="en-GB" sz="2000" b="1"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4805744"/>
            <a:ext cx="11072674" cy="1284337"/>
          </a:xfrm>
          <a:prstGeom prst="roundRect">
            <a:avLst/>
          </a:prstGeom>
          <a:solidFill>
            <a:schemeClr val="accent5">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4940354"/>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Developing Strong Relationships : </a:t>
            </a:r>
          </a:p>
          <a:p>
            <a:r>
              <a:rPr lang="en-GB" dirty="0">
                <a:latin typeface="Calibri" panose="020F0502020204030204" pitchFamily="34" charset="0"/>
                <a:cs typeface="Calibri" panose="020F0502020204030204" pitchFamily="34" charset="0"/>
              </a:rPr>
              <a:t>	Building excellent relationships with clients and workers is also a key consideration when choosing 	a remote web developer over a freelancer.</a:t>
            </a:r>
            <a:endParaRPr lang="en-GB" sz="2400" b="1"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2EA581F8-3D83-462D-9DF7-BB101DF1CF41}"/>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735D8E16-5263-41FF-91BF-844B31B2ACC1}"/>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05D6CCA9-5144-4FFB-9226-F8B25ABF1DE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250442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830997"/>
          </a:xfrm>
        </p:spPr>
        <p:txBody>
          <a:bodyPr/>
          <a:lstStyle/>
          <a:p>
            <a:pPr>
              <a:lnSpc>
                <a:spcPct val="100000"/>
              </a:lnSpc>
            </a:pPr>
            <a:r>
              <a:rPr lang="en-GB" sz="2400" dirty="0">
                <a:latin typeface="Calibri" panose="020F0502020204030204" pitchFamily="34" charset="0"/>
                <a:cs typeface="Calibri" panose="020F0502020204030204" pitchFamily="34" charset="0"/>
              </a:rPr>
              <a:t>This comparison will help you understand why remote </a:t>
            </a: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developers are preferable to freelancers.</a:t>
            </a:r>
            <a:endParaRPr lang="en-US" sz="2400"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2259333"/>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1060209" y="1829500"/>
            <a:ext cx="10284534" cy="2000548"/>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Security : </a:t>
            </a:r>
          </a:p>
          <a:p>
            <a:r>
              <a:rPr lang="en-GB" sz="2000"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Remote Developer : </a:t>
            </a:r>
            <a:r>
              <a:rPr lang="en-GB" dirty="0">
                <a:latin typeface="Calibri" panose="020F0502020204030204" pitchFamily="34" charset="0"/>
                <a:cs typeface="Calibri" panose="020F0502020204030204" pitchFamily="34" charset="0"/>
              </a:rPr>
              <a:t>A remote developer/software engineer will sign an agreement to keep the 	project confidential and to provide support. </a:t>
            </a:r>
          </a:p>
          <a:p>
            <a:r>
              <a:rPr lang="en-GB" sz="2400" b="1" dirty="0">
                <a:latin typeface="Calibri" panose="020F0502020204030204" pitchFamily="34" charset="0"/>
                <a:cs typeface="Calibri" panose="020F0502020204030204" pitchFamily="34" charset="0"/>
              </a:rPr>
              <a:t>	</a:t>
            </a:r>
          </a:p>
          <a:p>
            <a:r>
              <a:rPr lang="en-GB" sz="2400" b="1"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Freelancer : </a:t>
            </a:r>
            <a:r>
              <a:rPr lang="en-GB" dirty="0">
                <a:latin typeface="Calibri" panose="020F0502020204030204" pitchFamily="34" charset="0"/>
                <a:cs typeface="Calibri" panose="020F0502020204030204" pitchFamily="34" charset="0"/>
              </a:rPr>
              <a:t>Because a freelancer is an independent employee, you cannot rely on them to keep 	your information private.</a:t>
            </a:r>
            <a:r>
              <a:rPr lang="en-GB" b="1" dirty="0">
                <a:latin typeface="Calibri" panose="020F0502020204030204" pitchFamily="34" charset="0"/>
                <a:cs typeface="Calibri" panose="020F0502020204030204" pitchFamily="34" charset="0"/>
              </a:rPr>
              <a:t> </a:t>
            </a:r>
            <a:endParaRPr lang="en-GB" sz="2400" b="1" dirty="0">
              <a:latin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6FBF4C18-6263-4605-9BE4-E5E2F11E0DE9}"/>
              </a:ext>
            </a:extLst>
          </p:cNvPr>
          <p:cNvSpPr/>
          <p:nvPr/>
        </p:nvSpPr>
        <p:spPr>
          <a:xfrm>
            <a:off x="559663" y="4108847"/>
            <a:ext cx="11072674" cy="2259333"/>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662AB6EA-5D82-4DC2-A102-4D549DB801F1}"/>
              </a:ext>
            </a:extLst>
          </p:cNvPr>
          <p:cNvSpPr txBox="1"/>
          <p:nvPr/>
        </p:nvSpPr>
        <p:spPr>
          <a:xfrm>
            <a:off x="979996" y="4238239"/>
            <a:ext cx="10284534" cy="2000548"/>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Result Satisfaction : </a:t>
            </a:r>
          </a:p>
          <a:p>
            <a:r>
              <a:rPr lang="en-GB" sz="2000"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Remote Developer : </a:t>
            </a:r>
            <a:r>
              <a:rPr lang="en-GB" dirty="0">
                <a:latin typeface="Calibri" panose="020F0502020204030204" pitchFamily="34" charset="0"/>
                <a:cs typeface="Calibri" panose="020F0502020204030204" pitchFamily="34" charset="0"/>
              </a:rPr>
              <a:t>The remote web developer ensures that the solution offered meets the 	client’s requirements.</a:t>
            </a:r>
          </a:p>
          <a:p>
            <a:r>
              <a:rPr lang="en-GB" sz="2400" b="1" dirty="0">
                <a:latin typeface="Calibri" panose="020F0502020204030204" pitchFamily="34" charset="0"/>
                <a:cs typeface="Calibri" panose="020F0502020204030204" pitchFamily="34" charset="0"/>
              </a:rPr>
              <a:t>	</a:t>
            </a:r>
          </a:p>
          <a:p>
            <a:r>
              <a:rPr lang="en-GB" sz="2400" b="1"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Freelancer : </a:t>
            </a:r>
            <a:r>
              <a:rPr lang="en-GB" dirty="0">
                <a:latin typeface="Calibri" panose="020F0502020204030204" pitchFamily="34" charset="0"/>
                <a:cs typeface="Calibri" panose="020F0502020204030204" pitchFamily="34" charset="0"/>
              </a:rPr>
              <a:t>Once the project is completed, the freelancer’s responsibility is complete. You 	shouldn’t put too much trust in them.</a:t>
            </a:r>
            <a:endParaRPr lang="en-GB" sz="2400" b="1" dirty="0">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193AF452-45A5-4E84-8A1D-304CDD1E523E}"/>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9632776F-2ECF-43CB-BFCA-3C264EC6C2D8}"/>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 name="Graphic 18">
            <a:extLst>
              <a:ext uri="{FF2B5EF4-FFF2-40B4-BE49-F238E27FC236}">
                <a16:creationId xmlns:a16="http://schemas.microsoft.com/office/drawing/2014/main" id="{ED6A5C01-5E53-46DE-BEBE-F9C57D0369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448613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830997"/>
          </a:xfrm>
        </p:spPr>
        <p:txBody>
          <a:bodyPr/>
          <a:lstStyle/>
          <a:p>
            <a:pPr>
              <a:lnSpc>
                <a:spcPct val="100000"/>
              </a:lnSpc>
            </a:pPr>
            <a:r>
              <a:rPr lang="en-GB" sz="2400" dirty="0">
                <a:latin typeface="Calibri" panose="020F0502020204030204" pitchFamily="34" charset="0"/>
                <a:cs typeface="Calibri" panose="020F0502020204030204" pitchFamily="34" charset="0"/>
              </a:rPr>
              <a:t>This comparison will help you understand why remote </a:t>
            </a: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developers are preferable to freelancers.</a:t>
            </a:r>
            <a:endParaRPr lang="en-US" sz="2400"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2259333"/>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1060209" y="1967999"/>
            <a:ext cx="10284534" cy="1723549"/>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Time : </a:t>
            </a:r>
          </a:p>
          <a:p>
            <a:r>
              <a:rPr lang="en-GB" sz="2000"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Remote Developer : </a:t>
            </a:r>
            <a:r>
              <a:rPr lang="en-GB" dirty="0">
                <a:latin typeface="Calibri" panose="020F0502020204030204" pitchFamily="34" charset="0"/>
                <a:cs typeface="Calibri" panose="020F0502020204030204" pitchFamily="34" charset="0"/>
              </a:rPr>
              <a:t>Remote developers must adhere to strict deadlines and procedures.</a:t>
            </a:r>
          </a:p>
          <a:p>
            <a:r>
              <a:rPr lang="en-GB" sz="2400" b="1" dirty="0">
                <a:latin typeface="Calibri" panose="020F0502020204030204" pitchFamily="34" charset="0"/>
                <a:cs typeface="Calibri" panose="020F0502020204030204" pitchFamily="34" charset="0"/>
              </a:rPr>
              <a:t>	</a:t>
            </a:r>
          </a:p>
          <a:p>
            <a:r>
              <a:rPr lang="en-GB" sz="2400" b="1"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Freelancer : </a:t>
            </a:r>
            <a:r>
              <a:rPr lang="en-GB" dirty="0">
                <a:latin typeface="Calibri" panose="020F0502020204030204" pitchFamily="34" charset="0"/>
                <a:cs typeface="Calibri" panose="020F0502020204030204" pitchFamily="34" charset="0"/>
              </a:rPr>
              <a:t>The freelancers have numerous clients to deal with and do not adhere to the 	company’s policies.</a:t>
            </a:r>
            <a:endParaRPr lang="en-GB" sz="2400" b="1" dirty="0">
              <a:latin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6FBF4C18-6263-4605-9BE4-E5E2F11E0DE9}"/>
              </a:ext>
            </a:extLst>
          </p:cNvPr>
          <p:cNvSpPr/>
          <p:nvPr/>
        </p:nvSpPr>
        <p:spPr>
          <a:xfrm>
            <a:off x="559663" y="4108847"/>
            <a:ext cx="11072674" cy="2259333"/>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662AB6EA-5D82-4DC2-A102-4D549DB801F1}"/>
              </a:ext>
            </a:extLst>
          </p:cNvPr>
          <p:cNvSpPr txBox="1"/>
          <p:nvPr/>
        </p:nvSpPr>
        <p:spPr>
          <a:xfrm>
            <a:off x="953733" y="4392161"/>
            <a:ext cx="10284534" cy="1446550"/>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Commitment : </a:t>
            </a:r>
          </a:p>
          <a:p>
            <a:r>
              <a:rPr lang="en-GB" sz="2000"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Remote Developer : </a:t>
            </a:r>
            <a:r>
              <a:rPr lang="en-GB" dirty="0">
                <a:latin typeface="Calibri" panose="020F0502020204030204" pitchFamily="34" charset="0"/>
                <a:cs typeface="Calibri" panose="020F0502020204030204" pitchFamily="34" charset="0"/>
              </a:rPr>
              <a:t>A remote developer should be expected to show a high level of dedication.</a:t>
            </a:r>
          </a:p>
          <a:p>
            <a:r>
              <a:rPr lang="en-GB" sz="2400" b="1" dirty="0">
                <a:latin typeface="Calibri" panose="020F0502020204030204" pitchFamily="34" charset="0"/>
                <a:cs typeface="Calibri" panose="020F0502020204030204" pitchFamily="34" charset="0"/>
              </a:rPr>
              <a:t>	</a:t>
            </a:r>
          </a:p>
          <a:p>
            <a:r>
              <a:rPr lang="en-GB" sz="2400" b="1"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Freelancer : </a:t>
            </a:r>
            <a:r>
              <a:rPr lang="en-GB" dirty="0">
                <a:latin typeface="Calibri" panose="020F0502020204030204" pitchFamily="34" charset="0"/>
                <a:cs typeface="Calibri" panose="020F0502020204030204" pitchFamily="34" charset="0"/>
              </a:rPr>
              <a:t>You cannot expect complete dedication from every freelancer.</a:t>
            </a:r>
            <a:endParaRPr lang="en-GB" sz="2400" b="1"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869D6538-7B97-4B1C-91E9-DFAE20228006}"/>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D345B0AE-8CAA-4857-AA00-45AEFF994636}"/>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aphic 14">
            <a:extLst>
              <a:ext uri="{FF2B5EF4-FFF2-40B4-BE49-F238E27FC236}">
                <a16:creationId xmlns:a16="http://schemas.microsoft.com/office/drawing/2014/main" id="{C70898E9-B84F-4BEC-8560-11B5EB5198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76304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76C7ADB8-944D-4D33-84D2-CD85AC683F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30938" y="400608"/>
            <a:ext cx="2819400" cy="438150"/>
          </a:xfrm>
          <a:prstGeom prst="rect">
            <a:avLst/>
          </a:prstGeom>
        </p:spPr>
      </p:pic>
      <p:sp>
        <p:nvSpPr>
          <p:cNvPr id="6" name="Text Box 4">
            <a:extLst>
              <a:ext uri="{FF2B5EF4-FFF2-40B4-BE49-F238E27FC236}">
                <a16:creationId xmlns:a16="http://schemas.microsoft.com/office/drawing/2014/main" id="{EBCFF1E2-A4AD-409A-BFCC-E0DE3614DE4F}"/>
              </a:ext>
            </a:extLst>
          </p:cNvPr>
          <p:cNvSpPr txBox="1">
            <a:spLocks noChangeArrowheads="1"/>
          </p:cNvSpPr>
          <p:nvPr/>
        </p:nvSpPr>
        <p:spPr bwMode="auto">
          <a:xfrm>
            <a:off x="6631228" y="1407725"/>
            <a:ext cx="403383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8000" b="1" dirty="0">
                <a:solidFill>
                  <a:schemeClr val="bg1"/>
                </a:solidFill>
                <a:latin typeface="Calibri" panose="020F0502020204030204" pitchFamily="34" charset="0"/>
                <a:cs typeface="Calibri" panose="020F0502020204030204" pitchFamily="34" charset="0"/>
              </a:rPr>
              <a:t>THANK</a:t>
            </a:r>
          </a:p>
          <a:p>
            <a:r>
              <a:rPr lang="en-US" altLang="zh-CN" sz="8000" b="1" dirty="0">
                <a:solidFill>
                  <a:schemeClr val="bg1"/>
                </a:solidFill>
                <a:latin typeface="Calibri" panose="020F0502020204030204" pitchFamily="34" charset="0"/>
                <a:cs typeface="Calibri" panose="020F0502020204030204" pitchFamily="34" charset="0"/>
              </a:rPr>
              <a:t>YOU</a:t>
            </a:r>
          </a:p>
        </p:txBody>
      </p:sp>
      <p:sp>
        <p:nvSpPr>
          <p:cNvPr id="7" name="Text Box 5">
            <a:extLst>
              <a:ext uri="{FF2B5EF4-FFF2-40B4-BE49-F238E27FC236}">
                <a16:creationId xmlns:a16="http://schemas.microsoft.com/office/drawing/2014/main" id="{43E5197B-4914-4DA3-A073-331452A7A60B}"/>
              </a:ext>
            </a:extLst>
          </p:cNvPr>
          <p:cNvSpPr txBox="1">
            <a:spLocks noChangeArrowheads="1"/>
          </p:cNvSpPr>
          <p:nvPr/>
        </p:nvSpPr>
        <p:spPr bwMode="auto">
          <a:xfrm>
            <a:off x="6631228" y="4314747"/>
            <a:ext cx="175817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700" b="1" dirty="0">
                <a:solidFill>
                  <a:schemeClr val="bg1"/>
                </a:solidFill>
                <a:latin typeface="Calibri" panose="020F0502020204030204" pitchFamily="34" charset="0"/>
                <a:cs typeface="Calibri" panose="020F0502020204030204" pitchFamily="34" charset="0"/>
              </a:rPr>
              <a:t>CONTACT US</a:t>
            </a:r>
          </a:p>
        </p:txBody>
      </p:sp>
      <p:sp>
        <p:nvSpPr>
          <p:cNvPr id="8" name="Text Box 5">
            <a:extLst>
              <a:ext uri="{FF2B5EF4-FFF2-40B4-BE49-F238E27FC236}">
                <a16:creationId xmlns:a16="http://schemas.microsoft.com/office/drawing/2014/main" id="{7297CE08-FA8C-412C-B12F-6D4CD154D8A6}"/>
              </a:ext>
            </a:extLst>
          </p:cNvPr>
          <p:cNvSpPr txBox="1">
            <a:spLocks noChangeArrowheads="1"/>
          </p:cNvSpPr>
          <p:nvPr/>
        </p:nvSpPr>
        <p:spPr bwMode="auto">
          <a:xfrm>
            <a:off x="6631227" y="4644947"/>
            <a:ext cx="2752469"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dirty="0">
                <a:solidFill>
                  <a:schemeClr val="bg1"/>
                </a:solidFill>
                <a:latin typeface="Calibri" panose="020F0502020204030204" pitchFamily="34" charset="0"/>
                <a:cs typeface="Calibri" panose="020F0502020204030204" pitchFamily="34" charset="0"/>
              </a:rPr>
              <a:t>+1-213-908-1090 (USA)</a:t>
            </a:r>
          </a:p>
          <a:p>
            <a:r>
              <a:rPr lang="en-US" altLang="zh-CN" dirty="0">
                <a:solidFill>
                  <a:schemeClr val="bg1"/>
                </a:solidFill>
                <a:latin typeface="Calibri" panose="020F0502020204030204" pitchFamily="34" charset="0"/>
                <a:cs typeface="Calibri" panose="020F0502020204030204" pitchFamily="34" charset="0"/>
              </a:rPr>
              <a:t>+61-2-8011-4668 (AUS)</a:t>
            </a:r>
          </a:p>
        </p:txBody>
      </p:sp>
      <p:sp>
        <p:nvSpPr>
          <p:cNvPr id="9" name="Text Box 5">
            <a:extLst>
              <a:ext uri="{FF2B5EF4-FFF2-40B4-BE49-F238E27FC236}">
                <a16:creationId xmlns:a16="http://schemas.microsoft.com/office/drawing/2014/main" id="{23310F05-48AB-474F-8D3E-CA4537437756}"/>
              </a:ext>
            </a:extLst>
          </p:cNvPr>
          <p:cNvSpPr txBox="1">
            <a:spLocks noChangeArrowheads="1"/>
          </p:cNvSpPr>
          <p:nvPr/>
        </p:nvSpPr>
        <p:spPr bwMode="auto">
          <a:xfrm>
            <a:off x="6631228" y="5533947"/>
            <a:ext cx="1544637"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700" b="1" dirty="0">
                <a:solidFill>
                  <a:schemeClr val="bg1"/>
                </a:solidFill>
                <a:latin typeface="Calibri" panose="020F0502020204030204" pitchFamily="34" charset="0"/>
                <a:cs typeface="Calibri" panose="020F0502020204030204" pitchFamily="34" charset="0"/>
              </a:rPr>
              <a:t>EMAIL</a:t>
            </a:r>
          </a:p>
        </p:txBody>
      </p:sp>
      <p:sp>
        <p:nvSpPr>
          <p:cNvPr id="10" name="Text Box 5">
            <a:extLst>
              <a:ext uri="{FF2B5EF4-FFF2-40B4-BE49-F238E27FC236}">
                <a16:creationId xmlns:a16="http://schemas.microsoft.com/office/drawing/2014/main" id="{92355E19-DFB1-4376-B536-C5921FB7BFEB}"/>
              </a:ext>
            </a:extLst>
          </p:cNvPr>
          <p:cNvSpPr txBox="1">
            <a:spLocks noChangeArrowheads="1"/>
          </p:cNvSpPr>
          <p:nvPr/>
        </p:nvSpPr>
        <p:spPr bwMode="auto">
          <a:xfrm>
            <a:off x="6631228" y="5886372"/>
            <a:ext cx="269169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dirty="0">
                <a:solidFill>
                  <a:schemeClr val="bg1"/>
                </a:solidFill>
                <a:latin typeface="Calibri" panose="020F0502020204030204" pitchFamily="34" charset="0"/>
                <a:cs typeface="Calibri" panose="020F0502020204030204" pitchFamily="34" charset="0"/>
              </a:rPr>
              <a:t>info@weblineindia.com</a:t>
            </a:r>
          </a:p>
        </p:txBody>
      </p:sp>
      <p:sp>
        <p:nvSpPr>
          <p:cNvPr id="11" name="Text Box 5">
            <a:extLst>
              <a:ext uri="{FF2B5EF4-FFF2-40B4-BE49-F238E27FC236}">
                <a16:creationId xmlns:a16="http://schemas.microsoft.com/office/drawing/2014/main" id="{B64DA774-7631-4549-ADED-CB88693139BF}"/>
              </a:ext>
            </a:extLst>
          </p:cNvPr>
          <p:cNvSpPr txBox="1">
            <a:spLocks noChangeArrowheads="1"/>
          </p:cNvSpPr>
          <p:nvPr/>
        </p:nvSpPr>
        <p:spPr bwMode="auto">
          <a:xfrm>
            <a:off x="9322923" y="4646873"/>
            <a:ext cx="2684284"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dirty="0">
                <a:solidFill>
                  <a:schemeClr val="bg1"/>
                </a:solidFill>
                <a:latin typeface="Calibri" panose="020F0502020204030204" pitchFamily="34" charset="0"/>
                <a:cs typeface="Calibri" panose="020F0502020204030204" pitchFamily="34" charset="0"/>
              </a:rPr>
              <a:t>+44-207-193-7507 (UK)</a:t>
            </a:r>
          </a:p>
          <a:p>
            <a:r>
              <a:rPr lang="en-US" altLang="zh-CN" dirty="0">
                <a:solidFill>
                  <a:schemeClr val="bg1"/>
                </a:solidFill>
                <a:latin typeface="Calibri" panose="020F0502020204030204" pitchFamily="34" charset="0"/>
                <a:cs typeface="Calibri" panose="020F0502020204030204" pitchFamily="34" charset="0"/>
              </a:rPr>
              <a:t>+91-79-26420897 (IND)</a:t>
            </a:r>
          </a:p>
        </p:txBody>
      </p:sp>
      <p:sp>
        <p:nvSpPr>
          <p:cNvPr id="12" name="Text Box 5">
            <a:extLst>
              <a:ext uri="{FF2B5EF4-FFF2-40B4-BE49-F238E27FC236}">
                <a16:creationId xmlns:a16="http://schemas.microsoft.com/office/drawing/2014/main" id="{C20BBAA4-E469-4154-A7B8-B51FFAB60A24}"/>
              </a:ext>
            </a:extLst>
          </p:cNvPr>
          <p:cNvSpPr txBox="1">
            <a:spLocks noChangeArrowheads="1"/>
          </p:cNvSpPr>
          <p:nvPr/>
        </p:nvSpPr>
        <p:spPr bwMode="auto">
          <a:xfrm>
            <a:off x="9158528" y="5533947"/>
            <a:ext cx="1544637"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700" b="1">
                <a:solidFill>
                  <a:schemeClr val="bg1"/>
                </a:solidFill>
                <a:latin typeface="Calibri" panose="020F0502020204030204" pitchFamily="34" charset="0"/>
                <a:cs typeface="Calibri" panose="020F0502020204030204" pitchFamily="34" charset="0"/>
              </a:rPr>
              <a:t>WEBSITE</a:t>
            </a:r>
          </a:p>
        </p:txBody>
      </p:sp>
      <p:sp>
        <p:nvSpPr>
          <p:cNvPr id="13" name="Text Box 5">
            <a:extLst>
              <a:ext uri="{FF2B5EF4-FFF2-40B4-BE49-F238E27FC236}">
                <a16:creationId xmlns:a16="http://schemas.microsoft.com/office/drawing/2014/main" id="{0427D529-F969-4DD7-8761-0DF39E7CBF42}"/>
              </a:ext>
            </a:extLst>
          </p:cNvPr>
          <p:cNvSpPr txBox="1">
            <a:spLocks noChangeArrowheads="1"/>
          </p:cNvSpPr>
          <p:nvPr/>
        </p:nvSpPr>
        <p:spPr bwMode="auto">
          <a:xfrm>
            <a:off x="9158528" y="5886372"/>
            <a:ext cx="2505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dirty="0">
                <a:solidFill>
                  <a:schemeClr val="bg1"/>
                </a:solidFill>
                <a:latin typeface="Calibri" panose="020F0502020204030204" pitchFamily="34" charset="0"/>
                <a:cs typeface="Calibri" panose="020F0502020204030204" pitchFamily="34" charset="0"/>
              </a:rPr>
              <a:t>www.weblineindia.com</a:t>
            </a:r>
          </a:p>
        </p:txBody>
      </p:sp>
      <p:sp>
        <p:nvSpPr>
          <p:cNvPr id="14" name="Rectangle: Rounded Corners 13">
            <a:extLst>
              <a:ext uri="{FF2B5EF4-FFF2-40B4-BE49-F238E27FC236}">
                <a16:creationId xmlns:a16="http://schemas.microsoft.com/office/drawing/2014/main" id="{BC684A7C-9C86-42F9-AA76-7AB8EBC3FA99}"/>
              </a:ext>
            </a:extLst>
          </p:cNvPr>
          <p:cNvSpPr/>
          <p:nvPr/>
        </p:nvSpPr>
        <p:spPr>
          <a:xfrm>
            <a:off x="506027" y="1313895"/>
            <a:ext cx="5589973" cy="4940777"/>
          </a:xfrm>
          <a:prstGeom prst="roundRect">
            <a:avLst/>
          </a:prstGeom>
          <a:solidFill>
            <a:schemeClr val="accent2">
              <a:lumMod val="20000"/>
              <a:lumOff val="8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nSpc>
                <a:spcPct val="150000"/>
              </a:lnSpc>
            </a:pPr>
            <a:r>
              <a:rPr lang="en-GB" sz="2400" b="1" dirty="0">
                <a:solidFill>
                  <a:schemeClr val="accent3">
                    <a:lumMod val="75000"/>
                  </a:schemeClr>
                </a:solidFill>
                <a:latin typeface="Calibri" panose="020F0502020204030204" pitchFamily="34" charset="0"/>
                <a:cs typeface="Calibri" panose="020F0502020204030204" pitchFamily="34" charset="0"/>
              </a:rPr>
              <a:t>Conclusion : </a:t>
            </a:r>
          </a:p>
          <a:p>
            <a:pPr>
              <a:lnSpc>
                <a:spcPct val="150000"/>
              </a:lnSpc>
            </a:pPr>
            <a:r>
              <a:rPr lang="en-GB" sz="2000" dirty="0">
                <a:solidFill>
                  <a:schemeClr val="accent3">
                    <a:lumMod val="75000"/>
                  </a:schemeClr>
                </a:solidFill>
                <a:latin typeface="Calibri" panose="020F0502020204030204" pitchFamily="34" charset="0"/>
                <a:cs typeface="Calibri" panose="020F0502020204030204" pitchFamily="34" charset="0"/>
              </a:rPr>
              <a:t>New situations require new methods and solutions. Hiring remote professionals is not only a regular practice around the world, but it is also a rapidly expanding worldwide trend for the future. Regardless of the project’s complexity, duration, direction or particular, selecting the correct remote developers is critical to its success.</a:t>
            </a:r>
          </a:p>
        </p:txBody>
      </p:sp>
    </p:spTree>
    <p:extLst>
      <p:ext uri="{BB962C8B-B14F-4D97-AF65-F5344CB8AC3E}">
        <p14:creationId xmlns:p14="http://schemas.microsoft.com/office/powerpoint/2010/main" val="42977186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BD8413-C238-49D7-A4E1-E8FEF1811A0E}"/>
              </a:ext>
            </a:extLst>
          </p:cNvPr>
          <p:cNvSpPr>
            <a:spLocks noGrp="1"/>
          </p:cNvSpPr>
          <p:nvPr>
            <p:ph type="title"/>
          </p:nvPr>
        </p:nvSpPr>
        <p:spPr>
          <a:xfrm>
            <a:off x="364744" y="1908698"/>
            <a:ext cx="9470136" cy="3848569"/>
          </a:xfrm>
        </p:spPr>
        <p:txBody>
          <a:bodyPr>
            <a:noAutofit/>
          </a:bodyPr>
          <a:lstStyle/>
          <a:p>
            <a:pPr>
              <a:lnSpc>
                <a:spcPct val="150000"/>
              </a:lnSpc>
            </a:pPr>
            <a:r>
              <a:rPr lang="en-GB" sz="2400" b="0" dirty="0">
                <a:latin typeface="Calibri" panose="020F0502020204030204" pitchFamily="34" charset="0"/>
                <a:cs typeface="Calibri" panose="020F0502020204030204" pitchFamily="34" charset="0"/>
              </a:rPr>
              <a:t>There is no doubt that remote work can be just as productive and successful as in-office labour. In some circumstances, </a:t>
            </a:r>
            <a:br>
              <a:rPr lang="en-GB" sz="2400" b="0" dirty="0">
                <a:latin typeface="Calibri" panose="020F0502020204030204" pitchFamily="34" charset="0"/>
                <a:cs typeface="Calibri" panose="020F0502020204030204" pitchFamily="34" charset="0"/>
              </a:rPr>
            </a:br>
            <a:r>
              <a:rPr lang="en-GB" sz="2400" b="0" dirty="0">
                <a:latin typeface="Calibri" panose="020F0502020204030204" pitchFamily="34" charset="0"/>
                <a:cs typeface="Calibri" panose="020F0502020204030204" pitchFamily="34" charset="0"/>
              </a:rPr>
              <a:t>hiring remote developers/software engineers appears to </a:t>
            </a:r>
            <a:br>
              <a:rPr lang="en-GB" sz="2400" b="0" dirty="0">
                <a:latin typeface="Calibri" panose="020F0502020204030204" pitchFamily="34" charset="0"/>
                <a:cs typeface="Calibri" panose="020F0502020204030204" pitchFamily="34" charset="0"/>
              </a:rPr>
            </a:br>
            <a:r>
              <a:rPr lang="en-GB" sz="2400" b="0" dirty="0">
                <a:latin typeface="Calibri" panose="020F0502020204030204" pitchFamily="34" charset="0"/>
                <a:cs typeface="Calibri" panose="020F0502020204030204" pitchFamily="34" charset="0"/>
              </a:rPr>
              <a:t>be a viable alternative and the best one. This is especially </a:t>
            </a:r>
            <a:br>
              <a:rPr lang="en-GB" sz="2400" b="0" dirty="0">
                <a:latin typeface="Calibri" panose="020F0502020204030204" pitchFamily="34" charset="0"/>
                <a:cs typeface="Calibri" panose="020F0502020204030204" pitchFamily="34" charset="0"/>
              </a:rPr>
            </a:br>
            <a:r>
              <a:rPr lang="en-GB" sz="2400" b="0" dirty="0">
                <a:latin typeface="Calibri" panose="020F0502020204030204" pitchFamily="34" charset="0"/>
                <a:cs typeface="Calibri" panose="020F0502020204030204" pitchFamily="34" charset="0"/>
              </a:rPr>
              <a:t>relevant in the context of today’s worldwide pandemic. </a:t>
            </a:r>
            <a:br>
              <a:rPr lang="en-GB" sz="2400" b="0" dirty="0">
                <a:latin typeface="Calibri" panose="020F0502020204030204" pitchFamily="34" charset="0"/>
                <a:cs typeface="Calibri" panose="020F0502020204030204" pitchFamily="34" charset="0"/>
              </a:rPr>
            </a:br>
            <a:r>
              <a:rPr lang="en-GB" sz="2400" b="0" dirty="0">
                <a:latin typeface="Calibri" panose="020F0502020204030204" pitchFamily="34" charset="0"/>
                <a:cs typeface="Calibri" panose="020F0502020204030204" pitchFamily="34" charset="0"/>
              </a:rPr>
              <a:t>This form of collaboration offers numerous advantages to startups and businesses.</a:t>
            </a:r>
            <a:endParaRPr lang="en-US" sz="2400" dirty="0">
              <a:latin typeface="Calibri" panose="020F0502020204030204" pitchFamily="34" charset="0"/>
              <a:cs typeface="Calibri" panose="020F0502020204030204" pitchFamily="34" charset="0"/>
            </a:endParaRPr>
          </a:p>
        </p:txBody>
      </p:sp>
      <p:pic>
        <p:nvPicPr>
          <p:cNvPr id="5" name="Graphic 4">
            <a:extLst>
              <a:ext uri="{FF2B5EF4-FFF2-40B4-BE49-F238E27FC236}">
                <a16:creationId xmlns:a16="http://schemas.microsoft.com/office/drawing/2014/main" id="{5CAE6CD1-1F6E-4C15-AF1D-4464B74A49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61623" y="265013"/>
            <a:ext cx="2461087" cy="382466"/>
          </a:xfrm>
          <a:prstGeom prst="rect">
            <a:avLst/>
          </a:prstGeom>
        </p:spPr>
      </p:pic>
      <p:sp>
        <p:nvSpPr>
          <p:cNvPr id="6" name="TextBox 5">
            <a:extLst>
              <a:ext uri="{FF2B5EF4-FFF2-40B4-BE49-F238E27FC236}">
                <a16:creationId xmlns:a16="http://schemas.microsoft.com/office/drawing/2014/main" id="{91B63456-9FAA-4ED0-9528-F057A7DCE4BA}"/>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https://www.weblineindia.com/blog/hire-remote-developers-guide/</a:t>
            </a:r>
            <a:endParaRPr lang="en-GB" sz="1600" b="1" dirty="0">
              <a:solidFill>
                <a:srgbClr val="FDBC33"/>
              </a:solidFill>
              <a:latin typeface="Calibri" panose="020F0502020204030204" pitchFamily="34" charset="0"/>
              <a:cs typeface="Calibri" panose="020F0502020204030204" pitchFamily="34" charset="0"/>
            </a:endParaRPr>
          </a:p>
        </p:txBody>
      </p:sp>
      <p:cxnSp>
        <p:nvCxnSpPr>
          <p:cNvPr id="7" name="Straight Connector 6">
            <a:extLst>
              <a:ext uri="{FF2B5EF4-FFF2-40B4-BE49-F238E27FC236}">
                <a16:creationId xmlns:a16="http://schemas.microsoft.com/office/drawing/2014/main" id="{4464B3B3-BA88-42C6-9D1B-B9915E9CE706}"/>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Why are Entrepreneurs getting more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interested in Remote Product Development?</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500326"/>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942440"/>
            <a:ext cx="10284534" cy="1015663"/>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Continuous Improvement : </a:t>
            </a:r>
          </a:p>
          <a:p>
            <a:r>
              <a:rPr lang="en-GB" sz="2000" dirty="0">
                <a:latin typeface="Calibri" panose="020F0502020204030204" pitchFamily="34" charset="0"/>
                <a:cs typeface="Calibri" panose="020F0502020204030204" pitchFamily="34" charset="0"/>
              </a:rPr>
              <a:t>	Remote teams frequently work around the clock and in multiple time zones. Remote 	development allows for continuous product development with skilled talent.</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252926"/>
            <a:ext cx="11072674" cy="1500326"/>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53733" y="3526036"/>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Flexible Working Hours : </a:t>
            </a:r>
            <a:endParaRPr lang="en-GB" sz="2400" b="1"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	To maximise productivity and quality, hire part-time remote software developers/engineers who 	can adhere to a strict work schedule. This allows you to focus on important business challenges.</a:t>
            </a:r>
            <a:endParaRPr lang="en-GB" sz="2000" b="1"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4805744"/>
            <a:ext cx="11072674" cy="1500326"/>
          </a:xfrm>
          <a:prstGeom prst="roundRect">
            <a:avLst/>
          </a:prstGeom>
          <a:solidFill>
            <a:schemeClr val="accent5">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4845666"/>
            <a:ext cx="10284534" cy="1231106"/>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Increased Participation : </a:t>
            </a:r>
            <a:endParaRPr lang="en-GB" sz="2400" b="1"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	Remote developers are significantly more engaged than those who work in offices. Remote 	developers who work in an office atmosphere often feel more connected with the help of current 	video conferencing services.</a:t>
            </a:r>
            <a:endParaRPr lang="en-GB" sz="2400" b="1"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1C85B88E-B968-4C98-89B4-F5364BE43C54}"/>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BB438E2D-3FA0-4DBB-A6EA-C91DE105F211}"/>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Graphic 13">
            <a:extLst>
              <a:ext uri="{FF2B5EF4-FFF2-40B4-BE49-F238E27FC236}">
                <a16:creationId xmlns:a16="http://schemas.microsoft.com/office/drawing/2014/main" id="{3FDBD015-F734-4D4D-9667-84A10362ED6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Why are Entrepreneurs getting more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interested in Remote Product Development?</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500326"/>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11046"/>
            <a:ext cx="10284534" cy="1323439"/>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Increased Development Capabilities </a:t>
            </a:r>
            <a:r>
              <a:rPr lang="en-GB" sz="2400" b="1" dirty="0">
                <a:latin typeface="Calibri" panose="020F0502020204030204" pitchFamily="34" charset="0"/>
                <a:cs typeface="Calibri" panose="020F0502020204030204" pitchFamily="34" charset="0"/>
              </a:rPr>
              <a:t>: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When you go remote, you have a better chance to hire remote developers from India at a 	low cost. Remote teams have far greater development capabilities than in-house 	professionals.</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252926"/>
            <a:ext cx="11072674" cy="1500326"/>
          </a:xfrm>
          <a:prstGeom prst="roundRect">
            <a:avLst/>
          </a:prstGeom>
          <a:solidFill>
            <a:schemeClr val="accent2">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53733" y="3526036"/>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Increased Market Reach : </a:t>
            </a:r>
          </a:p>
          <a:p>
            <a:r>
              <a:rPr lang="en-GB" dirty="0">
                <a:latin typeface="Calibri" panose="020F0502020204030204" pitchFamily="34" charset="0"/>
                <a:cs typeface="Calibri" panose="020F0502020204030204" pitchFamily="34" charset="0"/>
              </a:rPr>
              <a:t>	You can indirectly enhance your reach by collaborating remotely with developers in different 	geographical regions of the world.</a:t>
            </a:r>
            <a:endParaRPr lang="en-GB" sz="2000" b="1"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4805744"/>
            <a:ext cx="11072674" cy="1500326"/>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5078854"/>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Increased Productivity : </a:t>
            </a:r>
          </a:p>
          <a:p>
            <a:r>
              <a:rPr lang="en-GB" dirty="0">
                <a:latin typeface="Calibri" panose="020F0502020204030204" pitchFamily="34" charset="0"/>
                <a:cs typeface="Calibri" panose="020F0502020204030204" pitchFamily="34" charset="0"/>
              </a:rPr>
              <a:t>	People who work in a remote development environment are happier and more productive than 	those who work in a regular office setting.</a:t>
            </a:r>
            <a:endParaRPr lang="en-GB" sz="2400" b="1"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866455A0-70F5-4ACA-89AD-CBFCE4349FEA}"/>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C8137133-F264-4BE8-A61B-0D31CD08F12B}"/>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BD692767-ED6B-4477-827C-0B26C5F882B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195270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Factors To Consider Before Hiring Remote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Developers</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500326"/>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34718"/>
            <a:ext cx="10284534" cy="1261884"/>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Clearly State Your Development Requirements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You must first evaluate your development needs in order to determine the type of resource you 	require before recruiting a remote developer. Depending on your business needs, you may either 	hire part-time, dedicated team or engage remote freelancers.</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252926"/>
            <a:ext cx="11072674" cy="1500326"/>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387536"/>
            <a:ext cx="10284534" cy="1231106"/>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Extensive Remote Developer Screening Procedure : </a:t>
            </a:r>
          </a:p>
          <a:p>
            <a:r>
              <a:rPr lang="en-GB" dirty="0">
                <a:latin typeface="Calibri" panose="020F0502020204030204" pitchFamily="34" charset="0"/>
                <a:cs typeface="Calibri" panose="020F0502020204030204" pitchFamily="34" charset="0"/>
              </a:rPr>
              <a:t>	You must comprehend a remote developer’s expertise and passion. Creating a rigorous remote 	web developer screening procedure including technical interview sessions can 	assist you in 	evaluating a developer’s capabilities.</a:t>
            </a:r>
            <a:endParaRPr lang="en-GB" sz="2000" b="1"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4805744"/>
            <a:ext cx="11072674" cy="1500326"/>
          </a:xfrm>
          <a:prstGeom prst="roundRect">
            <a:avLst/>
          </a:prstGeom>
          <a:solidFill>
            <a:schemeClr val="accent5">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4940354"/>
            <a:ext cx="10284534" cy="1231106"/>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Communication Channel Simplified :</a:t>
            </a:r>
            <a:r>
              <a:rPr lang="en-GB" dirty="0"/>
              <a:t> </a:t>
            </a:r>
          </a:p>
          <a:p>
            <a:r>
              <a:rPr lang="en-GB" dirty="0">
                <a:latin typeface="Calibri" panose="020F0502020204030204" pitchFamily="34" charset="0"/>
                <a:cs typeface="Calibri" panose="020F0502020204030204" pitchFamily="34" charset="0"/>
              </a:rPr>
              <a:t>	Collaborating on a project can be difficult with different time zones, and language hurdles. This will 	allow you to manage a remote team more effectively &amp; achieve the best results when outsourcing 	web development services.</a:t>
            </a:r>
            <a:endParaRPr lang="en-GB" sz="2400" b="1"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1BA1D91F-2249-4CE9-A0C0-E81690EFA70E}"/>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04B173F4-3B85-4C81-830C-330A294A4539}"/>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236C6EAA-3CB8-410E-B98A-16BC70A464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232077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Factors To Consider Before Hiring Remote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Developers</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95426" y="2032506"/>
            <a:ext cx="11072674" cy="1332127"/>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77166" y="2167116"/>
            <a:ext cx="10284534" cy="984885"/>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Scalability and Adaptability :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When working remotely, it is preferable to be adaptable and scalable. The remote team 	may even 	devise novel approaches to incorporating flexibility and scalability into your project.</a:t>
            </a:r>
            <a:endParaRPr lang="en-GB" sz="2400" b="1"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2F260021-C540-42C3-8483-06763E2A7FD5}"/>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0" name="Straight Connector 9">
            <a:extLst>
              <a:ext uri="{FF2B5EF4-FFF2-40B4-BE49-F238E27FC236}">
                <a16:creationId xmlns:a16="http://schemas.microsoft.com/office/drawing/2014/main" id="{B809EB71-F479-442E-9DDD-F130B17DD80F}"/>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Graphic 10">
            <a:extLst>
              <a:ext uri="{FF2B5EF4-FFF2-40B4-BE49-F238E27FC236}">
                <a16:creationId xmlns:a16="http://schemas.microsoft.com/office/drawing/2014/main" id="{ACFFBEF4-34B5-46F1-A555-2AEF409994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58955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A Step-by-Step Guide to Hiring Remote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Software Engineers</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2135130"/>
            <a:ext cx="11072674" cy="1500326"/>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2392851"/>
            <a:ext cx="10284534" cy="984885"/>
          </a:xfrm>
          <a:prstGeom prst="rect">
            <a:avLst/>
          </a:prstGeom>
          <a:noFill/>
        </p:spPr>
        <p:txBody>
          <a:bodyPr wrap="square" rtlCol="0">
            <a:spAutoFit/>
          </a:bodyPr>
          <a:lstStyle/>
          <a:p>
            <a:pPr marL="457200" indent="-457200">
              <a:buFont typeface="+mj-lt"/>
              <a:buAutoNum type="arabicPeriod"/>
            </a:pPr>
            <a:r>
              <a:rPr lang="en-GB" sz="2000" b="1" dirty="0">
                <a:latin typeface="Calibri" panose="020F0502020204030204" pitchFamily="34" charset="0"/>
                <a:cs typeface="Calibri" panose="020F0502020204030204" pitchFamily="34" charset="0"/>
              </a:rPr>
              <a:t>Create a Job Description That Is Specific :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Determine who your ideal applicant is before developing a job description for a remote web 	developer. What talents and expertise are you looking for in a candidate?</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812238"/>
            <a:ext cx="11072674" cy="1500326"/>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946848"/>
            <a:ext cx="10284534" cy="1231106"/>
          </a:xfrm>
          <a:prstGeom prst="rect">
            <a:avLst/>
          </a:prstGeom>
          <a:noFill/>
        </p:spPr>
        <p:txBody>
          <a:bodyPr wrap="square" rtlCol="0">
            <a:spAutoFit/>
          </a:bodyPr>
          <a:lstStyle/>
          <a:p>
            <a:pPr marL="342900" indent="-342900">
              <a:buFont typeface="+mj-lt"/>
              <a:buAutoNum type="arabicPeriod" startAt="2"/>
            </a:pPr>
            <a:r>
              <a:rPr lang="en-GB" sz="2000" b="1" dirty="0">
                <a:latin typeface="Calibri" panose="020F0502020204030204" pitchFamily="34" charset="0"/>
                <a:cs typeface="Calibri" panose="020F0502020204030204" pitchFamily="34" charset="0"/>
              </a:rPr>
              <a:t>Candidates Can Be Found Through Remote Job Portals : </a:t>
            </a:r>
          </a:p>
          <a:p>
            <a:r>
              <a:rPr lang="en-GB" dirty="0">
                <a:latin typeface="Calibri" panose="020F0502020204030204" pitchFamily="34" charset="0"/>
                <a:cs typeface="Calibri" panose="020F0502020204030204" pitchFamily="34" charset="0"/>
              </a:rPr>
              <a:t>	There are several online remote job portals that market remote positions, such as Upwork &amp; 	freelancer. You can browse all of the remote job openings on the sites and choose ones 	that meet 	your company’s needs.</a:t>
            </a:r>
            <a:endParaRPr lang="en-GB" sz="2000" b="1"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FD58BA73-99C3-4894-B531-FAFC47278690}"/>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3990579D-ACE8-4454-AD3B-C78F49E3E977}"/>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Graphic 14">
            <a:extLst>
              <a:ext uri="{FF2B5EF4-FFF2-40B4-BE49-F238E27FC236}">
                <a16:creationId xmlns:a16="http://schemas.microsoft.com/office/drawing/2014/main" id="{01445FA3-EA75-4FB2-91D7-EF88C1D403A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2071938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1077218"/>
          </a:xfrm>
        </p:spPr>
        <p:txBody>
          <a:bodyPr/>
          <a:lstStyle/>
          <a:p>
            <a:pPr>
              <a:lnSpc>
                <a:spcPct val="100000"/>
              </a:lnSpc>
            </a:pPr>
            <a:r>
              <a:rPr lang="en-GB" dirty="0">
                <a:latin typeface="Calibri" panose="020F0502020204030204" pitchFamily="34" charset="0"/>
                <a:cs typeface="Calibri" panose="020F0502020204030204" pitchFamily="34" charset="0"/>
              </a:rPr>
              <a:t>A Step-by-Step Guide to Hiring Remote </a:t>
            </a:r>
            <a:br>
              <a:rPr lang="en-GB" dirty="0">
                <a:latin typeface="Calibri" panose="020F0502020204030204" pitchFamily="34" charset="0"/>
                <a:cs typeface="Calibri" panose="020F0502020204030204" pitchFamily="34" charset="0"/>
              </a:rPr>
            </a:br>
            <a:r>
              <a:rPr lang="en-GB" dirty="0">
                <a:latin typeface="Calibri" panose="020F0502020204030204" pitchFamily="34" charset="0"/>
                <a:cs typeface="Calibri" panose="020F0502020204030204" pitchFamily="34" charset="0"/>
              </a:rPr>
              <a:t>Software Engineers</a:t>
            </a:r>
            <a:endParaRPr lang="en-US"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2160186"/>
            <a:ext cx="11072674" cy="1500326"/>
          </a:xfrm>
          <a:prstGeom prst="roundRect">
            <a:avLst/>
          </a:prstGeom>
          <a:solidFill>
            <a:schemeClr val="accent5">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2374698"/>
            <a:ext cx="10284534" cy="1231106"/>
          </a:xfrm>
          <a:prstGeom prst="rect">
            <a:avLst/>
          </a:prstGeom>
          <a:noFill/>
        </p:spPr>
        <p:txBody>
          <a:bodyPr wrap="square" rtlCol="0">
            <a:spAutoFit/>
          </a:bodyPr>
          <a:lstStyle/>
          <a:p>
            <a:pPr marL="457200" indent="-457200">
              <a:buFont typeface="+mj-lt"/>
              <a:buAutoNum type="arabicPeriod" startAt="3"/>
            </a:pPr>
            <a:r>
              <a:rPr lang="en-GB" sz="2000" b="1" dirty="0">
                <a:latin typeface="Calibri" panose="020F0502020204030204" pitchFamily="34" charset="0"/>
                <a:cs typeface="Calibri" panose="020F0502020204030204" pitchFamily="34" charset="0"/>
              </a:rPr>
              <a:t>Skills Evaluation for Remote Software Engineers : </a:t>
            </a:r>
          </a:p>
          <a:p>
            <a:r>
              <a:rPr lang="en-GB" dirty="0">
                <a:latin typeface="Calibri" panose="020F0502020204030204" pitchFamily="34" charset="0"/>
                <a:cs typeface="Calibri" panose="020F0502020204030204" pitchFamily="34" charset="0"/>
              </a:rPr>
              <a:t>	Once you’ve identified suitable applicants for a remote job, you must evaluate their remote 	developer skills. It is critical to determine whether a job candidate’s skills match those required 	for a remote role.</a:t>
            </a:r>
            <a:endParaRPr lang="en-GB" sz="2400" b="1" dirty="0">
              <a:latin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AC1CFF6F-5E97-4275-B775-631B2FD0481D}"/>
              </a:ext>
            </a:extLst>
          </p:cNvPr>
          <p:cNvSpPr/>
          <p:nvPr/>
        </p:nvSpPr>
        <p:spPr>
          <a:xfrm>
            <a:off x="559663" y="3848421"/>
            <a:ext cx="11072674" cy="1176340"/>
          </a:xfrm>
          <a:prstGeom prst="roundRect">
            <a:avLst/>
          </a:prstGeom>
          <a:solidFill>
            <a:schemeClr val="tx2">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076E8F85-83B2-45D5-9501-91AC5D9E1527}"/>
              </a:ext>
            </a:extLst>
          </p:cNvPr>
          <p:cNvSpPr txBox="1"/>
          <p:nvPr/>
        </p:nvSpPr>
        <p:spPr>
          <a:xfrm>
            <a:off x="941403" y="4136919"/>
            <a:ext cx="10284534" cy="677108"/>
          </a:xfrm>
          <a:prstGeom prst="rect">
            <a:avLst/>
          </a:prstGeom>
          <a:noFill/>
        </p:spPr>
        <p:txBody>
          <a:bodyPr wrap="square" rtlCol="0">
            <a:spAutoFit/>
          </a:bodyPr>
          <a:lstStyle/>
          <a:p>
            <a:pPr marL="457200" indent="-457200">
              <a:buFont typeface="+mj-lt"/>
              <a:buAutoNum type="arabicPeriod" startAt="4"/>
            </a:pPr>
            <a:r>
              <a:rPr lang="en-GB" sz="2000" b="1" dirty="0">
                <a:latin typeface="Calibri" panose="020F0502020204030204" pitchFamily="34" charset="0"/>
                <a:cs typeface="Calibri" panose="020F0502020204030204" pitchFamily="34" charset="0"/>
              </a:rPr>
              <a:t>Conduct a Video Interview with the Selected Candidates : </a:t>
            </a:r>
          </a:p>
          <a:p>
            <a:r>
              <a:rPr lang="en-GB" dirty="0">
                <a:latin typeface="Calibri" panose="020F0502020204030204" pitchFamily="34" charset="0"/>
                <a:cs typeface="Calibri" panose="020F0502020204030204" pitchFamily="34" charset="0"/>
              </a:rPr>
              <a:t>	After the selection of candidates, the following phase is a face-to-face interview via video chatting.</a:t>
            </a:r>
            <a:endParaRPr lang="en-GB" sz="2400" b="1"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1118B9E2-0C58-478A-9EA2-2BCD97A9796A}"/>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CC1B563B-3D6B-496A-A316-08059B279B76}"/>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EB99FB36-F553-414E-A622-8B82972679B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824603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595426" y="436391"/>
            <a:ext cx="11214100" cy="584775"/>
          </a:xfrm>
        </p:spPr>
        <p:txBody>
          <a:bodyPr/>
          <a:lstStyle/>
          <a:p>
            <a:pPr>
              <a:lnSpc>
                <a:spcPct val="100000"/>
              </a:lnSpc>
            </a:pPr>
            <a:r>
              <a:rPr lang="en-GB" dirty="0">
                <a:latin typeface="Calibri" panose="020F0502020204030204" pitchFamily="34" charset="0"/>
                <a:cs typeface="Calibri" panose="020F0502020204030204" pitchFamily="34" charset="0"/>
              </a:rPr>
              <a:t>Tips When Hiring Remote Web Developers</a:t>
            </a:r>
            <a:endParaRPr lang="en-US" dirty="0">
              <a:latin typeface="Calibri" panose="020F0502020204030204" pitchFamily="34" charset="0"/>
              <a:cs typeface="Calibri" panose="020F0502020204030204" pitchFamily="34" charset="0"/>
            </a:endParaRPr>
          </a:p>
        </p:txBody>
      </p:sp>
      <p:sp>
        <p:nvSpPr>
          <p:cNvPr id="3" name="Rectangle: Rounded Corners 2">
            <a:extLst>
              <a:ext uri="{FF2B5EF4-FFF2-40B4-BE49-F238E27FC236}">
                <a16:creationId xmlns:a16="http://schemas.microsoft.com/office/drawing/2014/main" id="{7ABA3262-59D9-4B50-8123-3B7666EA7CEB}"/>
              </a:ext>
            </a:extLst>
          </p:cNvPr>
          <p:cNvSpPr/>
          <p:nvPr/>
        </p:nvSpPr>
        <p:spPr>
          <a:xfrm>
            <a:off x="585926" y="1700108"/>
            <a:ext cx="11072674" cy="1500326"/>
          </a:xfrm>
          <a:prstGeom prst="roundRect">
            <a:avLst/>
          </a:prstGeom>
          <a:solidFill>
            <a:schemeClr val="bg1">
              <a:lumMod val="9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id="{0C01BE6C-91D6-4905-9028-4EE70DCA1647}"/>
              </a:ext>
            </a:extLst>
          </p:cNvPr>
          <p:cNvSpPr txBox="1"/>
          <p:nvPr/>
        </p:nvSpPr>
        <p:spPr>
          <a:xfrm>
            <a:off x="967666" y="1834718"/>
            <a:ext cx="10284534" cy="1261884"/>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Find the Best Fit for a Specific Skill :</a:t>
            </a:r>
          </a:p>
          <a:p>
            <a:r>
              <a:rPr lang="en-GB" sz="2000" dirty="0">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Hiring remote personnel entails searching for certain abilities required to excel at remote 	development. technical abilities and time management skills are some remote working qualities 	that can be used to screen candidates</a:t>
            </a:r>
            <a:endParaRPr lang="en-GB" sz="2400" b="1" dirty="0">
              <a:latin typeface="Calibri" panose="020F0502020204030204" pitchFamily="34" charset="0"/>
              <a:cs typeface="Calibri" panose="020F0502020204030204" pitchFamily="34" charset="0"/>
            </a:endParaRPr>
          </a:p>
        </p:txBody>
      </p:sp>
      <p:sp>
        <p:nvSpPr>
          <p:cNvPr id="8" name="Rectangle: Rounded Corners 7">
            <a:extLst>
              <a:ext uri="{FF2B5EF4-FFF2-40B4-BE49-F238E27FC236}">
                <a16:creationId xmlns:a16="http://schemas.microsoft.com/office/drawing/2014/main" id="{F5356D60-4D02-434A-9226-ECD9BE177035}"/>
              </a:ext>
            </a:extLst>
          </p:cNvPr>
          <p:cNvSpPr/>
          <p:nvPr/>
        </p:nvSpPr>
        <p:spPr>
          <a:xfrm>
            <a:off x="571993" y="3252926"/>
            <a:ext cx="11072674" cy="1500326"/>
          </a:xfrm>
          <a:prstGeom prst="roundRect">
            <a:avLst/>
          </a:prstGeom>
          <a:solidFill>
            <a:schemeClr val="accent6">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4C5109F5-3193-46D3-9B38-30AA257100E9}"/>
              </a:ext>
            </a:extLst>
          </p:cNvPr>
          <p:cNvSpPr txBox="1"/>
          <p:nvPr/>
        </p:nvSpPr>
        <p:spPr>
          <a:xfrm>
            <a:off x="939800" y="3387536"/>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Clearly State Your Expectations :</a:t>
            </a:r>
          </a:p>
          <a:p>
            <a:r>
              <a:rPr lang="en-GB" dirty="0">
                <a:latin typeface="Calibri" panose="020F0502020204030204" pitchFamily="34" charset="0"/>
                <a:cs typeface="Calibri" panose="020F0502020204030204" pitchFamily="34" charset="0"/>
              </a:rPr>
              <a:t>	Candidates’ key remote working qualities play a larger significance in remote recruiting. Many 	potential applicants may be turned down because they do not feel like a good fit.</a:t>
            </a:r>
            <a:endParaRPr lang="en-GB" sz="2000" b="1" dirty="0">
              <a:latin typeface="Calibri" panose="020F0502020204030204" pitchFamily="34" charset="0"/>
              <a:cs typeface="Calibri" panose="020F0502020204030204" pitchFamily="34" charset="0"/>
            </a:endParaRPr>
          </a:p>
        </p:txBody>
      </p:sp>
      <p:sp>
        <p:nvSpPr>
          <p:cNvPr id="11" name="Rectangle: Rounded Corners 10">
            <a:extLst>
              <a:ext uri="{FF2B5EF4-FFF2-40B4-BE49-F238E27FC236}">
                <a16:creationId xmlns:a16="http://schemas.microsoft.com/office/drawing/2014/main" id="{C371499B-D9AE-42B1-B0CF-31E63A737049}"/>
              </a:ext>
            </a:extLst>
          </p:cNvPr>
          <p:cNvSpPr/>
          <p:nvPr/>
        </p:nvSpPr>
        <p:spPr>
          <a:xfrm>
            <a:off x="558060" y="4805744"/>
            <a:ext cx="11072674" cy="1500326"/>
          </a:xfrm>
          <a:prstGeom prst="roundRect">
            <a:avLst/>
          </a:prstGeom>
          <a:solidFill>
            <a:schemeClr val="accent5">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08DAFFED-C3B7-4934-9E81-3E0AAB0736C6}"/>
              </a:ext>
            </a:extLst>
          </p:cNvPr>
          <p:cNvSpPr txBox="1"/>
          <p:nvPr/>
        </p:nvSpPr>
        <p:spPr>
          <a:xfrm>
            <a:off x="939800" y="4940354"/>
            <a:ext cx="10284534" cy="954107"/>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Choose the Best Platform to Find a Remote Developer : </a:t>
            </a:r>
          </a:p>
          <a:p>
            <a:r>
              <a:rPr lang="en-GB" dirty="0">
                <a:latin typeface="Calibri" panose="020F0502020204030204" pitchFamily="34" charset="0"/>
                <a:cs typeface="Calibri" panose="020F0502020204030204" pitchFamily="34" charset="0"/>
              </a:rPr>
              <a:t>	Because so many candidates are actively seeking remote working options, they are already aware 	of the “top go-to places,” which are not job boards like Monster and Indeed or LinkedIn 	networks.</a:t>
            </a:r>
            <a:endParaRPr lang="en-GB" sz="2400" b="1"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96C67EB2-9528-4063-8618-BFF782DA4293}"/>
              </a:ext>
            </a:extLst>
          </p:cNvPr>
          <p:cNvSpPr txBox="1"/>
          <p:nvPr/>
        </p:nvSpPr>
        <p:spPr>
          <a:xfrm>
            <a:off x="545974" y="6499018"/>
            <a:ext cx="9010835" cy="338554"/>
          </a:xfrm>
          <a:prstGeom prst="rect">
            <a:avLst/>
          </a:prstGeom>
          <a:noFill/>
        </p:spPr>
        <p:txBody>
          <a:bodyPr wrap="square" rtlCol="0">
            <a:spAutoFit/>
          </a:bodyPr>
          <a:lstStyle/>
          <a:p>
            <a:r>
              <a:rPr lang="en-US" sz="1600" b="1" dirty="0">
                <a:solidFill>
                  <a:schemeClr val="bg1"/>
                </a:solidFill>
                <a:latin typeface="Calibri" panose="020F0502020204030204" pitchFamily="34" charset="0"/>
                <a:cs typeface="Calibri" panose="020F0502020204030204" pitchFamily="34" charset="0"/>
              </a:rPr>
              <a:t>Source: </a:t>
            </a:r>
            <a:r>
              <a:rPr lang="en-GB" sz="1600" dirty="0">
                <a:solidFill>
                  <a:srgbClr val="FDBC33"/>
                </a:solidFill>
                <a:latin typeface="Calibri" panose="020F0502020204030204" pitchFamily="34" charset="0"/>
                <a:cs typeface="Calibri" panose="020F0502020204030204" pitchFamily="34" charset="0"/>
              </a:rPr>
              <a:t>: </a:t>
            </a:r>
            <a:r>
              <a:rPr lang="en-GB" sz="1600" dirty="0">
                <a:solidFill>
                  <a:srgbClr val="FFC00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https://www.weblineindia.com/blog/hire-remote-developers-guide/</a:t>
            </a:r>
            <a:endParaRPr lang="en-GB" sz="1600" b="1" dirty="0">
              <a:solidFill>
                <a:srgbClr val="FFC000"/>
              </a:solidFill>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11352A3F-A32D-4255-B98D-5EF21847F37E}"/>
              </a:ext>
            </a:extLst>
          </p:cNvPr>
          <p:cNvCxnSpPr/>
          <p:nvPr/>
        </p:nvCxnSpPr>
        <p:spPr>
          <a:xfrm>
            <a:off x="0" y="6401753"/>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DD77941C-6F41-485B-8520-C5C18A132A4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14508" y="6479571"/>
            <a:ext cx="1730159" cy="268876"/>
          </a:xfrm>
          <a:prstGeom prst="rect">
            <a:avLst/>
          </a:prstGeom>
        </p:spPr>
      </p:pic>
    </p:spTree>
    <p:extLst>
      <p:ext uri="{BB962C8B-B14F-4D97-AF65-F5344CB8AC3E}">
        <p14:creationId xmlns:p14="http://schemas.microsoft.com/office/powerpoint/2010/main" val="3013698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3.xml><?xml version="1.0" encoding="utf-8"?>
<ds:datastoreItem xmlns:ds="http://schemas.openxmlformats.org/officeDocument/2006/customXml" ds:itemID="{F5757914-1161-4661-9696-421FD6935CDD}">
  <ds:schemaRef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purl.org/dc/elements/1.1/"/>
    <ds:schemaRef ds:uri="http://www.w3.org/XML/1998/namespace"/>
    <ds:schemaRef ds:uri="http://schemas.microsoft.com/office/infopath/2007/PartnerControls"/>
    <ds:schemaRef ds:uri="16c05727-aa75-4e4a-9b5f-8a80a1165891"/>
    <ds:schemaRef ds:uri="71af3243-3dd4-4a8d-8c0d-dd76da1f02a5"/>
    <ds:schemaRef ds:uri="http://purl.org/dc/terms/"/>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0</TotalTime>
  <Words>1844</Words>
  <Application>Microsoft Office PowerPoint</Application>
  <PresentationFormat>Widescreen</PresentationFormat>
  <Paragraphs>123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 Guide to Hire Professional Remote Developers</vt:lpstr>
      <vt:lpstr>There is no doubt that remote work can be just as productive and successful as in-office labour. In some circumstances,  hiring remote developers/software engineers appears to  be a viable alternative and the best one. This is especially  relevant in the context of today’s worldwide pandemic.  This form of collaboration offers numerous advantages to startups and businesses.</vt:lpstr>
      <vt:lpstr>Why are Entrepreneurs getting more  interested in Remote Product Development?</vt:lpstr>
      <vt:lpstr>Why are Entrepreneurs getting more  interested in Remote Product Development?</vt:lpstr>
      <vt:lpstr>Factors To Consider Before Hiring Remote  Developers</vt:lpstr>
      <vt:lpstr>Factors To Consider Before Hiring Remote  Developers</vt:lpstr>
      <vt:lpstr>A Step-by-Step Guide to Hiring Remote  Software Engineers</vt:lpstr>
      <vt:lpstr>A Step-by-Step Guide to Hiring Remote  Software Engineers</vt:lpstr>
      <vt:lpstr>Tips When Hiring Remote Web Developers</vt:lpstr>
      <vt:lpstr>Tips When Hiring Remote Web Developers</vt:lpstr>
      <vt:lpstr>Benefits of Remote Work/Reasons Why  it is Still Important</vt:lpstr>
      <vt:lpstr>Benefits of Remote Work/Reasons Why  it is Still Important</vt:lpstr>
      <vt:lpstr>Where to Find Remote Developers</vt:lpstr>
      <vt:lpstr>Why Is It Better to Hire Remote Software  Developers Over Freelancers?</vt:lpstr>
      <vt:lpstr>This comparison will help you understand why remote  developers are preferable to freelancers.</vt:lpstr>
      <vt:lpstr>This comparison will help you understand why remote  developers are preferable to freelancers.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Guide to Hire Professional Remote Developers</dc:title>
  <dc:creator/>
  <cp:lastModifiedBy/>
  <cp:revision>2</cp:revision>
  <dcterms:created xsi:type="dcterms:W3CDTF">2022-09-05T09:19:27Z</dcterms:created>
  <dcterms:modified xsi:type="dcterms:W3CDTF">2022-09-06T07:31:29Z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