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C33"/>
    <a:srgbClr val="775B0D"/>
    <a:srgbClr val="FFF9E7"/>
    <a:srgbClr val="FCEEE4"/>
    <a:srgbClr val="5AE4A8"/>
    <a:srgbClr val="EEFCF4"/>
    <a:srgbClr val="FFE699"/>
    <a:srgbClr val="F9E8DD"/>
    <a:srgbClr val="D6F9E6"/>
    <a:srgbClr val="F8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38" y="8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21AE2D-C2D0-45AA-A4B2-F0B7800A1451}" type="datetimeFigureOut">
              <a:rPr lang="en-GB" smtClean="0"/>
              <a:t>21/08/2022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ED152-CDC7-45C0-B9B5-4C9136E05DFE}" type="slidenum">
              <a:rPr lang="en-GB" smtClean="0"/>
              <a:t>‹#›</a:t>
            </a:fld>
            <a:endParaRPr lang="en-GB"/>
          </a:p>
        </p:txBody>
      </p:sp>
    </p:spTree>
    <p:extLst>
      <p:ext uri="{BB962C8B-B14F-4D97-AF65-F5344CB8AC3E}">
        <p14:creationId xmlns:p14="http://schemas.microsoft.com/office/powerpoint/2010/main" val="232559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876F-6792-4EE8-88F2-BEFCA981E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3EC828-53F2-459A-853B-1D5DCF8E4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E9BB3B-D2DA-4B7B-911F-196B4D8F7FCF}"/>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5" name="Footer Placeholder 4">
            <a:extLst>
              <a:ext uri="{FF2B5EF4-FFF2-40B4-BE49-F238E27FC236}">
                <a16:creationId xmlns:a16="http://schemas.microsoft.com/office/drawing/2014/main" id="{260BD032-902E-46CE-9019-F81FD2078C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300C22-75D4-4557-AA62-2A717225ABC4}"/>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207055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FF2D-FE6F-40DB-8788-892D9FE5EA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983442-1C93-470E-B884-6DD7DE64A5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0ED85F-45DD-4453-8A5B-84ACE26DEF10}"/>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5" name="Footer Placeholder 4">
            <a:extLst>
              <a:ext uri="{FF2B5EF4-FFF2-40B4-BE49-F238E27FC236}">
                <a16:creationId xmlns:a16="http://schemas.microsoft.com/office/drawing/2014/main" id="{BE8EF4B7-5C77-40C0-A847-639661486F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395564-280D-46F1-852F-39493C962F9F}"/>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34656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67717B-0B9A-4AD5-B9C1-9B75D0CF15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DEE4C3-974C-4E5F-AC84-DA1799FC23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B0072-7E68-49AC-80C7-983C70E280AD}"/>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5" name="Footer Placeholder 4">
            <a:extLst>
              <a:ext uri="{FF2B5EF4-FFF2-40B4-BE49-F238E27FC236}">
                <a16:creationId xmlns:a16="http://schemas.microsoft.com/office/drawing/2014/main" id="{850A4E64-49DA-46F4-8F94-DFFF85FDA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FBE01-D480-44ED-B967-67D420727239}"/>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248564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447-73FC-43FE-BB6A-37DF38F6FB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E60ABE-BB5C-46E5-9C35-943674A2D9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E2BB81-4B0C-43E7-97A9-D18931835C01}"/>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5" name="Footer Placeholder 4">
            <a:extLst>
              <a:ext uri="{FF2B5EF4-FFF2-40B4-BE49-F238E27FC236}">
                <a16:creationId xmlns:a16="http://schemas.microsoft.com/office/drawing/2014/main" id="{4D207722-487B-4662-885A-20C9901E86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536E68-28FB-4C9E-8563-27E8A40D41D9}"/>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309338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3E4A-4063-4989-AD9B-844E3A75E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955D05-C292-4433-907A-AE5592FB99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24C9BE-2048-4987-A859-D8CDDADFE486}"/>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5" name="Footer Placeholder 4">
            <a:extLst>
              <a:ext uri="{FF2B5EF4-FFF2-40B4-BE49-F238E27FC236}">
                <a16:creationId xmlns:a16="http://schemas.microsoft.com/office/drawing/2014/main" id="{FF25C278-740C-42C8-8EB1-5D200A899E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B2A28-C280-4ABB-BCCF-C6162C7621DD}"/>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13717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7132-18C2-4CD8-BBB0-195F1C3C55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BC0ADD-764A-46BC-97F1-B4C9341860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1D855F-706B-402A-BE03-16482867BE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DA975A-C70B-4C7C-9B06-DEBDDB20770F}"/>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6" name="Footer Placeholder 5">
            <a:extLst>
              <a:ext uri="{FF2B5EF4-FFF2-40B4-BE49-F238E27FC236}">
                <a16:creationId xmlns:a16="http://schemas.microsoft.com/office/drawing/2014/main" id="{AB4533CB-490B-4C5B-82AD-5B9EB3D09B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134587-E435-4DC5-9E32-DFA7DA671C3C}"/>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118100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F417E-C134-47B7-B4C5-4EAC152031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5CA8D2-E275-450F-84DB-D1BC4F06B2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143162-E070-4F72-9E6B-B42FA9D270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824FEFB-180A-4DB7-9448-AB0B1C8EFF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FD2C2F-ABAD-4C92-A0CE-BEBAF5149E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68E342-8058-4A42-BB46-0796439684C0}"/>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8" name="Footer Placeholder 7">
            <a:extLst>
              <a:ext uri="{FF2B5EF4-FFF2-40B4-BE49-F238E27FC236}">
                <a16:creationId xmlns:a16="http://schemas.microsoft.com/office/drawing/2014/main" id="{C8990ED2-4B21-4B38-A9CC-85717D55089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73A410-5C0B-4F65-929B-3F9EC1546FC7}"/>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101943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863D-41CB-4343-A15A-65FC3741B5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63CF06-45A2-4B61-83F8-50B8F2D767D2}"/>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4" name="Footer Placeholder 3">
            <a:extLst>
              <a:ext uri="{FF2B5EF4-FFF2-40B4-BE49-F238E27FC236}">
                <a16:creationId xmlns:a16="http://schemas.microsoft.com/office/drawing/2014/main" id="{13FD4687-4052-44C6-AA56-4550B8DA74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C08F4E-4567-4EF0-8600-7B9BF9E7435D}"/>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336482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E283B-211C-40E7-8CE6-EA85715F06E8}"/>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3" name="Footer Placeholder 2">
            <a:extLst>
              <a:ext uri="{FF2B5EF4-FFF2-40B4-BE49-F238E27FC236}">
                <a16:creationId xmlns:a16="http://schemas.microsoft.com/office/drawing/2014/main" id="{1B85FF4A-A742-42AB-8F6C-FFEE8DE48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A86B69-1A28-4256-84F4-6882D93F33F1}"/>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192618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AE90-54ED-4A28-B8BE-01E998A14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E20BAA-C431-4973-AAC9-258A51FAD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90FA5C-D1A6-4B9D-8DF1-CD2BFC2D6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3E9EF1-1AFC-46CE-A90E-4D2E76AFBE74}"/>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6" name="Footer Placeholder 5">
            <a:extLst>
              <a:ext uri="{FF2B5EF4-FFF2-40B4-BE49-F238E27FC236}">
                <a16:creationId xmlns:a16="http://schemas.microsoft.com/office/drawing/2014/main" id="{34ADC4F9-06DE-451A-B9B6-4F8A66E270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FBF28-A1E8-4473-8029-ACE4B82D6FD5}"/>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225341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B7BE-F618-46DF-962D-08165F65D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11F31D-9772-4772-BD51-1E0898A8D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42F206-DD63-4412-9422-8A443077C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386F90-4203-4C41-B864-FC57919C0465}"/>
              </a:ext>
            </a:extLst>
          </p:cNvPr>
          <p:cNvSpPr>
            <a:spLocks noGrp="1"/>
          </p:cNvSpPr>
          <p:nvPr>
            <p:ph type="dt" sz="half" idx="10"/>
          </p:nvPr>
        </p:nvSpPr>
        <p:spPr/>
        <p:txBody>
          <a:bodyPr/>
          <a:lstStyle/>
          <a:p>
            <a:fld id="{725F4E7A-DC9D-4091-8947-25FCB341397C}" type="datetimeFigureOut">
              <a:rPr lang="en-GB" smtClean="0"/>
              <a:t>21/08/2022</a:t>
            </a:fld>
            <a:endParaRPr lang="en-GB"/>
          </a:p>
        </p:txBody>
      </p:sp>
      <p:sp>
        <p:nvSpPr>
          <p:cNvPr id="6" name="Footer Placeholder 5">
            <a:extLst>
              <a:ext uri="{FF2B5EF4-FFF2-40B4-BE49-F238E27FC236}">
                <a16:creationId xmlns:a16="http://schemas.microsoft.com/office/drawing/2014/main" id="{61DD8876-F168-43D3-8815-14E3BFA0DC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391120-FB98-45AE-B11A-AD76645FCC14}"/>
              </a:ext>
            </a:extLst>
          </p:cNvPr>
          <p:cNvSpPr>
            <a:spLocks noGrp="1"/>
          </p:cNvSpPr>
          <p:nvPr>
            <p:ph type="sldNum" sz="quarter" idx="12"/>
          </p:nvPr>
        </p:nvSpPr>
        <p:spPr/>
        <p:txBody>
          <a:bodyPr/>
          <a:lstStyle/>
          <a:p>
            <a:fld id="{5DB9F8E6-6ADE-49ED-9E01-B4E31CDEBA0D}" type="slidenum">
              <a:rPr lang="en-GB" smtClean="0"/>
              <a:t>‹#›</a:t>
            </a:fld>
            <a:endParaRPr lang="en-GB"/>
          </a:p>
        </p:txBody>
      </p:sp>
    </p:spTree>
    <p:extLst>
      <p:ext uri="{BB962C8B-B14F-4D97-AF65-F5344CB8AC3E}">
        <p14:creationId xmlns:p14="http://schemas.microsoft.com/office/powerpoint/2010/main" val="204654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3A56BB-6971-43AE-94A4-71675CC1A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BD7EC9-8233-46E2-87D7-EA3CCD5E6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4EA4E8-797D-4FAF-9E7A-2D87C23331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F4E7A-DC9D-4091-8947-25FCB341397C}" type="datetimeFigureOut">
              <a:rPr lang="en-GB" smtClean="0"/>
              <a:t>21/08/2022</a:t>
            </a:fld>
            <a:endParaRPr lang="en-GB"/>
          </a:p>
        </p:txBody>
      </p:sp>
      <p:sp>
        <p:nvSpPr>
          <p:cNvPr id="5" name="Footer Placeholder 4">
            <a:extLst>
              <a:ext uri="{FF2B5EF4-FFF2-40B4-BE49-F238E27FC236}">
                <a16:creationId xmlns:a16="http://schemas.microsoft.com/office/drawing/2014/main" id="{5E42B90F-6BD8-434B-9EC0-3EC8A8AC3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53064D-3D95-4DCB-8569-40BBF116C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9F8E6-6ADE-49ED-9E01-B4E31CDEBA0D}" type="slidenum">
              <a:rPr lang="en-GB" smtClean="0"/>
              <a:t>‹#›</a:t>
            </a:fld>
            <a:endParaRPr lang="en-GB"/>
          </a:p>
        </p:txBody>
      </p:sp>
    </p:spTree>
    <p:extLst>
      <p:ext uri="{BB962C8B-B14F-4D97-AF65-F5344CB8AC3E}">
        <p14:creationId xmlns:p14="http://schemas.microsoft.com/office/powerpoint/2010/main" val="338495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hyperlink" Target="https://www.weblineindia.com/blog/ios-app-development-guide/" TargetMode="External"/><Relationship Id="rId4" Type="http://schemas.openxmlformats.org/officeDocument/2006/relationships/image" Target="../media/image7.png"/><Relationship Id="rId9"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hyperlink" Target="https://www.weblineindia.com/blog/ios-app-development-guide/" TargetMode="External"/><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weblineindia.com/blog/ios-app-development-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49CCB1-AD3F-43DA-8AB6-6AEB477CE40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600" dirty="0"/>
          </a:p>
        </p:txBody>
      </p:sp>
      <p:sp>
        <p:nvSpPr>
          <p:cNvPr id="7" name="Right Triangle 6">
            <a:extLst>
              <a:ext uri="{FF2B5EF4-FFF2-40B4-BE49-F238E27FC236}">
                <a16:creationId xmlns:a16="http://schemas.microsoft.com/office/drawing/2014/main" id="{FB6A9BE6-094B-47C6-AC50-B62826B41DE1}"/>
              </a:ext>
            </a:extLst>
          </p:cNvPr>
          <p:cNvSpPr/>
          <p:nvPr/>
        </p:nvSpPr>
        <p:spPr>
          <a:xfrm rot="5400000">
            <a:off x="-898865" y="898864"/>
            <a:ext cx="6858002" cy="5060272"/>
          </a:xfrm>
          <a:prstGeom prst="rtTriangle">
            <a:avLst/>
          </a:prstGeom>
          <a:solidFill>
            <a:srgbClr val="EE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C5DC13E-122B-449F-A54D-DE3DCA9B4AC0}"/>
              </a:ext>
            </a:extLst>
          </p:cNvPr>
          <p:cNvSpPr txBox="1"/>
          <p:nvPr/>
        </p:nvSpPr>
        <p:spPr>
          <a:xfrm>
            <a:off x="478516" y="1860232"/>
            <a:ext cx="5490633" cy="3046988"/>
          </a:xfrm>
          <a:prstGeom prst="rect">
            <a:avLst/>
          </a:prstGeom>
          <a:noFill/>
        </p:spPr>
        <p:txBody>
          <a:bodyPr wrap="square" rtlCol="0">
            <a:spAutoFit/>
          </a:bodyPr>
          <a:lstStyle/>
          <a:p>
            <a:r>
              <a:rPr lang="en-GB" sz="4800" b="1" dirty="0"/>
              <a:t>Comprehensive Guide to </a:t>
            </a:r>
          </a:p>
          <a:p>
            <a:r>
              <a:rPr lang="en-GB" sz="4800" b="1" dirty="0"/>
              <a:t>iOS App Development</a:t>
            </a:r>
            <a:endParaRPr lang="en-GB" sz="4800" dirty="0"/>
          </a:p>
        </p:txBody>
      </p:sp>
      <p:pic>
        <p:nvPicPr>
          <p:cNvPr id="10" name="Graphic 9">
            <a:extLst>
              <a:ext uri="{FF2B5EF4-FFF2-40B4-BE49-F238E27FC236}">
                <a16:creationId xmlns:a16="http://schemas.microsoft.com/office/drawing/2014/main" id="{9D4FE06B-BB0E-4466-9D0B-E3EB61F21B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655136"/>
            <a:ext cx="5227829" cy="5227829"/>
          </a:xfrm>
          <a:prstGeom prst="rect">
            <a:avLst/>
          </a:prstGeom>
        </p:spPr>
      </p:pic>
      <p:pic>
        <p:nvPicPr>
          <p:cNvPr id="11" name="Graphic 10">
            <a:extLst>
              <a:ext uri="{FF2B5EF4-FFF2-40B4-BE49-F238E27FC236}">
                <a16:creationId xmlns:a16="http://schemas.microsoft.com/office/drawing/2014/main" id="{417399C5-0BD4-4328-B378-F850850F6E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516" y="375777"/>
            <a:ext cx="2557648" cy="405582"/>
          </a:xfrm>
          <a:prstGeom prst="rect">
            <a:avLst/>
          </a:prstGeom>
        </p:spPr>
      </p:pic>
      <p:cxnSp>
        <p:nvCxnSpPr>
          <p:cNvPr id="15" name="Straight Connector 14">
            <a:extLst>
              <a:ext uri="{FF2B5EF4-FFF2-40B4-BE49-F238E27FC236}">
                <a16:creationId xmlns:a16="http://schemas.microsoft.com/office/drawing/2014/main" id="{23CB12F5-B528-47B0-AE0B-83539951E29F}"/>
              </a:ext>
            </a:extLst>
          </p:cNvPr>
          <p:cNvCxnSpPr>
            <a:cxnSpLocks/>
          </p:cNvCxnSpPr>
          <p:nvPr/>
        </p:nvCxnSpPr>
        <p:spPr>
          <a:xfrm>
            <a:off x="620559" y="4913966"/>
            <a:ext cx="55929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62A4F3-313C-420A-A254-DA7948013996}"/>
              </a:ext>
            </a:extLst>
          </p:cNvPr>
          <p:cNvCxnSpPr>
            <a:cxnSpLocks/>
          </p:cNvCxnSpPr>
          <p:nvPr/>
        </p:nvCxnSpPr>
        <p:spPr>
          <a:xfrm>
            <a:off x="1314496" y="4913966"/>
            <a:ext cx="735626"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7F5AF95-B173-4EDC-890D-B2FB19A6F432}"/>
              </a:ext>
            </a:extLst>
          </p:cNvPr>
          <p:cNvSpPr txBox="1"/>
          <p:nvPr/>
        </p:nvSpPr>
        <p:spPr>
          <a:xfrm>
            <a:off x="741319" y="5632708"/>
            <a:ext cx="10709362" cy="646331"/>
          </a:xfrm>
          <a:prstGeom prst="rect">
            <a:avLst/>
          </a:prstGeom>
          <a:noFill/>
        </p:spPr>
        <p:txBody>
          <a:bodyPr wrap="square" rtlCol="0">
            <a:spAutoFit/>
          </a:bodyPr>
          <a:lstStyle/>
          <a:p>
            <a:pPr algn="just"/>
            <a:r>
              <a:rPr lang="en-US" dirty="0"/>
              <a:t>A business app is essential for a developing firm in today’s age of rising technology. Advantages of iOS like low app development cost, features, security &amp; reliability make iOS the most preferred choice. </a:t>
            </a:r>
            <a:endParaRPr lang="en-GB" dirty="0"/>
          </a:p>
        </p:txBody>
      </p:sp>
    </p:spTree>
    <p:extLst>
      <p:ext uri="{BB962C8B-B14F-4D97-AF65-F5344CB8AC3E}">
        <p14:creationId xmlns:p14="http://schemas.microsoft.com/office/powerpoint/2010/main" val="165993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461665"/>
          </a:xfrm>
          <a:prstGeom prst="rect">
            <a:avLst/>
          </a:prstGeom>
          <a:noFill/>
        </p:spPr>
        <p:txBody>
          <a:bodyPr wrap="square" rtlCol="0">
            <a:spAutoFit/>
          </a:bodyPr>
          <a:lstStyle/>
          <a:p>
            <a:pPr algn="ctr"/>
            <a:r>
              <a:rPr lang="en-US" sz="2400" b="1" dirty="0">
                <a:solidFill>
                  <a:schemeClr val="bg1"/>
                </a:solidFill>
              </a:rPr>
              <a:t>Reasons to Choose Custom iOS App Development Services Over Others?</a:t>
            </a:r>
            <a:endParaRPr lang="en-GB" sz="24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4017147"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Ensured the Best End-User Experience</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71869" y="2421515"/>
            <a:ext cx="11048261" cy="646331"/>
          </a:xfrm>
          <a:prstGeom prst="rect">
            <a:avLst/>
          </a:prstGeom>
          <a:noFill/>
        </p:spPr>
        <p:txBody>
          <a:bodyPr wrap="square" rtlCol="0">
            <a:spAutoFit/>
          </a:bodyPr>
          <a:lstStyle/>
          <a:p>
            <a:r>
              <a:rPr lang="en-US" dirty="0"/>
              <a:t>iOS provides customers with a fluid, effortless and perfect user experience that is founded on high-quality hardware and software functionalities. </a:t>
            </a:r>
            <a:endParaRPr lang="en-GB"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4" y="3278232"/>
            <a:ext cx="2827541"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Raised Security Standards</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3967118"/>
            <a:ext cx="11048260" cy="646331"/>
          </a:xfrm>
          <a:prstGeom prst="rect">
            <a:avLst/>
          </a:prstGeom>
          <a:noFill/>
        </p:spPr>
        <p:txBody>
          <a:bodyPr wrap="square" rtlCol="0">
            <a:spAutoFit/>
          </a:bodyPr>
          <a:lstStyle/>
          <a:p>
            <a:r>
              <a:rPr lang="en-US" dirty="0"/>
              <a:t>iOS virtually eliminates the possibility of rogue software and keeps security at the forefront of everything. All apps on the Apple Software Store often go through a lengthy and stringent testing procedure to ensure a fully safe app.</a:t>
            </a:r>
            <a:endParaRPr lang="en-GB" dirty="0"/>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45976" y="4904172"/>
            <a:ext cx="3768572"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Fragmentation of Superior Devices</a:t>
            </a:r>
            <a:endParaRPr lang="en-GB"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45974" y="5605638"/>
            <a:ext cx="11048259" cy="646331"/>
          </a:xfrm>
          <a:prstGeom prst="rect">
            <a:avLst/>
          </a:prstGeom>
          <a:noFill/>
        </p:spPr>
        <p:txBody>
          <a:bodyPr wrap="square" rtlCol="0">
            <a:spAutoFit/>
          </a:bodyPr>
          <a:lstStyle/>
          <a:p>
            <a:r>
              <a:rPr lang="en-US" dirty="0"/>
              <a:t>With a limited number of Apple iPhones, iOS provides a much clearer method for this. Apple iOS Simulator enables iOS development firms to test apps under various iOS versions and hardware configurations. </a:t>
            </a:r>
            <a:endParaRPr lang="en-GB" dirty="0"/>
          </a:p>
        </p:txBody>
      </p:sp>
      <p:pic>
        <p:nvPicPr>
          <p:cNvPr id="18" name="Graphic 17">
            <a:extLst>
              <a:ext uri="{FF2B5EF4-FFF2-40B4-BE49-F238E27FC236}">
                <a16:creationId xmlns:a16="http://schemas.microsoft.com/office/drawing/2014/main" id="{B247034B-28AB-42E1-9307-22CE523601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9" name="TextBox 18">
            <a:extLst>
              <a:ext uri="{FF2B5EF4-FFF2-40B4-BE49-F238E27FC236}">
                <a16:creationId xmlns:a16="http://schemas.microsoft.com/office/drawing/2014/main" id="{61E96849-3610-4AE7-B085-7F0D3A0A0EED}"/>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0" name="Straight Connector 19">
            <a:extLst>
              <a:ext uri="{FF2B5EF4-FFF2-40B4-BE49-F238E27FC236}">
                <a16:creationId xmlns:a16="http://schemas.microsoft.com/office/drawing/2014/main" id="{21637B6E-9B3B-48D5-8950-7673462E9E2E}"/>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33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461665"/>
          </a:xfrm>
          <a:prstGeom prst="rect">
            <a:avLst/>
          </a:prstGeom>
          <a:noFill/>
        </p:spPr>
        <p:txBody>
          <a:bodyPr wrap="square" rtlCol="0">
            <a:spAutoFit/>
          </a:bodyPr>
          <a:lstStyle/>
          <a:p>
            <a:pPr algn="ctr"/>
            <a:r>
              <a:rPr lang="en-US" sz="2400" b="1" dirty="0">
                <a:solidFill>
                  <a:schemeClr val="bg1"/>
                </a:solidFill>
              </a:rPr>
              <a:t>Reasons to Choose Custom iOS App Development Services Over Others?</a:t>
            </a:r>
            <a:endParaRPr lang="en-GB" sz="24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5055835"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Rapid and Cost-effective Development Process</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71869" y="2421515"/>
            <a:ext cx="11048261" cy="646331"/>
          </a:xfrm>
          <a:prstGeom prst="rect">
            <a:avLst/>
          </a:prstGeom>
          <a:noFill/>
        </p:spPr>
        <p:txBody>
          <a:bodyPr wrap="square" rtlCol="0">
            <a:spAutoFit/>
          </a:bodyPr>
          <a:lstStyle/>
          <a:p>
            <a:r>
              <a:rPr lang="en-US" dirty="0"/>
              <a:t>In comparison to other operating systems, iOS is faster, easier and less expensive to create. iOS apps take 30-40% less time to load than Android apps.</a:t>
            </a:r>
            <a:endParaRPr lang="en-GB"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4" y="3384765"/>
            <a:ext cx="3528876"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Years of Faster Software Updates</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4073651"/>
            <a:ext cx="11048260" cy="646331"/>
          </a:xfrm>
          <a:prstGeom prst="rect">
            <a:avLst/>
          </a:prstGeom>
          <a:noFill/>
        </p:spPr>
        <p:txBody>
          <a:bodyPr wrap="square" rtlCol="0">
            <a:spAutoFit/>
          </a:bodyPr>
          <a:lstStyle/>
          <a:p>
            <a:r>
              <a:rPr lang="en-US" dirty="0"/>
              <a:t>Apple typically provides fresh updates for new iPhones &amp; other iOS devices for at least 5 to 6 years after their initial release. All of those iOS devices are receiving the most recent updates at the same time.</a:t>
            </a:r>
            <a:endParaRPr lang="en-GB" dirty="0"/>
          </a:p>
        </p:txBody>
      </p:sp>
      <p:pic>
        <p:nvPicPr>
          <p:cNvPr id="18" name="Graphic 17">
            <a:extLst>
              <a:ext uri="{FF2B5EF4-FFF2-40B4-BE49-F238E27FC236}">
                <a16:creationId xmlns:a16="http://schemas.microsoft.com/office/drawing/2014/main" id="{15DEDA46-CC04-4F1A-A81B-F9652746BB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9" name="TextBox 18">
            <a:extLst>
              <a:ext uri="{FF2B5EF4-FFF2-40B4-BE49-F238E27FC236}">
                <a16:creationId xmlns:a16="http://schemas.microsoft.com/office/drawing/2014/main" id="{86D4E5EA-14C0-43B9-B9C7-D601925763C5}"/>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0" name="Straight Connector 19">
            <a:extLst>
              <a:ext uri="{FF2B5EF4-FFF2-40B4-BE49-F238E27FC236}">
                <a16:creationId xmlns:a16="http://schemas.microsoft.com/office/drawing/2014/main" id="{CC6B580C-888C-4098-A17E-10044CB920D9}"/>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5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rgbClr val="775B0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461665"/>
          </a:xfrm>
          <a:prstGeom prst="rect">
            <a:avLst/>
          </a:prstGeom>
          <a:noFill/>
        </p:spPr>
        <p:txBody>
          <a:bodyPr wrap="square" rtlCol="0">
            <a:spAutoFit/>
          </a:bodyPr>
          <a:lstStyle/>
          <a:p>
            <a:pPr algn="ctr"/>
            <a:r>
              <a:rPr lang="en-US" sz="2400" b="1" dirty="0">
                <a:solidFill>
                  <a:schemeClr val="bg1"/>
                </a:solidFill>
              </a:rPr>
              <a:t>Consideration Factors While Choosing an iOS App Development Company</a:t>
            </a:r>
            <a:endParaRPr lang="en-GB" sz="24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2516821"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Expertise in Your Field</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71869" y="2421515"/>
            <a:ext cx="11048261" cy="646331"/>
          </a:xfrm>
          <a:prstGeom prst="rect">
            <a:avLst/>
          </a:prstGeom>
          <a:noFill/>
        </p:spPr>
        <p:txBody>
          <a:bodyPr wrap="square" rtlCol="0">
            <a:spAutoFit/>
          </a:bodyPr>
          <a:lstStyle/>
          <a:p>
            <a:r>
              <a:rPr lang="en-US" dirty="0"/>
              <a:t>The best option is to go with a business that understands how apps in your industry should function and look. They will provide better recommendations and will require less time to construct an app.</a:t>
            </a:r>
            <a:endParaRPr lang="en-GB"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4" y="3278232"/>
            <a:ext cx="3306935"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Identify Cost-Effective Regions</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3967118"/>
            <a:ext cx="11048260" cy="646331"/>
          </a:xfrm>
          <a:prstGeom prst="rect">
            <a:avLst/>
          </a:prstGeom>
          <a:noFill/>
        </p:spPr>
        <p:txBody>
          <a:bodyPr wrap="square" rtlCol="0">
            <a:spAutoFit/>
          </a:bodyPr>
          <a:lstStyle/>
          <a:p>
            <a:r>
              <a:rPr lang="en-US" dirty="0"/>
              <a:t>In this scenario, cost-effectiveness does not imply the lowest. There are countries with extremely cheap pay rates, however, they do not provide the highest quality.</a:t>
            </a:r>
            <a:endParaRPr lang="en-GB" dirty="0"/>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45976" y="4904172"/>
            <a:ext cx="3306933"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Fit with the Company Culture</a:t>
            </a:r>
            <a:endParaRPr lang="en-GB"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45974" y="5605638"/>
            <a:ext cx="11048259" cy="646331"/>
          </a:xfrm>
          <a:prstGeom prst="rect">
            <a:avLst/>
          </a:prstGeom>
          <a:noFill/>
        </p:spPr>
        <p:txBody>
          <a:bodyPr wrap="square" rtlCol="0">
            <a:spAutoFit/>
          </a:bodyPr>
          <a:lstStyle/>
          <a:p>
            <a:r>
              <a:rPr lang="en-US" dirty="0"/>
              <a:t>It is critical to select a provider with which you are completely comfortable. Consider the culture of the country in which the company of your choice is based. </a:t>
            </a:r>
            <a:endParaRPr lang="en-GB" dirty="0"/>
          </a:p>
        </p:txBody>
      </p:sp>
      <p:pic>
        <p:nvPicPr>
          <p:cNvPr id="18" name="Graphic 17">
            <a:extLst>
              <a:ext uri="{FF2B5EF4-FFF2-40B4-BE49-F238E27FC236}">
                <a16:creationId xmlns:a16="http://schemas.microsoft.com/office/drawing/2014/main" id="{8E366981-06F5-42FB-8363-CAA2C30FE9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9" name="TextBox 18">
            <a:extLst>
              <a:ext uri="{FF2B5EF4-FFF2-40B4-BE49-F238E27FC236}">
                <a16:creationId xmlns:a16="http://schemas.microsoft.com/office/drawing/2014/main" id="{FD48D183-03C8-40B1-8B57-6FA34D1BA5EE}"/>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0" name="Straight Connector 19">
            <a:extLst>
              <a:ext uri="{FF2B5EF4-FFF2-40B4-BE49-F238E27FC236}">
                <a16:creationId xmlns:a16="http://schemas.microsoft.com/office/drawing/2014/main" id="{F17C1A11-3DB6-4FBE-80F5-5C258F9730EB}"/>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62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rgbClr val="775B0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461665"/>
          </a:xfrm>
          <a:prstGeom prst="rect">
            <a:avLst/>
          </a:prstGeom>
          <a:noFill/>
        </p:spPr>
        <p:txBody>
          <a:bodyPr wrap="square" rtlCol="0">
            <a:spAutoFit/>
          </a:bodyPr>
          <a:lstStyle/>
          <a:p>
            <a:pPr algn="ctr"/>
            <a:r>
              <a:rPr lang="en-US" sz="2400" b="1" dirty="0">
                <a:solidFill>
                  <a:schemeClr val="bg1"/>
                </a:solidFill>
              </a:rPr>
              <a:t>Consideration Factors While Choosing an iOS App Development Company</a:t>
            </a:r>
            <a:endParaRPr lang="en-GB" sz="24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4283477"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Examine your Portfolio and Testimonials</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71869" y="2421515"/>
            <a:ext cx="11048261" cy="646331"/>
          </a:xfrm>
          <a:prstGeom prst="rect">
            <a:avLst/>
          </a:prstGeom>
          <a:noFill/>
        </p:spPr>
        <p:txBody>
          <a:bodyPr wrap="square" rtlCol="0">
            <a:spAutoFit/>
          </a:bodyPr>
          <a:lstStyle/>
          <a:p>
            <a:r>
              <a:rPr lang="en-US" dirty="0"/>
              <a:t>Customer reviews are provided on numerous forums and directories that should be used to select an iOS app development company. </a:t>
            </a:r>
            <a:endParaRPr lang="en-GB"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5" y="3278232"/>
            <a:ext cx="2206103"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After-Sales Service</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3967118"/>
            <a:ext cx="11048260" cy="646331"/>
          </a:xfrm>
          <a:prstGeom prst="rect">
            <a:avLst/>
          </a:prstGeom>
          <a:noFill/>
        </p:spPr>
        <p:txBody>
          <a:bodyPr wrap="square" rtlCol="0">
            <a:spAutoFit/>
          </a:bodyPr>
          <a:lstStyle/>
          <a:p>
            <a:r>
              <a:rPr lang="en-US" dirty="0"/>
              <a:t>You must carefully choose a company providing offshore custom iOS app development services, that will be providing you with services post-sale.</a:t>
            </a:r>
            <a:endParaRPr lang="en-GB" dirty="0"/>
          </a:p>
        </p:txBody>
      </p:sp>
      <p:pic>
        <p:nvPicPr>
          <p:cNvPr id="21" name="Graphic 20">
            <a:extLst>
              <a:ext uri="{FF2B5EF4-FFF2-40B4-BE49-F238E27FC236}">
                <a16:creationId xmlns:a16="http://schemas.microsoft.com/office/drawing/2014/main" id="{A0357B36-B8A3-4EE6-8678-9F772E5B16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22" name="TextBox 21">
            <a:extLst>
              <a:ext uri="{FF2B5EF4-FFF2-40B4-BE49-F238E27FC236}">
                <a16:creationId xmlns:a16="http://schemas.microsoft.com/office/drawing/2014/main" id="{7C91F34F-93A0-4082-8DF4-2E5AC8B76A78}"/>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3" name="Straight Connector 22">
            <a:extLst>
              <a:ext uri="{FF2B5EF4-FFF2-40B4-BE49-F238E27FC236}">
                <a16:creationId xmlns:a16="http://schemas.microsoft.com/office/drawing/2014/main" id="{C3B7BA85-7DE7-4188-B76D-3F31667C7881}"/>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38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15AFB6F-B4EC-49A3-A590-9B7FF04658B6}"/>
              </a:ext>
            </a:extLst>
          </p:cNvPr>
          <p:cNvSpPr/>
          <p:nvPr/>
        </p:nvSpPr>
        <p:spPr>
          <a:xfrm>
            <a:off x="612558" y="747346"/>
            <a:ext cx="5708343" cy="717470"/>
          </a:xfrm>
          <a:prstGeom prst="roundRect">
            <a:avLst/>
          </a:prstGeom>
          <a:noFill/>
          <a:ln w="38100">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chemeClr val="tx1"/>
                </a:solidFill>
              </a:rPr>
              <a:t>Conclusion</a:t>
            </a:r>
            <a:endParaRPr lang="en-GB" sz="2400" dirty="0">
              <a:solidFill>
                <a:schemeClr val="tx1"/>
              </a:solidFill>
            </a:endParaRPr>
          </a:p>
        </p:txBody>
      </p:sp>
      <p:sp>
        <p:nvSpPr>
          <p:cNvPr id="2" name="TextBox 1">
            <a:extLst>
              <a:ext uri="{FF2B5EF4-FFF2-40B4-BE49-F238E27FC236}">
                <a16:creationId xmlns:a16="http://schemas.microsoft.com/office/drawing/2014/main" id="{65BF057E-21B5-4BF1-9CCC-F1C14D751FED}"/>
              </a:ext>
            </a:extLst>
          </p:cNvPr>
          <p:cNvSpPr txBox="1"/>
          <p:nvPr/>
        </p:nvSpPr>
        <p:spPr>
          <a:xfrm>
            <a:off x="612558" y="1766655"/>
            <a:ext cx="5708343" cy="3276282"/>
          </a:xfrm>
          <a:prstGeom prst="rect">
            <a:avLst/>
          </a:prstGeom>
          <a:noFill/>
        </p:spPr>
        <p:txBody>
          <a:bodyPr wrap="square" rtlCol="0">
            <a:spAutoFit/>
          </a:bodyPr>
          <a:lstStyle/>
          <a:p>
            <a:pPr algn="just">
              <a:lnSpc>
                <a:spcPct val="150000"/>
              </a:lnSpc>
            </a:pPr>
            <a:r>
              <a:rPr lang="en-US" sz="2000" dirty="0"/>
              <a:t>Top custom iOS app development firms will design and develop iOS apps with a greater emphasis on new &amp; emerging technologies such as ML, AR, VR, IoT and Apple Pay. Businesses will also require custom app development service providers they can rely on to assist them in developing more powerful, scalable and cost-effective apps.</a:t>
            </a:r>
            <a:endParaRPr lang="en-GB" sz="2000" dirty="0"/>
          </a:p>
        </p:txBody>
      </p:sp>
      <p:sp>
        <p:nvSpPr>
          <p:cNvPr id="4" name="Rectangle 3">
            <a:extLst>
              <a:ext uri="{FF2B5EF4-FFF2-40B4-BE49-F238E27FC236}">
                <a16:creationId xmlns:a16="http://schemas.microsoft.com/office/drawing/2014/main" id="{34E1C35A-036E-4E40-BC4F-78B0F2CAED76}"/>
              </a:ext>
            </a:extLst>
          </p:cNvPr>
          <p:cNvSpPr/>
          <p:nvPr/>
        </p:nvSpPr>
        <p:spPr>
          <a:xfrm>
            <a:off x="6676008" y="0"/>
            <a:ext cx="549527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37D224EA-81D0-4EDB-A127-083FDB6D36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83271" y="887006"/>
            <a:ext cx="2819400" cy="438150"/>
          </a:xfrm>
          <a:prstGeom prst="rect">
            <a:avLst/>
          </a:prstGeom>
        </p:spPr>
      </p:pic>
      <p:sp>
        <p:nvSpPr>
          <p:cNvPr id="16" name="Text Box 4">
            <a:extLst>
              <a:ext uri="{FF2B5EF4-FFF2-40B4-BE49-F238E27FC236}">
                <a16:creationId xmlns:a16="http://schemas.microsoft.com/office/drawing/2014/main" id="{1BCED9B8-4311-4698-98D0-F75A9DBD41D1}"/>
              </a:ext>
            </a:extLst>
          </p:cNvPr>
          <p:cNvSpPr txBox="1">
            <a:spLocks noChangeArrowheads="1"/>
          </p:cNvSpPr>
          <p:nvPr/>
        </p:nvSpPr>
        <p:spPr bwMode="auto">
          <a:xfrm>
            <a:off x="6977458" y="1610762"/>
            <a:ext cx="40338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0" b="1" dirty="0">
                <a:solidFill>
                  <a:schemeClr val="bg1"/>
                </a:solidFill>
              </a:rPr>
              <a:t>THANK</a:t>
            </a:r>
          </a:p>
          <a:p>
            <a:r>
              <a:rPr lang="en-US" altLang="zh-CN" sz="8000" b="1" dirty="0">
                <a:solidFill>
                  <a:schemeClr val="bg1"/>
                </a:solidFill>
              </a:rPr>
              <a:t>YOU</a:t>
            </a:r>
          </a:p>
        </p:txBody>
      </p:sp>
      <p:sp>
        <p:nvSpPr>
          <p:cNvPr id="17" name="Text Box 5">
            <a:extLst>
              <a:ext uri="{FF2B5EF4-FFF2-40B4-BE49-F238E27FC236}">
                <a16:creationId xmlns:a16="http://schemas.microsoft.com/office/drawing/2014/main" id="{10D14EA9-F19D-4BF2-A3A9-C41428819D00}"/>
              </a:ext>
            </a:extLst>
          </p:cNvPr>
          <p:cNvSpPr txBox="1">
            <a:spLocks noChangeArrowheads="1"/>
          </p:cNvSpPr>
          <p:nvPr/>
        </p:nvSpPr>
        <p:spPr bwMode="auto">
          <a:xfrm>
            <a:off x="6977458" y="4416018"/>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dirty="0">
                <a:solidFill>
                  <a:schemeClr val="bg1"/>
                </a:solidFill>
              </a:rPr>
              <a:t>CONTACT US</a:t>
            </a:r>
          </a:p>
        </p:txBody>
      </p:sp>
      <p:sp>
        <p:nvSpPr>
          <p:cNvPr id="18" name="Text Box 5">
            <a:extLst>
              <a:ext uri="{FF2B5EF4-FFF2-40B4-BE49-F238E27FC236}">
                <a16:creationId xmlns:a16="http://schemas.microsoft.com/office/drawing/2014/main" id="{F83F9B85-D109-46D9-9670-7A6B06D71220}"/>
              </a:ext>
            </a:extLst>
          </p:cNvPr>
          <p:cNvSpPr txBox="1">
            <a:spLocks noChangeArrowheads="1"/>
          </p:cNvSpPr>
          <p:nvPr/>
        </p:nvSpPr>
        <p:spPr bwMode="auto">
          <a:xfrm>
            <a:off x="6977458" y="4746218"/>
            <a:ext cx="24511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rPr>
              <a:t>+1-213-908-1090 (USA)</a:t>
            </a:r>
          </a:p>
          <a:p>
            <a:r>
              <a:rPr lang="en-US" altLang="zh-CN" dirty="0">
                <a:solidFill>
                  <a:schemeClr val="bg1"/>
                </a:solidFill>
              </a:rPr>
              <a:t>+61-2-8011-4668 (AUS)</a:t>
            </a:r>
          </a:p>
        </p:txBody>
      </p:sp>
      <p:sp>
        <p:nvSpPr>
          <p:cNvPr id="19" name="Text Box 5">
            <a:extLst>
              <a:ext uri="{FF2B5EF4-FFF2-40B4-BE49-F238E27FC236}">
                <a16:creationId xmlns:a16="http://schemas.microsoft.com/office/drawing/2014/main" id="{11CD9DEB-43A5-4FCB-897E-B7549C8AAFDE}"/>
              </a:ext>
            </a:extLst>
          </p:cNvPr>
          <p:cNvSpPr txBox="1">
            <a:spLocks noChangeArrowheads="1"/>
          </p:cNvSpPr>
          <p:nvPr/>
        </p:nvSpPr>
        <p:spPr bwMode="auto">
          <a:xfrm>
            <a:off x="6977458" y="5635218"/>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a:solidFill>
                  <a:schemeClr val="bg1"/>
                </a:solidFill>
              </a:rPr>
              <a:t>EMAIL</a:t>
            </a:r>
          </a:p>
        </p:txBody>
      </p:sp>
      <p:sp>
        <p:nvSpPr>
          <p:cNvPr id="20" name="Text Box 5">
            <a:extLst>
              <a:ext uri="{FF2B5EF4-FFF2-40B4-BE49-F238E27FC236}">
                <a16:creationId xmlns:a16="http://schemas.microsoft.com/office/drawing/2014/main" id="{6C675956-84FB-488E-8DE2-396D2F040C2D}"/>
              </a:ext>
            </a:extLst>
          </p:cNvPr>
          <p:cNvSpPr txBox="1">
            <a:spLocks noChangeArrowheads="1"/>
          </p:cNvSpPr>
          <p:nvPr/>
        </p:nvSpPr>
        <p:spPr bwMode="auto">
          <a:xfrm>
            <a:off x="6977458" y="5987643"/>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info@weblineindia.com</a:t>
            </a:r>
          </a:p>
        </p:txBody>
      </p:sp>
      <p:sp>
        <p:nvSpPr>
          <p:cNvPr id="24" name="Text Box 5">
            <a:extLst>
              <a:ext uri="{FF2B5EF4-FFF2-40B4-BE49-F238E27FC236}">
                <a16:creationId xmlns:a16="http://schemas.microsoft.com/office/drawing/2014/main" id="{53A5EECB-5D25-4732-8D44-DBEBF6676D88}"/>
              </a:ext>
            </a:extLst>
          </p:cNvPr>
          <p:cNvSpPr txBox="1">
            <a:spLocks noChangeArrowheads="1"/>
          </p:cNvSpPr>
          <p:nvPr/>
        </p:nvSpPr>
        <p:spPr bwMode="auto">
          <a:xfrm>
            <a:off x="9504758" y="4746218"/>
            <a:ext cx="25034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+44-207-193-7507 (UK)</a:t>
            </a:r>
          </a:p>
          <a:p>
            <a:r>
              <a:rPr lang="en-US" altLang="zh-CN">
                <a:solidFill>
                  <a:schemeClr val="bg1"/>
                </a:solidFill>
              </a:rPr>
              <a:t>+91-79-26420897 (IND)</a:t>
            </a:r>
          </a:p>
        </p:txBody>
      </p:sp>
      <p:sp>
        <p:nvSpPr>
          <p:cNvPr id="25" name="Text Box 5">
            <a:extLst>
              <a:ext uri="{FF2B5EF4-FFF2-40B4-BE49-F238E27FC236}">
                <a16:creationId xmlns:a16="http://schemas.microsoft.com/office/drawing/2014/main" id="{6A14ABA0-5324-4AEB-9AA1-BBB02AB63600}"/>
              </a:ext>
            </a:extLst>
          </p:cNvPr>
          <p:cNvSpPr txBox="1">
            <a:spLocks noChangeArrowheads="1"/>
          </p:cNvSpPr>
          <p:nvPr/>
        </p:nvSpPr>
        <p:spPr bwMode="auto">
          <a:xfrm>
            <a:off x="9504758" y="5635218"/>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a:solidFill>
                  <a:schemeClr val="bg1"/>
                </a:solidFill>
              </a:rPr>
              <a:t>WEBSITE</a:t>
            </a:r>
          </a:p>
        </p:txBody>
      </p:sp>
      <p:sp>
        <p:nvSpPr>
          <p:cNvPr id="26" name="Text Box 5">
            <a:extLst>
              <a:ext uri="{FF2B5EF4-FFF2-40B4-BE49-F238E27FC236}">
                <a16:creationId xmlns:a16="http://schemas.microsoft.com/office/drawing/2014/main" id="{5A2CA423-E22D-47F1-B19E-F059CC7B4A51}"/>
              </a:ext>
            </a:extLst>
          </p:cNvPr>
          <p:cNvSpPr txBox="1">
            <a:spLocks noChangeArrowheads="1"/>
          </p:cNvSpPr>
          <p:nvPr/>
        </p:nvSpPr>
        <p:spPr bwMode="auto">
          <a:xfrm>
            <a:off x="9504758" y="5987643"/>
            <a:ext cx="2505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rPr>
              <a:t>www.weblineindia.com</a:t>
            </a:r>
          </a:p>
        </p:txBody>
      </p:sp>
    </p:spTree>
    <p:extLst>
      <p:ext uri="{BB962C8B-B14F-4D97-AF65-F5344CB8AC3E}">
        <p14:creationId xmlns:p14="http://schemas.microsoft.com/office/powerpoint/2010/main" val="203269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t>Why Should a Company Select iOS Platform for App Development?</a:t>
            </a:r>
            <a:endParaRPr lang="en-GB" sz="2800" dirty="0"/>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3657600" cy="619957"/>
          </a:xfrm>
          <a:prstGeom prst="roundRect">
            <a:avLst/>
          </a:prstGeom>
          <a:solidFill>
            <a:srgbClr val="D6F9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Excellent Customer Service</a:t>
            </a:r>
            <a:endParaRPr lang="en-GB" sz="2000"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45975" y="2421515"/>
            <a:ext cx="11048261" cy="707886"/>
          </a:xfrm>
          <a:prstGeom prst="rect">
            <a:avLst/>
          </a:prstGeom>
          <a:noFill/>
        </p:spPr>
        <p:txBody>
          <a:bodyPr wrap="square" rtlCol="0">
            <a:spAutoFit/>
          </a:bodyPr>
          <a:lstStyle/>
          <a:p>
            <a:r>
              <a:rPr lang="en-US" sz="2000" dirty="0"/>
              <a:t>Apple has established a strong brand in consumer electronics due to its superior equipment, outstanding customer service and faultless programming.</a:t>
            </a:r>
            <a:endParaRPr lang="en-GB" sz="2000"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5" y="3287110"/>
            <a:ext cx="3657600"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Apple’s User Interface</a:t>
            </a:r>
            <a:endParaRPr lang="en-GB" sz="2000"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4064776"/>
            <a:ext cx="11048260" cy="646331"/>
          </a:xfrm>
          <a:prstGeom prst="rect">
            <a:avLst/>
          </a:prstGeom>
          <a:noFill/>
        </p:spPr>
        <p:txBody>
          <a:bodyPr wrap="square" rtlCol="0">
            <a:spAutoFit/>
          </a:bodyPr>
          <a:lstStyle/>
          <a:p>
            <a:r>
              <a:rPr lang="en-US" dirty="0"/>
              <a:t>Apple users always appreciate their devices’ regulated surroundings. They also appreciate the simple and engaging UI of iOS apps.  </a:t>
            </a:r>
            <a:endParaRPr lang="en-GB" dirty="0"/>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45975" y="4904172"/>
            <a:ext cx="3657600"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Attracting a Tech-Savvy Audience</a:t>
            </a:r>
            <a:endParaRPr lang="en-GB"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45974" y="5605638"/>
            <a:ext cx="11048259" cy="646331"/>
          </a:xfrm>
          <a:prstGeom prst="rect">
            <a:avLst/>
          </a:prstGeom>
          <a:noFill/>
        </p:spPr>
        <p:txBody>
          <a:bodyPr wrap="square" rtlCol="0">
            <a:spAutoFit/>
          </a:bodyPr>
          <a:lstStyle/>
          <a:p>
            <a:r>
              <a:rPr lang="en-US" dirty="0"/>
              <a:t>The iPhone has always been a popular device among tech-savvy consumers. If you create an iOS App for your business then it will help your firm to boost brand recognition.</a:t>
            </a:r>
            <a:endParaRPr lang="en-GB" dirty="0"/>
          </a:p>
        </p:txBody>
      </p:sp>
      <p:pic>
        <p:nvPicPr>
          <p:cNvPr id="16" name="Graphic 15">
            <a:extLst>
              <a:ext uri="{FF2B5EF4-FFF2-40B4-BE49-F238E27FC236}">
                <a16:creationId xmlns:a16="http://schemas.microsoft.com/office/drawing/2014/main" id="{E27CCDAC-BE1C-4481-9993-D1050C804C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17" name="TextBox 16">
            <a:extLst>
              <a:ext uri="{FF2B5EF4-FFF2-40B4-BE49-F238E27FC236}">
                <a16:creationId xmlns:a16="http://schemas.microsoft.com/office/drawing/2014/main" id="{68D83664-12E7-4B37-8750-1E104189E66E}"/>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19" name="Straight Connector 18">
            <a:extLst>
              <a:ext uri="{FF2B5EF4-FFF2-40B4-BE49-F238E27FC236}">
                <a16:creationId xmlns:a16="http://schemas.microsoft.com/office/drawing/2014/main" id="{E443A9A0-E192-47E8-B378-947DEBC68D1D}"/>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76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t>Why Should a Company Select iOS Platform for App Development?</a:t>
            </a:r>
            <a:endParaRPr lang="en-GB" sz="2800" dirty="0"/>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4" y="1635112"/>
            <a:ext cx="5197877"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Increased Market Penetration in Leading Countries</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45975" y="2421515"/>
            <a:ext cx="11048261" cy="646331"/>
          </a:xfrm>
          <a:prstGeom prst="rect">
            <a:avLst/>
          </a:prstGeom>
          <a:noFill/>
        </p:spPr>
        <p:txBody>
          <a:bodyPr wrap="square" rtlCol="0">
            <a:spAutoFit/>
          </a:bodyPr>
          <a:lstStyle/>
          <a:p>
            <a:r>
              <a:rPr lang="en-US" dirty="0"/>
              <a:t>iPhones are quite popular in countries such as the United States and the United Kingdom and having an iOS app allows the firm to expand its business in such countries.</a:t>
            </a:r>
            <a:endParaRPr lang="en-GB" sz="2000"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4" y="3287110"/>
            <a:ext cx="4062601"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High Security and Secure Transactions</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4064776"/>
            <a:ext cx="11048260" cy="646331"/>
          </a:xfrm>
          <a:prstGeom prst="rect">
            <a:avLst/>
          </a:prstGeom>
          <a:noFill/>
        </p:spPr>
        <p:txBody>
          <a:bodyPr wrap="square" rtlCol="0">
            <a:spAutoFit/>
          </a:bodyPr>
          <a:lstStyle/>
          <a:p>
            <a:r>
              <a:rPr lang="en-US" dirty="0"/>
              <a:t>iPhone users are safe from outside threats. iOS has a strong defense against external dangers such as viruses and malware, making it more appealing for businesses to select iOS over Android apps.</a:t>
            </a:r>
            <a:endParaRPr lang="en-GB" dirty="0"/>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45975" y="4904172"/>
            <a:ext cx="1703449"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solidFill>
              </a:rPr>
              <a:t>High ROI</a:t>
            </a:r>
            <a:endParaRPr lang="en-GB" sz="2000"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45974" y="5605638"/>
            <a:ext cx="11048259" cy="646331"/>
          </a:xfrm>
          <a:prstGeom prst="rect">
            <a:avLst/>
          </a:prstGeom>
          <a:noFill/>
        </p:spPr>
        <p:txBody>
          <a:bodyPr wrap="square" rtlCol="0">
            <a:spAutoFit/>
          </a:bodyPr>
          <a:lstStyle/>
          <a:p>
            <a:r>
              <a:rPr lang="en-US" dirty="0"/>
              <a:t>Using iOS app development services to build iOS apps can help a company build reliable customers with increased income and ROI and expand the reach of the business with greater value.</a:t>
            </a:r>
            <a:endParaRPr lang="en-GB" dirty="0"/>
          </a:p>
        </p:txBody>
      </p:sp>
      <p:pic>
        <p:nvPicPr>
          <p:cNvPr id="21" name="Graphic 20">
            <a:extLst>
              <a:ext uri="{FF2B5EF4-FFF2-40B4-BE49-F238E27FC236}">
                <a16:creationId xmlns:a16="http://schemas.microsoft.com/office/drawing/2014/main" id="{076F5BAD-BCBC-4B7C-979B-8AD654D528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22" name="TextBox 21">
            <a:extLst>
              <a:ext uri="{FF2B5EF4-FFF2-40B4-BE49-F238E27FC236}">
                <a16:creationId xmlns:a16="http://schemas.microsoft.com/office/drawing/2014/main" id="{09CC6B89-6C89-4196-B81F-06163B9F0078}"/>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3" name="Straight Connector 22">
            <a:extLst>
              <a:ext uri="{FF2B5EF4-FFF2-40B4-BE49-F238E27FC236}">
                <a16:creationId xmlns:a16="http://schemas.microsoft.com/office/drawing/2014/main" id="{3EC6AEDF-CEF6-4E88-8ACA-7788CE91A963}"/>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62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4">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solidFill>
                  <a:schemeClr val="bg1"/>
                </a:solidFill>
              </a:rPr>
              <a:t>Factors That Affect iOS App Development Cost</a:t>
            </a:r>
            <a:endParaRPr lang="en-GB" sz="28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2352673"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Project Difficulty</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45975" y="2421515"/>
            <a:ext cx="11048261" cy="646331"/>
          </a:xfrm>
          <a:prstGeom prst="rect">
            <a:avLst/>
          </a:prstGeom>
          <a:noFill/>
        </p:spPr>
        <p:txBody>
          <a:bodyPr wrap="square" rtlCol="0">
            <a:spAutoFit/>
          </a:bodyPr>
          <a:lstStyle/>
          <a:p>
            <a:r>
              <a:rPr lang="en-US" dirty="0"/>
              <a:t>Project complexity is the most important element influencing the cost of iOS app development. The cost rises in direct proportion to the project’s complexity and the features implemented in the app.</a:t>
            </a:r>
            <a:endParaRPr lang="en-GB" sz="2000"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5" y="3287110"/>
            <a:ext cx="1593722"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Features</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4064776"/>
            <a:ext cx="11048260" cy="646331"/>
          </a:xfrm>
          <a:prstGeom prst="rect">
            <a:avLst/>
          </a:prstGeom>
          <a:noFill/>
        </p:spPr>
        <p:txBody>
          <a:bodyPr wrap="square" rtlCol="0">
            <a:spAutoFit/>
          </a:bodyPr>
          <a:lstStyle/>
          <a:p>
            <a:r>
              <a:rPr lang="en-US" dirty="0"/>
              <a:t>The most noticeable component that has a big impact on the entire cost of iOS app development is the features. Adding more features to your app will increase the cost of its development.</a:t>
            </a:r>
            <a:endParaRPr lang="en-GB" dirty="0"/>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45975" y="4904172"/>
            <a:ext cx="3459097"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Infrastructure in the Backend</a:t>
            </a:r>
            <a:endParaRPr lang="en-GB"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45974" y="5605638"/>
            <a:ext cx="11048259" cy="646331"/>
          </a:xfrm>
          <a:prstGeom prst="rect">
            <a:avLst/>
          </a:prstGeom>
          <a:noFill/>
        </p:spPr>
        <p:txBody>
          <a:bodyPr wrap="square" rtlCol="0">
            <a:spAutoFit/>
          </a:bodyPr>
          <a:lstStyle/>
          <a:p>
            <a:r>
              <a:rPr lang="en-US" dirty="0"/>
              <a:t>The backend is a server that runs software &amp; allows the app to communicate with external data. While you create an iOS app, you will need backend infrastructure to sync the features with the internet.</a:t>
            </a:r>
            <a:endParaRPr lang="en-GB" dirty="0"/>
          </a:p>
        </p:txBody>
      </p:sp>
      <p:pic>
        <p:nvPicPr>
          <p:cNvPr id="21" name="Graphic 20">
            <a:extLst>
              <a:ext uri="{FF2B5EF4-FFF2-40B4-BE49-F238E27FC236}">
                <a16:creationId xmlns:a16="http://schemas.microsoft.com/office/drawing/2014/main" id="{2FE6EAFB-B1E9-49FD-96F6-6C78541129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22" name="TextBox 21">
            <a:extLst>
              <a:ext uri="{FF2B5EF4-FFF2-40B4-BE49-F238E27FC236}">
                <a16:creationId xmlns:a16="http://schemas.microsoft.com/office/drawing/2014/main" id="{DA54EE5E-4D80-40BE-9188-D53C2AE61CF5}"/>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3" name="Straight Connector 22">
            <a:extLst>
              <a:ext uri="{FF2B5EF4-FFF2-40B4-BE49-F238E27FC236}">
                <a16:creationId xmlns:a16="http://schemas.microsoft.com/office/drawing/2014/main" id="{5D103A3F-D266-4B80-A834-8B8DCDAC0905}"/>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3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4">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solidFill>
                  <a:schemeClr val="bg1"/>
                </a:solidFill>
              </a:rPr>
              <a:t>Factors That Affect iOS App Development Cost</a:t>
            </a:r>
            <a:endParaRPr lang="en-GB" sz="28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3342444"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Development Team Location</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45975" y="2421515"/>
            <a:ext cx="11048261" cy="646331"/>
          </a:xfrm>
          <a:prstGeom prst="rect">
            <a:avLst/>
          </a:prstGeom>
          <a:noFill/>
        </p:spPr>
        <p:txBody>
          <a:bodyPr wrap="square" rtlCol="0">
            <a:spAutoFit/>
          </a:bodyPr>
          <a:lstStyle/>
          <a:p>
            <a:r>
              <a:rPr lang="en-US" dirty="0"/>
              <a:t>When dealing with a large app development firm, the cost of iOS app development may be higher. With an independent developer may cost you less because there are fewer people involved in the process.</a:t>
            </a:r>
            <a:endParaRPr lang="en-GB"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4" y="3287110"/>
            <a:ext cx="2525699"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Cost of App Upkeep</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4064776"/>
            <a:ext cx="11048260" cy="646331"/>
          </a:xfrm>
          <a:prstGeom prst="rect">
            <a:avLst/>
          </a:prstGeom>
          <a:noFill/>
        </p:spPr>
        <p:txBody>
          <a:bodyPr wrap="square" rtlCol="0">
            <a:spAutoFit/>
          </a:bodyPr>
          <a:lstStyle/>
          <a:p>
            <a:r>
              <a:rPr lang="en-US" dirty="0"/>
              <a:t>Post-launch app maintenance is another key aspect that influences overall iOS app development cost. You should not overlook this critical feature if you want your iOS app to be successful.</a:t>
            </a:r>
            <a:endParaRPr lang="en-GB" dirty="0"/>
          </a:p>
        </p:txBody>
      </p:sp>
      <p:pic>
        <p:nvPicPr>
          <p:cNvPr id="21" name="Graphic 20">
            <a:extLst>
              <a:ext uri="{FF2B5EF4-FFF2-40B4-BE49-F238E27FC236}">
                <a16:creationId xmlns:a16="http://schemas.microsoft.com/office/drawing/2014/main" id="{EB5DA9FB-CA1F-402D-B769-52DF34B449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22" name="TextBox 21">
            <a:extLst>
              <a:ext uri="{FF2B5EF4-FFF2-40B4-BE49-F238E27FC236}">
                <a16:creationId xmlns:a16="http://schemas.microsoft.com/office/drawing/2014/main" id="{57A6DD4D-8026-4096-87D6-F4902FB6BA1D}"/>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3" name="Straight Connector 22">
            <a:extLst>
              <a:ext uri="{FF2B5EF4-FFF2-40B4-BE49-F238E27FC236}">
                <a16:creationId xmlns:a16="http://schemas.microsoft.com/office/drawing/2014/main" id="{6E908D05-D29B-4C50-9743-A7364295C179}"/>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15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4">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solidFill>
                  <a:schemeClr val="bg1"/>
                </a:solidFill>
              </a:rPr>
              <a:t>Factors That Affect iOS App Development Cost</a:t>
            </a:r>
            <a:endParaRPr lang="en-GB" sz="2800" dirty="0">
              <a:solidFill>
                <a:schemeClr val="bg1"/>
              </a:solidFill>
            </a:endParaRPr>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72608" y="1637189"/>
            <a:ext cx="1930895"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Hidden Costs</a:t>
            </a:r>
            <a:endParaRPr lang="en-GB"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72607" y="2414855"/>
            <a:ext cx="11048259" cy="369332"/>
          </a:xfrm>
          <a:prstGeom prst="rect">
            <a:avLst/>
          </a:prstGeom>
          <a:noFill/>
        </p:spPr>
        <p:txBody>
          <a:bodyPr wrap="square" rtlCol="0">
            <a:spAutoFit/>
          </a:bodyPr>
          <a:lstStyle/>
          <a:p>
            <a:r>
              <a:rPr lang="en-US" dirty="0"/>
              <a:t>Aside from the aforementioned, a few hidden costs influence the overall cost of iOS app development, including:</a:t>
            </a:r>
            <a:endParaRPr lang="en-GB" dirty="0"/>
          </a:p>
        </p:txBody>
      </p:sp>
      <p:sp>
        <p:nvSpPr>
          <p:cNvPr id="2" name="Arrow: Right 1">
            <a:extLst>
              <a:ext uri="{FF2B5EF4-FFF2-40B4-BE49-F238E27FC236}">
                <a16:creationId xmlns:a16="http://schemas.microsoft.com/office/drawing/2014/main" id="{E3F2DB04-2F5A-4BF2-8853-D39848662E09}"/>
              </a:ext>
            </a:extLst>
          </p:cNvPr>
          <p:cNvSpPr/>
          <p:nvPr/>
        </p:nvSpPr>
        <p:spPr>
          <a:xfrm>
            <a:off x="861134" y="3285709"/>
            <a:ext cx="339507" cy="12428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B52DDB3-E9B9-4FF8-B45F-37E29BF20B6D}"/>
              </a:ext>
            </a:extLst>
          </p:cNvPr>
          <p:cNvSpPr txBox="1"/>
          <p:nvPr/>
        </p:nvSpPr>
        <p:spPr>
          <a:xfrm>
            <a:off x="1295891" y="3178576"/>
            <a:ext cx="868680" cy="338554"/>
          </a:xfrm>
          <a:prstGeom prst="rect">
            <a:avLst/>
          </a:prstGeom>
          <a:noFill/>
        </p:spPr>
        <p:txBody>
          <a:bodyPr wrap="square" rtlCol="0">
            <a:spAutoFit/>
          </a:bodyPr>
          <a:lstStyle/>
          <a:p>
            <a:r>
              <a:rPr lang="en-US" sz="1600" dirty="0"/>
              <a:t>Hosting</a:t>
            </a:r>
            <a:endParaRPr lang="en-GB" sz="1600" dirty="0"/>
          </a:p>
        </p:txBody>
      </p:sp>
      <p:sp>
        <p:nvSpPr>
          <p:cNvPr id="19" name="Arrow: Right 18">
            <a:extLst>
              <a:ext uri="{FF2B5EF4-FFF2-40B4-BE49-F238E27FC236}">
                <a16:creationId xmlns:a16="http://schemas.microsoft.com/office/drawing/2014/main" id="{56BEA729-FA95-4EF6-AD72-D9787A7E6352}"/>
              </a:ext>
            </a:extLst>
          </p:cNvPr>
          <p:cNvSpPr/>
          <p:nvPr/>
        </p:nvSpPr>
        <p:spPr>
          <a:xfrm>
            <a:off x="861134" y="3972349"/>
            <a:ext cx="339507" cy="12428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369C420-2F14-49A1-8995-3963360FE403}"/>
              </a:ext>
            </a:extLst>
          </p:cNvPr>
          <p:cNvSpPr txBox="1"/>
          <p:nvPr/>
        </p:nvSpPr>
        <p:spPr>
          <a:xfrm>
            <a:off x="1295891" y="3865216"/>
            <a:ext cx="1264920" cy="338554"/>
          </a:xfrm>
          <a:prstGeom prst="rect">
            <a:avLst/>
          </a:prstGeom>
          <a:noFill/>
        </p:spPr>
        <p:txBody>
          <a:bodyPr wrap="square" rtlCol="0">
            <a:spAutoFit/>
          </a:bodyPr>
          <a:lstStyle/>
          <a:p>
            <a:r>
              <a:rPr lang="en-US" sz="1600" dirty="0"/>
              <a:t>Monitoring</a:t>
            </a:r>
            <a:endParaRPr lang="en-GB" sz="1400" dirty="0"/>
          </a:p>
        </p:txBody>
      </p:sp>
      <p:sp>
        <p:nvSpPr>
          <p:cNvPr id="23" name="Arrow: Right 22">
            <a:extLst>
              <a:ext uri="{FF2B5EF4-FFF2-40B4-BE49-F238E27FC236}">
                <a16:creationId xmlns:a16="http://schemas.microsoft.com/office/drawing/2014/main" id="{F2AF2D2B-CAFF-432D-B39B-950C2D071AB2}"/>
              </a:ext>
            </a:extLst>
          </p:cNvPr>
          <p:cNvSpPr/>
          <p:nvPr/>
        </p:nvSpPr>
        <p:spPr>
          <a:xfrm>
            <a:off x="861134" y="4534702"/>
            <a:ext cx="339507" cy="12428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A3AAC11-7D69-4153-AB03-B28D22528FE2}"/>
              </a:ext>
            </a:extLst>
          </p:cNvPr>
          <p:cNvSpPr txBox="1"/>
          <p:nvPr/>
        </p:nvSpPr>
        <p:spPr>
          <a:xfrm>
            <a:off x="1295891" y="4427569"/>
            <a:ext cx="2423160" cy="338554"/>
          </a:xfrm>
          <a:prstGeom prst="rect">
            <a:avLst/>
          </a:prstGeom>
          <a:noFill/>
        </p:spPr>
        <p:txBody>
          <a:bodyPr wrap="square" rtlCol="0">
            <a:spAutoFit/>
          </a:bodyPr>
          <a:lstStyle/>
          <a:p>
            <a:r>
              <a:rPr lang="en-US" sz="1600" dirty="0"/>
              <a:t>Updates to the application</a:t>
            </a:r>
            <a:endParaRPr lang="en-GB" sz="1400" dirty="0"/>
          </a:p>
        </p:txBody>
      </p:sp>
      <p:sp>
        <p:nvSpPr>
          <p:cNvPr id="25" name="Arrow: Right 24">
            <a:extLst>
              <a:ext uri="{FF2B5EF4-FFF2-40B4-BE49-F238E27FC236}">
                <a16:creationId xmlns:a16="http://schemas.microsoft.com/office/drawing/2014/main" id="{3E7AC003-AA08-4703-9FC5-7F6BA83F4E09}"/>
              </a:ext>
            </a:extLst>
          </p:cNvPr>
          <p:cNvSpPr/>
          <p:nvPr/>
        </p:nvSpPr>
        <p:spPr>
          <a:xfrm>
            <a:off x="4549214" y="3285709"/>
            <a:ext cx="339507" cy="12428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2705DAA-5918-4234-831D-B848E871A82B}"/>
              </a:ext>
            </a:extLst>
          </p:cNvPr>
          <p:cNvSpPr txBox="1"/>
          <p:nvPr/>
        </p:nvSpPr>
        <p:spPr>
          <a:xfrm>
            <a:off x="4983971" y="3178576"/>
            <a:ext cx="1424940" cy="338554"/>
          </a:xfrm>
          <a:prstGeom prst="rect">
            <a:avLst/>
          </a:prstGeom>
          <a:noFill/>
        </p:spPr>
        <p:txBody>
          <a:bodyPr wrap="square" rtlCol="0">
            <a:spAutoFit/>
          </a:bodyPr>
          <a:lstStyle/>
          <a:p>
            <a:pPr lvl="0"/>
            <a:r>
              <a:rPr lang="en-US" sz="1600" dirty="0"/>
              <a:t>Architecture</a:t>
            </a:r>
            <a:endParaRPr lang="en-GB" sz="1600" dirty="0"/>
          </a:p>
        </p:txBody>
      </p:sp>
      <p:sp>
        <p:nvSpPr>
          <p:cNvPr id="27" name="Arrow: Right 26">
            <a:extLst>
              <a:ext uri="{FF2B5EF4-FFF2-40B4-BE49-F238E27FC236}">
                <a16:creationId xmlns:a16="http://schemas.microsoft.com/office/drawing/2014/main" id="{80406301-68E6-4767-A58B-58F36E4BE82F}"/>
              </a:ext>
            </a:extLst>
          </p:cNvPr>
          <p:cNvSpPr/>
          <p:nvPr/>
        </p:nvSpPr>
        <p:spPr>
          <a:xfrm>
            <a:off x="4549214" y="3972349"/>
            <a:ext cx="339507" cy="12428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50B6BE6-ADD8-4506-8519-D6CC9E22F114}"/>
              </a:ext>
            </a:extLst>
          </p:cNvPr>
          <p:cNvSpPr txBox="1"/>
          <p:nvPr/>
        </p:nvSpPr>
        <p:spPr>
          <a:xfrm>
            <a:off x="4983971" y="3865216"/>
            <a:ext cx="1013460" cy="338554"/>
          </a:xfrm>
          <a:prstGeom prst="rect">
            <a:avLst/>
          </a:prstGeom>
          <a:noFill/>
        </p:spPr>
        <p:txBody>
          <a:bodyPr wrap="square" rtlCol="0">
            <a:spAutoFit/>
          </a:bodyPr>
          <a:lstStyle/>
          <a:p>
            <a:pPr lvl="0"/>
            <a:r>
              <a:rPr lang="en-US" sz="1600" dirty="0"/>
              <a:t>Licenses</a:t>
            </a:r>
            <a:endParaRPr lang="en-GB" sz="1600" dirty="0"/>
          </a:p>
        </p:txBody>
      </p:sp>
      <p:sp>
        <p:nvSpPr>
          <p:cNvPr id="29" name="Arrow: Right 28">
            <a:extLst>
              <a:ext uri="{FF2B5EF4-FFF2-40B4-BE49-F238E27FC236}">
                <a16:creationId xmlns:a16="http://schemas.microsoft.com/office/drawing/2014/main" id="{EC04FED7-06D7-4C29-880F-33A1EE545DD9}"/>
              </a:ext>
            </a:extLst>
          </p:cNvPr>
          <p:cNvSpPr/>
          <p:nvPr/>
        </p:nvSpPr>
        <p:spPr>
          <a:xfrm>
            <a:off x="4549214" y="4658989"/>
            <a:ext cx="339507" cy="124287"/>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17051147-F918-433D-AC33-C7BD2467D162}"/>
              </a:ext>
            </a:extLst>
          </p:cNvPr>
          <p:cNvSpPr txBox="1"/>
          <p:nvPr/>
        </p:nvSpPr>
        <p:spPr>
          <a:xfrm>
            <a:off x="4983971" y="4551856"/>
            <a:ext cx="3688080" cy="338554"/>
          </a:xfrm>
          <a:prstGeom prst="rect">
            <a:avLst/>
          </a:prstGeom>
          <a:noFill/>
        </p:spPr>
        <p:txBody>
          <a:bodyPr wrap="square" rtlCol="0">
            <a:spAutoFit/>
          </a:bodyPr>
          <a:lstStyle/>
          <a:p>
            <a:pPr lvl="0"/>
            <a:r>
              <a:rPr lang="en-US" sz="1600" dirty="0"/>
              <a:t>Subscription Fees for Third-Party APIs</a:t>
            </a:r>
            <a:endParaRPr lang="en-GB" sz="1600" dirty="0"/>
          </a:p>
        </p:txBody>
      </p:sp>
      <p:pic>
        <p:nvPicPr>
          <p:cNvPr id="37" name="Graphic 36">
            <a:extLst>
              <a:ext uri="{FF2B5EF4-FFF2-40B4-BE49-F238E27FC236}">
                <a16:creationId xmlns:a16="http://schemas.microsoft.com/office/drawing/2014/main" id="{DBB7BB99-3ECA-4B54-9CC7-FE78A5BCD0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38" name="TextBox 37">
            <a:extLst>
              <a:ext uri="{FF2B5EF4-FFF2-40B4-BE49-F238E27FC236}">
                <a16:creationId xmlns:a16="http://schemas.microsoft.com/office/drawing/2014/main" id="{5BF950F5-4EDC-458F-B55D-8FB39DDE8329}"/>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39" name="Straight Connector 38">
            <a:extLst>
              <a:ext uri="{FF2B5EF4-FFF2-40B4-BE49-F238E27FC236}">
                <a16:creationId xmlns:a16="http://schemas.microsoft.com/office/drawing/2014/main" id="{5BD3B4D9-B69E-477E-B562-6C241F6F6934}"/>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71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solidFill>
                  <a:schemeClr val="bg1"/>
                </a:solidFill>
              </a:rPr>
              <a:t>iOS App Development Trends</a:t>
            </a:r>
            <a:endParaRPr lang="en-GB" sz="28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5" y="1635112"/>
            <a:ext cx="4931547"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Machine Learning Will Become More Popular</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71869" y="2421515"/>
            <a:ext cx="11048261" cy="646331"/>
          </a:xfrm>
          <a:prstGeom prst="rect">
            <a:avLst/>
          </a:prstGeom>
          <a:noFill/>
        </p:spPr>
        <p:txBody>
          <a:bodyPr wrap="square" rtlCol="0">
            <a:spAutoFit/>
          </a:bodyPr>
          <a:lstStyle/>
          <a:p>
            <a:r>
              <a:rPr lang="en-US" dirty="0"/>
              <a:t>Apple has been enabling the developer community to expand their apps with intelligent features using just a few lines of code in the context of iOS development, all due to Core ML. </a:t>
            </a:r>
            <a:endParaRPr lang="en-GB" sz="2000" dirty="0"/>
          </a:p>
        </p:txBody>
      </p:sp>
      <p:sp>
        <p:nvSpPr>
          <p:cNvPr id="11" name="Rectangle: Rounded Corners 10">
            <a:extLst>
              <a:ext uri="{FF2B5EF4-FFF2-40B4-BE49-F238E27FC236}">
                <a16:creationId xmlns:a16="http://schemas.microsoft.com/office/drawing/2014/main" id="{82EBEF3F-9928-4E50-893E-EDD58750DCB0}"/>
              </a:ext>
            </a:extLst>
          </p:cNvPr>
          <p:cNvSpPr/>
          <p:nvPr/>
        </p:nvSpPr>
        <p:spPr>
          <a:xfrm>
            <a:off x="545974" y="3162818"/>
            <a:ext cx="2250491" cy="619957"/>
          </a:xfrm>
          <a:prstGeom prst="roundRect">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Augmented Reality</a:t>
            </a:r>
            <a:endParaRPr lang="en-GB" dirty="0">
              <a:solidFill>
                <a:schemeClr val="tx1"/>
              </a:solidFill>
            </a:endParaRPr>
          </a:p>
        </p:txBody>
      </p:sp>
      <p:sp>
        <p:nvSpPr>
          <p:cNvPr id="12" name="TextBox 11">
            <a:extLst>
              <a:ext uri="{FF2B5EF4-FFF2-40B4-BE49-F238E27FC236}">
                <a16:creationId xmlns:a16="http://schemas.microsoft.com/office/drawing/2014/main" id="{70050CFC-588F-4EB7-BF81-E89EC1F38D90}"/>
              </a:ext>
            </a:extLst>
          </p:cNvPr>
          <p:cNvSpPr txBox="1"/>
          <p:nvPr/>
        </p:nvSpPr>
        <p:spPr>
          <a:xfrm>
            <a:off x="545976" y="3851704"/>
            <a:ext cx="11048260" cy="923330"/>
          </a:xfrm>
          <a:prstGeom prst="rect">
            <a:avLst/>
          </a:prstGeom>
          <a:noFill/>
        </p:spPr>
        <p:txBody>
          <a:bodyPr wrap="square" rtlCol="0">
            <a:spAutoFit/>
          </a:bodyPr>
          <a:lstStyle/>
          <a:p>
            <a:r>
              <a:rPr lang="en-US" dirty="0"/>
              <a:t>Apple provides incredibly powerful and feature-rich frameworks, such as </a:t>
            </a:r>
            <a:r>
              <a:rPr lang="en-US" dirty="0" err="1"/>
              <a:t>ARKit</a:t>
            </a:r>
            <a:r>
              <a:rPr lang="en-US" dirty="0"/>
              <a:t> and </a:t>
            </a:r>
            <a:r>
              <a:rPr lang="en-US" dirty="0" err="1"/>
              <a:t>RealityKit</a:t>
            </a:r>
            <a:r>
              <a:rPr lang="en-US" dirty="0"/>
              <a:t>, as well as tools, such as Reality Composer &amp; Reality Converter, which can be used to bring the most innovative and demanding ideas to life in Augmented Reality. </a:t>
            </a:r>
            <a:endParaRPr lang="en-GB" dirty="0"/>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45976" y="4904172"/>
            <a:ext cx="1415990"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Apple Pay</a:t>
            </a:r>
            <a:endParaRPr lang="en-GB"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45974" y="5605638"/>
            <a:ext cx="11048259" cy="646331"/>
          </a:xfrm>
          <a:prstGeom prst="rect">
            <a:avLst/>
          </a:prstGeom>
          <a:noFill/>
        </p:spPr>
        <p:txBody>
          <a:bodyPr wrap="square" rtlCol="0">
            <a:spAutoFit/>
          </a:bodyPr>
          <a:lstStyle/>
          <a:p>
            <a:r>
              <a:rPr lang="en-US" dirty="0"/>
              <a:t>Apple Pay is undoubtedly the best way to pay. A company is based in USA, UK or elsewhere in the world, it will be critical for businesses and even developers to ensure that their iOS apps support this service.</a:t>
            </a:r>
            <a:endParaRPr lang="en-GB" dirty="0"/>
          </a:p>
        </p:txBody>
      </p:sp>
      <p:pic>
        <p:nvPicPr>
          <p:cNvPr id="2" name="Graphic 1">
            <a:extLst>
              <a:ext uri="{FF2B5EF4-FFF2-40B4-BE49-F238E27FC236}">
                <a16:creationId xmlns:a16="http://schemas.microsoft.com/office/drawing/2014/main" id="{7A67D316-6B41-471C-A867-D2834A2766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08285" y="1744276"/>
            <a:ext cx="495334" cy="405273"/>
          </a:xfrm>
          <a:prstGeom prst="rect">
            <a:avLst/>
          </a:prstGeom>
        </p:spPr>
      </p:pic>
      <p:pic>
        <p:nvPicPr>
          <p:cNvPr id="3" name="Graphic 2">
            <a:extLst>
              <a:ext uri="{FF2B5EF4-FFF2-40B4-BE49-F238E27FC236}">
                <a16:creationId xmlns:a16="http://schemas.microsoft.com/office/drawing/2014/main" id="{F6A1C776-CFE9-4D3A-8827-9B12D9A92B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08285" y="3242234"/>
            <a:ext cx="509521" cy="509521"/>
          </a:xfrm>
          <a:prstGeom prst="rect">
            <a:avLst/>
          </a:prstGeom>
        </p:spPr>
      </p:pic>
      <p:pic>
        <p:nvPicPr>
          <p:cNvPr id="4" name="Graphic 3">
            <a:extLst>
              <a:ext uri="{FF2B5EF4-FFF2-40B4-BE49-F238E27FC236}">
                <a16:creationId xmlns:a16="http://schemas.microsoft.com/office/drawing/2014/main" id="{5A74993A-ED74-41CA-B29A-96633A434C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25750" y="5252136"/>
            <a:ext cx="874590" cy="349836"/>
          </a:xfrm>
          <a:prstGeom prst="rect">
            <a:avLst/>
          </a:prstGeom>
        </p:spPr>
      </p:pic>
      <p:pic>
        <p:nvPicPr>
          <p:cNvPr id="22" name="Graphic 21">
            <a:extLst>
              <a:ext uri="{FF2B5EF4-FFF2-40B4-BE49-F238E27FC236}">
                <a16:creationId xmlns:a16="http://schemas.microsoft.com/office/drawing/2014/main" id="{85328D28-90C0-47AC-8207-19103C86D0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10974" y="6475979"/>
            <a:ext cx="1785290" cy="283104"/>
          </a:xfrm>
          <a:prstGeom prst="rect">
            <a:avLst/>
          </a:prstGeom>
        </p:spPr>
      </p:pic>
      <p:sp>
        <p:nvSpPr>
          <p:cNvPr id="23" name="TextBox 22">
            <a:extLst>
              <a:ext uri="{FF2B5EF4-FFF2-40B4-BE49-F238E27FC236}">
                <a16:creationId xmlns:a16="http://schemas.microsoft.com/office/drawing/2014/main" id="{3F826A2F-C06B-48EA-80A3-396A7EC3C50B}"/>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10"/>
              </a:rPr>
              <a:t>https://www.weblineindia.com/blog/ios-app-development-guide/</a:t>
            </a:r>
            <a:endParaRPr lang="en-GB" sz="1400" dirty="0"/>
          </a:p>
        </p:txBody>
      </p:sp>
      <p:cxnSp>
        <p:nvCxnSpPr>
          <p:cNvPr id="24" name="Straight Connector 23">
            <a:extLst>
              <a:ext uri="{FF2B5EF4-FFF2-40B4-BE49-F238E27FC236}">
                <a16:creationId xmlns:a16="http://schemas.microsoft.com/office/drawing/2014/main" id="{029FCD1C-CD41-482F-B40B-695AFF6965CB}"/>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85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solidFill>
                  <a:schemeClr val="bg1"/>
                </a:solidFill>
              </a:rPr>
              <a:t>iOS App Development Trends</a:t>
            </a:r>
            <a:endParaRPr lang="en-GB" sz="2800" dirty="0">
              <a:solidFill>
                <a:schemeClr val="bg1"/>
              </a:solidFill>
            </a:endParaRPr>
          </a:p>
        </p:txBody>
      </p:sp>
      <p:sp>
        <p:nvSpPr>
          <p:cNvPr id="9" name="Rectangle: Rounded Corners 8">
            <a:extLst>
              <a:ext uri="{FF2B5EF4-FFF2-40B4-BE49-F238E27FC236}">
                <a16:creationId xmlns:a16="http://schemas.microsoft.com/office/drawing/2014/main" id="{015AFB6F-B4EC-49A3-A590-9B7FF04658B6}"/>
              </a:ext>
            </a:extLst>
          </p:cNvPr>
          <p:cNvSpPr/>
          <p:nvPr/>
        </p:nvSpPr>
        <p:spPr>
          <a:xfrm>
            <a:off x="545976" y="1635112"/>
            <a:ext cx="1948650" cy="619957"/>
          </a:xfrm>
          <a:prstGeom prst="round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The Rise of IoT</a:t>
            </a:r>
            <a:endParaRPr lang="en-GB" dirty="0">
              <a:solidFill>
                <a:schemeClr val="tx1"/>
              </a:solidFill>
            </a:endParaRPr>
          </a:p>
        </p:txBody>
      </p:sp>
      <p:sp>
        <p:nvSpPr>
          <p:cNvPr id="10" name="TextBox 9">
            <a:extLst>
              <a:ext uri="{FF2B5EF4-FFF2-40B4-BE49-F238E27FC236}">
                <a16:creationId xmlns:a16="http://schemas.microsoft.com/office/drawing/2014/main" id="{48D1C070-F2D3-4E03-8213-795F4894DF47}"/>
              </a:ext>
            </a:extLst>
          </p:cNvPr>
          <p:cNvSpPr txBox="1"/>
          <p:nvPr/>
        </p:nvSpPr>
        <p:spPr>
          <a:xfrm>
            <a:off x="571869" y="2421515"/>
            <a:ext cx="11048261" cy="646331"/>
          </a:xfrm>
          <a:prstGeom prst="rect">
            <a:avLst/>
          </a:prstGeom>
          <a:noFill/>
        </p:spPr>
        <p:txBody>
          <a:bodyPr wrap="square" rtlCol="0">
            <a:spAutoFit/>
          </a:bodyPr>
          <a:lstStyle/>
          <a:p>
            <a:r>
              <a:rPr lang="en-US" dirty="0" err="1"/>
              <a:t>HomeKit</a:t>
            </a:r>
            <a:r>
              <a:rPr lang="en-US" dirty="0"/>
              <a:t> is at the forefront of IoT innovation in the realm of iOS app development. Using </a:t>
            </a:r>
            <a:r>
              <a:rPr lang="en-US" dirty="0" err="1"/>
              <a:t>HomeKit’s</a:t>
            </a:r>
            <a:r>
              <a:rPr lang="en-US" dirty="0"/>
              <a:t> features, households may construct different scenes to manage these gadgets by grouping with Siri’s help.</a:t>
            </a:r>
            <a:endParaRPr lang="en-GB" dirty="0"/>
          </a:p>
        </p:txBody>
      </p:sp>
      <p:sp>
        <p:nvSpPr>
          <p:cNvPr id="13" name="Rectangle: Rounded Corners 12">
            <a:extLst>
              <a:ext uri="{FF2B5EF4-FFF2-40B4-BE49-F238E27FC236}">
                <a16:creationId xmlns:a16="http://schemas.microsoft.com/office/drawing/2014/main" id="{D296A01F-CA5A-4B5D-A904-EC999F5749AB}"/>
              </a:ext>
            </a:extLst>
          </p:cNvPr>
          <p:cNvSpPr/>
          <p:nvPr/>
        </p:nvSpPr>
        <p:spPr>
          <a:xfrm>
            <a:off x="545976" y="3190781"/>
            <a:ext cx="1415990" cy="619957"/>
          </a:xfrm>
          <a:prstGeom prst="roundRect">
            <a:avLst/>
          </a:prstGeom>
          <a:solidFill>
            <a:schemeClr val="accent4">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Swift 5</a:t>
            </a:r>
            <a:endParaRPr lang="en-GB" dirty="0">
              <a:solidFill>
                <a:schemeClr val="tx1"/>
              </a:solidFill>
            </a:endParaRPr>
          </a:p>
        </p:txBody>
      </p:sp>
      <p:sp>
        <p:nvSpPr>
          <p:cNvPr id="14" name="TextBox 13">
            <a:extLst>
              <a:ext uri="{FF2B5EF4-FFF2-40B4-BE49-F238E27FC236}">
                <a16:creationId xmlns:a16="http://schemas.microsoft.com/office/drawing/2014/main" id="{7FF2DB9A-746A-46A6-914C-51B58FB84CE1}"/>
              </a:ext>
            </a:extLst>
          </p:cNvPr>
          <p:cNvSpPr txBox="1"/>
          <p:nvPr/>
        </p:nvSpPr>
        <p:spPr>
          <a:xfrm>
            <a:off x="545974" y="3968447"/>
            <a:ext cx="11048259" cy="923330"/>
          </a:xfrm>
          <a:prstGeom prst="rect">
            <a:avLst/>
          </a:prstGeom>
          <a:noFill/>
        </p:spPr>
        <p:txBody>
          <a:bodyPr wrap="square" rtlCol="0">
            <a:spAutoFit/>
          </a:bodyPr>
          <a:lstStyle/>
          <a:p>
            <a:r>
              <a:rPr lang="en-US" dirty="0"/>
              <a:t>Apple designed Swift, a relatively intuitive programming language. Swift 5.1 is the most recent version that has been officially released. Swift 5.1 simplifies and rewards iOS app development with new features that extend the capabilities of the language and standard library.</a:t>
            </a:r>
            <a:endParaRPr lang="en-GB" dirty="0"/>
          </a:p>
        </p:txBody>
      </p:sp>
      <p:pic>
        <p:nvPicPr>
          <p:cNvPr id="2" name="Graphic 1">
            <a:extLst>
              <a:ext uri="{FF2B5EF4-FFF2-40B4-BE49-F238E27FC236}">
                <a16:creationId xmlns:a16="http://schemas.microsoft.com/office/drawing/2014/main" id="{F3D3863E-8F9A-43EB-94F5-83FE5DD9A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62013" y="1704469"/>
            <a:ext cx="469636" cy="469636"/>
          </a:xfrm>
          <a:prstGeom prst="rect">
            <a:avLst/>
          </a:prstGeom>
        </p:spPr>
      </p:pic>
      <p:pic>
        <p:nvPicPr>
          <p:cNvPr id="3" name="Graphic 2">
            <a:extLst>
              <a:ext uri="{FF2B5EF4-FFF2-40B4-BE49-F238E27FC236}">
                <a16:creationId xmlns:a16="http://schemas.microsoft.com/office/drawing/2014/main" id="{26B267FE-DEBA-415A-BFF7-DFDB537EA6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3112" y="3325677"/>
            <a:ext cx="498537" cy="443144"/>
          </a:xfrm>
          <a:prstGeom prst="rect">
            <a:avLst/>
          </a:prstGeom>
        </p:spPr>
      </p:pic>
      <p:pic>
        <p:nvPicPr>
          <p:cNvPr id="21" name="Graphic 20">
            <a:extLst>
              <a:ext uri="{FF2B5EF4-FFF2-40B4-BE49-F238E27FC236}">
                <a16:creationId xmlns:a16="http://schemas.microsoft.com/office/drawing/2014/main" id="{21E89F75-47BF-487D-A52D-D608A1EAC6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10974" y="6475979"/>
            <a:ext cx="1785290" cy="283104"/>
          </a:xfrm>
          <a:prstGeom prst="rect">
            <a:avLst/>
          </a:prstGeom>
        </p:spPr>
      </p:pic>
      <p:sp>
        <p:nvSpPr>
          <p:cNvPr id="22" name="TextBox 21">
            <a:extLst>
              <a:ext uri="{FF2B5EF4-FFF2-40B4-BE49-F238E27FC236}">
                <a16:creationId xmlns:a16="http://schemas.microsoft.com/office/drawing/2014/main" id="{AA5473D4-3951-4290-A94F-9DCDA71E5E88}"/>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8"/>
              </a:rPr>
              <a:t>https://www.weblineindia.com/blog/ios-app-development-guide/</a:t>
            </a:r>
            <a:endParaRPr lang="en-GB" sz="1400" dirty="0"/>
          </a:p>
        </p:txBody>
      </p:sp>
      <p:cxnSp>
        <p:nvCxnSpPr>
          <p:cNvPr id="23" name="Straight Connector 22">
            <a:extLst>
              <a:ext uri="{FF2B5EF4-FFF2-40B4-BE49-F238E27FC236}">
                <a16:creationId xmlns:a16="http://schemas.microsoft.com/office/drawing/2014/main" id="{16D1E1E5-F643-4CBD-934E-D70515041B28}"/>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19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17EEC1B-16E5-457E-94D2-90A357592677}"/>
              </a:ext>
            </a:extLst>
          </p:cNvPr>
          <p:cNvSpPr/>
          <p:nvPr/>
        </p:nvSpPr>
        <p:spPr>
          <a:xfrm>
            <a:off x="257452" y="221942"/>
            <a:ext cx="11674136" cy="843378"/>
          </a:xfrm>
          <a:prstGeom prst="roundRect">
            <a:avLst/>
          </a:prstGeom>
          <a:solidFill>
            <a:schemeClr val="accent3">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EA583A-7217-4505-90D5-0A2F365553C9}"/>
              </a:ext>
            </a:extLst>
          </p:cNvPr>
          <p:cNvSpPr txBox="1"/>
          <p:nvPr/>
        </p:nvSpPr>
        <p:spPr>
          <a:xfrm>
            <a:off x="861134" y="382021"/>
            <a:ext cx="10342485" cy="523220"/>
          </a:xfrm>
          <a:prstGeom prst="rect">
            <a:avLst/>
          </a:prstGeom>
          <a:noFill/>
        </p:spPr>
        <p:txBody>
          <a:bodyPr wrap="square" rtlCol="0">
            <a:spAutoFit/>
          </a:bodyPr>
          <a:lstStyle/>
          <a:p>
            <a:pPr algn="ctr"/>
            <a:r>
              <a:rPr lang="en-US" sz="2800" b="1" dirty="0">
                <a:solidFill>
                  <a:schemeClr val="bg1"/>
                </a:solidFill>
              </a:rPr>
              <a:t>Advantages of iOS App Development for Startups</a:t>
            </a:r>
            <a:endParaRPr lang="en-GB" sz="2800" dirty="0">
              <a:solidFill>
                <a:schemeClr val="bg1"/>
              </a:solidFill>
            </a:endParaRPr>
          </a:p>
        </p:txBody>
      </p:sp>
      <p:sp>
        <p:nvSpPr>
          <p:cNvPr id="5" name="Rectangle: Rounded Corners 4">
            <a:extLst>
              <a:ext uri="{FF2B5EF4-FFF2-40B4-BE49-F238E27FC236}">
                <a16:creationId xmlns:a16="http://schemas.microsoft.com/office/drawing/2014/main" id="{65F1D689-7A74-4A81-ADE7-B9DE3912FC70}"/>
              </a:ext>
            </a:extLst>
          </p:cNvPr>
          <p:cNvSpPr/>
          <p:nvPr/>
        </p:nvSpPr>
        <p:spPr>
          <a:xfrm>
            <a:off x="710214" y="2006353"/>
            <a:ext cx="2894120" cy="3994952"/>
          </a:xfrm>
          <a:prstGeom prst="roundRect">
            <a:avLst/>
          </a:prstGeom>
          <a:solidFill>
            <a:srgbClr val="EEFCF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lumMod val="75000"/>
                    <a:lumOff val="25000"/>
                  </a:schemeClr>
                </a:solidFill>
              </a:rPr>
              <a:t>Despite accounting for 75% of the smartphone market, iOS consumers are more likely to pay for an app than Android users.  </a:t>
            </a:r>
            <a:endParaRPr lang="en-GB" dirty="0">
              <a:solidFill>
                <a:schemeClr val="tx1">
                  <a:lumMod val="75000"/>
                  <a:lumOff val="25000"/>
                </a:schemeClr>
              </a:solidFill>
            </a:endParaRPr>
          </a:p>
        </p:txBody>
      </p:sp>
      <p:sp>
        <p:nvSpPr>
          <p:cNvPr id="15" name="Rectangle: Rounded Corners 14">
            <a:extLst>
              <a:ext uri="{FF2B5EF4-FFF2-40B4-BE49-F238E27FC236}">
                <a16:creationId xmlns:a16="http://schemas.microsoft.com/office/drawing/2014/main" id="{D3BC1264-AD65-4862-A5D7-71FC3433F900}"/>
              </a:ext>
            </a:extLst>
          </p:cNvPr>
          <p:cNvSpPr/>
          <p:nvPr/>
        </p:nvSpPr>
        <p:spPr>
          <a:xfrm>
            <a:off x="710214" y="2006353"/>
            <a:ext cx="2894120" cy="843378"/>
          </a:xfrm>
          <a:prstGeom prst="roundRect">
            <a:avLst/>
          </a:prstGeom>
          <a:solidFill>
            <a:srgbClr val="5AE4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rPr>
              <a:t>More Paying Customers</a:t>
            </a:r>
            <a:endParaRPr lang="en-GB" dirty="0">
              <a:solidFill>
                <a:schemeClr val="tx1">
                  <a:lumMod val="75000"/>
                  <a:lumOff val="25000"/>
                </a:schemeClr>
              </a:solidFill>
            </a:endParaRPr>
          </a:p>
        </p:txBody>
      </p:sp>
      <p:sp>
        <p:nvSpPr>
          <p:cNvPr id="16" name="Rectangle: Rounded Corners 15">
            <a:extLst>
              <a:ext uri="{FF2B5EF4-FFF2-40B4-BE49-F238E27FC236}">
                <a16:creationId xmlns:a16="http://schemas.microsoft.com/office/drawing/2014/main" id="{78A86DA6-F1E7-4783-883F-9F74E0F4DEAD}"/>
              </a:ext>
            </a:extLst>
          </p:cNvPr>
          <p:cNvSpPr/>
          <p:nvPr/>
        </p:nvSpPr>
        <p:spPr>
          <a:xfrm>
            <a:off x="4307150" y="2006353"/>
            <a:ext cx="2894120" cy="3994952"/>
          </a:xfrm>
          <a:prstGeom prst="roundRect">
            <a:avLst/>
          </a:prstGeom>
          <a:solidFill>
            <a:srgbClr val="FCEEE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lumMod val="75000"/>
                  <a:lumOff val="25000"/>
                </a:schemeClr>
              </a:solidFill>
            </a:endParaRPr>
          </a:p>
          <a:p>
            <a:pPr algn="just"/>
            <a:r>
              <a:rPr lang="en-US" dirty="0">
                <a:solidFill>
                  <a:schemeClr val="tx1">
                    <a:lumMod val="75000"/>
                    <a:lumOff val="25000"/>
                  </a:schemeClr>
                </a:solidFill>
              </a:rPr>
              <a:t>Each iOS app runs smoothly on an iPhone, providing a wonderful user experience and increasing the app’s engagement rate with its customers. </a:t>
            </a:r>
            <a:endParaRPr lang="en-GB" dirty="0">
              <a:solidFill>
                <a:schemeClr val="tx1">
                  <a:lumMod val="75000"/>
                  <a:lumOff val="25000"/>
                </a:schemeClr>
              </a:solidFill>
            </a:endParaRPr>
          </a:p>
        </p:txBody>
      </p:sp>
      <p:sp>
        <p:nvSpPr>
          <p:cNvPr id="17" name="Rectangle: Rounded Corners 16">
            <a:extLst>
              <a:ext uri="{FF2B5EF4-FFF2-40B4-BE49-F238E27FC236}">
                <a16:creationId xmlns:a16="http://schemas.microsoft.com/office/drawing/2014/main" id="{3C2D7A14-527F-4805-9CCE-8707AE91A748}"/>
              </a:ext>
            </a:extLst>
          </p:cNvPr>
          <p:cNvSpPr/>
          <p:nvPr/>
        </p:nvSpPr>
        <p:spPr>
          <a:xfrm>
            <a:off x="4307150" y="2006353"/>
            <a:ext cx="2894120" cy="843378"/>
          </a:xfrm>
          <a:prstGeom prst="roundRec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lumMod val="75000"/>
                    <a:lumOff val="25000"/>
                  </a:schemeClr>
                </a:solidFill>
              </a:rPr>
              <a:t>Engagement</a:t>
            </a:r>
            <a:endParaRPr lang="en-GB" sz="2000" dirty="0">
              <a:solidFill>
                <a:schemeClr val="tx1">
                  <a:lumMod val="75000"/>
                  <a:lumOff val="25000"/>
                </a:schemeClr>
              </a:solidFill>
            </a:endParaRPr>
          </a:p>
        </p:txBody>
      </p:sp>
      <p:sp>
        <p:nvSpPr>
          <p:cNvPr id="18" name="Rectangle: Rounded Corners 17">
            <a:extLst>
              <a:ext uri="{FF2B5EF4-FFF2-40B4-BE49-F238E27FC236}">
                <a16:creationId xmlns:a16="http://schemas.microsoft.com/office/drawing/2014/main" id="{28B8F5FA-324C-4C9F-AFF1-9B1C0E21C4D3}"/>
              </a:ext>
            </a:extLst>
          </p:cNvPr>
          <p:cNvSpPr/>
          <p:nvPr/>
        </p:nvSpPr>
        <p:spPr>
          <a:xfrm>
            <a:off x="7904086" y="2006353"/>
            <a:ext cx="2894120" cy="3994952"/>
          </a:xfrm>
          <a:prstGeom prst="roundRect">
            <a:avLst/>
          </a:prstGeom>
          <a:solidFill>
            <a:srgbClr val="FFF9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chemeClr val="tx1">
                  <a:lumMod val="75000"/>
                  <a:lumOff val="25000"/>
                </a:schemeClr>
              </a:solidFill>
            </a:endParaRPr>
          </a:p>
          <a:p>
            <a:pPr algn="just"/>
            <a:endParaRPr lang="en-US" sz="1600" dirty="0">
              <a:solidFill>
                <a:schemeClr val="tx1">
                  <a:lumMod val="75000"/>
                  <a:lumOff val="25000"/>
                </a:schemeClr>
              </a:solidFill>
            </a:endParaRPr>
          </a:p>
          <a:p>
            <a:pPr algn="just"/>
            <a:r>
              <a:rPr lang="en-US" sz="1600" dirty="0">
                <a:solidFill>
                  <a:schemeClr val="tx1">
                    <a:lumMod val="75000"/>
                    <a:lumOff val="25000"/>
                  </a:schemeClr>
                </a:solidFill>
              </a:rPr>
              <a:t>Android apps are not profitable for a startup because they yield less than 10% of the entire cost of development. Whereas iOS apps can be beneficial for a business by guiding it toward healthier finances through greater revenue and ROI.</a:t>
            </a:r>
            <a:endParaRPr lang="en-GB" sz="1600" dirty="0">
              <a:solidFill>
                <a:schemeClr val="tx1">
                  <a:lumMod val="75000"/>
                  <a:lumOff val="25000"/>
                </a:schemeClr>
              </a:solidFill>
            </a:endParaRPr>
          </a:p>
        </p:txBody>
      </p:sp>
      <p:sp>
        <p:nvSpPr>
          <p:cNvPr id="19" name="Rectangle: Rounded Corners 18">
            <a:extLst>
              <a:ext uri="{FF2B5EF4-FFF2-40B4-BE49-F238E27FC236}">
                <a16:creationId xmlns:a16="http://schemas.microsoft.com/office/drawing/2014/main" id="{0AFFC6D8-E8A5-4A0F-9F5D-DF81470CF4A2}"/>
              </a:ext>
            </a:extLst>
          </p:cNvPr>
          <p:cNvSpPr/>
          <p:nvPr/>
        </p:nvSpPr>
        <p:spPr>
          <a:xfrm>
            <a:off x="7904086" y="2006353"/>
            <a:ext cx="2894120" cy="843378"/>
          </a:xfrm>
          <a:prstGeom prst="round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tx1">
                    <a:lumMod val="75000"/>
                    <a:lumOff val="25000"/>
                  </a:schemeClr>
                </a:solidFill>
              </a:rPr>
              <a:t>Revenue iOS</a:t>
            </a:r>
            <a:endParaRPr lang="en-GB" sz="2000" dirty="0">
              <a:solidFill>
                <a:schemeClr val="tx1">
                  <a:lumMod val="75000"/>
                  <a:lumOff val="25000"/>
                </a:schemeClr>
              </a:solidFill>
            </a:endParaRPr>
          </a:p>
        </p:txBody>
      </p:sp>
      <p:pic>
        <p:nvPicPr>
          <p:cNvPr id="26" name="Graphic 25">
            <a:extLst>
              <a:ext uri="{FF2B5EF4-FFF2-40B4-BE49-F238E27FC236}">
                <a16:creationId xmlns:a16="http://schemas.microsoft.com/office/drawing/2014/main" id="{80197AE8-29F7-4772-98E2-D77AC4FFD4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74" y="6475979"/>
            <a:ext cx="1785290" cy="283104"/>
          </a:xfrm>
          <a:prstGeom prst="rect">
            <a:avLst/>
          </a:prstGeom>
        </p:spPr>
      </p:pic>
      <p:sp>
        <p:nvSpPr>
          <p:cNvPr id="27" name="TextBox 26">
            <a:extLst>
              <a:ext uri="{FF2B5EF4-FFF2-40B4-BE49-F238E27FC236}">
                <a16:creationId xmlns:a16="http://schemas.microsoft.com/office/drawing/2014/main" id="{11E029C3-AC58-4F11-A8E3-2E9AAB420BB2}"/>
              </a:ext>
            </a:extLst>
          </p:cNvPr>
          <p:cNvSpPr txBox="1"/>
          <p:nvPr/>
        </p:nvSpPr>
        <p:spPr>
          <a:xfrm>
            <a:off x="545974" y="6499018"/>
            <a:ext cx="9010835" cy="307777"/>
          </a:xfrm>
          <a:prstGeom prst="rect">
            <a:avLst/>
          </a:prstGeom>
          <a:noFill/>
        </p:spPr>
        <p:txBody>
          <a:bodyPr wrap="square" rtlCol="0">
            <a:spAutoFit/>
          </a:bodyPr>
          <a:lstStyle/>
          <a:p>
            <a:r>
              <a:rPr lang="en-US" sz="1400" b="1" dirty="0"/>
              <a:t>Source:	 </a:t>
            </a:r>
            <a:r>
              <a:rPr lang="en-US" sz="1400" b="1" u="sng" dirty="0">
                <a:hlinkClick r:id="rId4"/>
              </a:rPr>
              <a:t>https://www.weblineindia.com/blog/ios-app-development-guide/</a:t>
            </a:r>
            <a:endParaRPr lang="en-GB" sz="1400" dirty="0"/>
          </a:p>
        </p:txBody>
      </p:sp>
      <p:cxnSp>
        <p:nvCxnSpPr>
          <p:cNvPr id="28" name="Straight Connector 27">
            <a:extLst>
              <a:ext uri="{FF2B5EF4-FFF2-40B4-BE49-F238E27FC236}">
                <a16:creationId xmlns:a16="http://schemas.microsoft.com/office/drawing/2014/main" id="{3141524A-05D7-4636-BEB6-F196E3325A9C}"/>
              </a:ext>
            </a:extLst>
          </p:cNvPr>
          <p:cNvCxnSpPr/>
          <p:nvPr/>
        </p:nvCxnSpPr>
        <p:spPr>
          <a:xfrm>
            <a:off x="0" y="638143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16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9254D738A9844E96BED4E93302BCC9" ma:contentTypeVersion="13" ma:contentTypeDescription="Create a new document." ma:contentTypeScope="" ma:versionID="d75ebba46f759f60a53795d53583a917">
  <xsd:schema xmlns:xsd="http://www.w3.org/2001/XMLSchema" xmlns:xs="http://www.w3.org/2001/XMLSchema" xmlns:p="http://schemas.microsoft.com/office/2006/metadata/properties" xmlns:ns3="cdb52a19-9f22-457d-9a89-21b09f70e343" xmlns:ns4="17d2b34e-8323-4fa4-ac0f-ffc54e5e1b59" targetNamespace="http://schemas.microsoft.com/office/2006/metadata/properties" ma:root="true" ma:fieldsID="fbeefc09402589814fa58fc26010c978" ns3:_="" ns4:_="">
    <xsd:import namespace="cdb52a19-9f22-457d-9a89-21b09f70e343"/>
    <xsd:import namespace="17d2b34e-8323-4fa4-ac0f-ffc54e5e1b5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52a19-9f22-457d-9a89-21b09f70e3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d2b34e-8323-4fa4-ac0f-ffc54e5e1b5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30282F-021F-41D5-B385-483FEF009B1E}">
  <ds:schemaRefs>
    <ds:schemaRef ds:uri="http://schemas.microsoft.com/sharepoint/v3/contenttype/forms"/>
  </ds:schemaRefs>
</ds:datastoreItem>
</file>

<file path=customXml/itemProps2.xml><?xml version="1.0" encoding="utf-8"?>
<ds:datastoreItem xmlns:ds="http://schemas.openxmlformats.org/officeDocument/2006/customXml" ds:itemID="{123D9B9E-237B-4900-B52E-0D8783EB13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b52a19-9f22-457d-9a89-21b09f70e343"/>
    <ds:schemaRef ds:uri="17d2b34e-8323-4fa4-ac0f-ffc54e5e1b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F76849-4A9C-4F54-A4BB-77A20DAA4633}">
  <ds:schemaRefs>
    <ds:schemaRef ds:uri="http://schemas.openxmlformats.org/package/2006/metadata/core-properties"/>
    <ds:schemaRef ds:uri="http://www.w3.org/XML/1998/namespace"/>
    <ds:schemaRef ds:uri="cdb52a19-9f22-457d-9a89-21b09f70e343"/>
    <ds:schemaRef ds:uri="http://purl.org/dc/terms/"/>
    <ds:schemaRef ds:uri="http://schemas.microsoft.com/office/2006/metadata/properties"/>
    <ds:schemaRef ds:uri="http://purl.org/dc/elements/1.1/"/>
    <ds:schemaRef ds:uri="17d2b34e-8323-4fa4-ac0f-ffc54e5e1b59"/>
    <ds:schemaRef ds:uri="http://schemas.microsoft.com/office/infopath/2007/PartnerControl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258</TotalTime>
  <Words>1515</Words>
  <Application>Microsoft Office PowerPoint</Application>
  <PresentationFormat>Widescreen</PresentationFormat>
  <Paragraphs>109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Adnan Mistry</dc:creator>
  <cp:lastModifiedBy>Adnan Mistry</cp:lastModifiedBy>
  <cp:revision>13</cp:revision>
  <dcterms:created xsi:type="dcterms:W3CDTF">2022-08-19T07:14:34Z</dcterms:created>
  <dcterms:modified xsi:type="dcterms:W3CDTF">2022-08-22T05:39:12Z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0x010100969254D738A9844E96BED4E93302BCC9</vt:lpwstr>
  </property>
</Properties>
</file>