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3ACC"/>
    <a:srgbClr val="E53031"/>
    <a:srgbClr val="FE9D00"/>
    <a:srgbClr val="318AE7"/>
    <a:srgbClr val="000000"/>
    <a:srgbClr val="FDBC33"/>
    <a:srgbClr val="EAB200"/>
    <a:srgbClr val="FFC000"/>
    <a:srgbClr val="404040"/>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936"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77635-7874-3CD7-F3D3-6CF14BF0D5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A486EF-836A-502E-9339-9C5E599A0B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E6188B-936F-867B-73DD-4E4E71B3AD95}"/>
              </a:ext>
            </a:extLst>
          </p:cNvPr>
          <p:cNvSpPr>
            <a:spLocks noGrp="1"/>
          </p:cNvSpPr>
          <p:nvPr>
            <p:ph type="dt" sz="half" idx="10"/>
          </p:nvPr>
        </p:nvSpPr>
        <p:spPr/>
        <p:txBody>
          <a:bodyPr/>
          <a:lstStyle/>
          <a:p>
            <a:fld id="{F671E17C-6025-42AB-8B78-D3360E595627}" type="datetimeFigureOut">
              <a:rPr lang="en-US" smtClean="0"/>
              <a:t>14-Dec-23</a:t>
            </a:fld>
            <a:endParaRPr lang="en-US"/>
          </a:p>
        </p:txBody>
      </p:sp>
      <p:sp>
        <p:nvSpPr>
          <p:cNvPr id="5" name="Footer Placeholder 4">
            <a:extLst>
              <a:ext uri="{FF2B5EF4-FFF2-40B4-BE49-F238E27FC236}">
                <a16:creationId xmlns:a16="http://schemas.microsoft.com/office/drawing/2014/main" id="{07B8F6A6-EE2C-0C5A-6A25-A7F1733FA5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9A55B3-7FE7-D678-1177-70BADCA14221}"/>
              </a:ext>
            </a:extLst>
          </p:cNvPr>
          <p:cNvSpPr>
            <a:spLocks noGrp="1"/>
          </p:cNvSpPr>
          <p:nvPr>
            <p:ph type="sldNum" sz="quarter" idx="12"/>
          </p:nvPr>
        </p:nvSpPr>
        <p:spPr/>
        <p:txBody>
          <a:bodyPr/>
          <a:lstStyle/>
          <a:p>
            <a:fld id="{DBE6CA2A-CC36-4D51-A732-340FAF17368F}" type="slidenum">
              <a:rPr lang="en-US" smtClean="0"/>
              <a:t>‹#›</a:t>
            </a:fld>
            <a:endParaRPr lang="en-US"/>
          </a:p>
        </p:txBody>
      </p:sp>
    </p:spTree>
    <p:extLst>
      <p:ext uri="{BB962C8B-B14F-4D97-AF65-F5344CB8AC3E}">
        <p14:creationId xmlns:p14="http://schemas.microsoft.com/office/powerpoint/2010/main" val="3159426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E4B32-012B-A0F5-02F0-F52D4B1AC4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15B6A0-EA88-855A-18AE-B8CADA6247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F82129-9695-A2AB-D3C2-4DD43190A1C8}"/>
              </a:ext>
            </a:extLst>
          </p:cNvPr>
          <p:cNvSpPr>
            <a:spLocks noGrp="1"/>
          </p:cNvSpPr>
          <p:nvPr>
            <p:ph type="dt" sz="half" idx="10"/>
          </p:nvPr>
        </p:nvSpPr>
        <p:spPr/>
        <p:txBody>
          <a:bodyPr/>
          <a:lstStyle/>
          <a:p>
            <a:fld id="{F671E17C-6025-42AB-8B78-D3360E595627}" type="datetimeFigureOut">
              <a:rPr lang="en-US" smtClean="0"/>
              <a:t>14-Dec-23</a:t>
            </a:fld>
            <a:endParaRPr lang="en-US"/>
          </a:p>
        </p:txBody>
      </p:sp>
      <p:sp>
        <p:nvSpPr>
          <p:cNvPr id="5" name="Footer Placeholder 4">
            <a:extLst>
              <a:ext uri="{FF2B5EF4-FFF2-40B4-BE49-F238E27FC236}">
                <a16:creationId xmlns:a16="http://schemas.microsoft.com/office/drawing/2014/main" id="{B7C4DA8F-9B2C-B6A4-31AF-69B7BA13C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87137-1F71-992B-A904-C837EA06FC62}"/>
              </a:ext>
            </a:extLst>
          </p:cNvPr>
          <p:cNvSpPr>
            <a:spLocks noGrp="1"/>
          </p:cNvSpPr>
          <p:nvPr>
            <p:ph type="sldNum" sz="quarter" idx="12"/>
          </p:nvPr>
        </p:nvSpPr>
        <p:spPr/>
        <p:txBody>
          <a:bodyPr/>
          <a:lstStyle/>
          <a:p>
            <a:fld id="{DBE6CA2A-CC36-4D51-A732-340FAF17368F}" type="slidenum">
              <a:rPr lang="en-US" smtClean="0"/>
              <a:t>‹#›</a:t>
            </a:fld>
            <a:endParaRPr lang="en-US"/>
          </a:p>
        </p:txBody>
      </p:sp>
    </p:spTree>
    <p:extLst>
      <p:ext uri="{BB962C8B-B14F-4D97-AF65-F5344CB8AC3E}">
        <p14:creationId xmlns:p14="http://schemas.microsoft.com/office/powerpoint/2010/main" val="353632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027503-B423-EF3B-0509-E62AEF4AE3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184F31-3062-35C7-0542-266B900A01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6B62C2-B888-9E2E-6767-A5BFC8DB27D0}"/>
              </a:ext>
            </a:extLst>
          </p:cNvPr>
          <p:cNvSpPr>
            <a:spLocks noGrp="1"/>
          </p:cNvSpPr>
          <p:nvPr>
            <p:ph type="dt" sz="half" idx="10"/>
          </p:nvPr>
        </p:nvSpPr>
        <p:spPr/>
        <p:txBody>
          <a:bodyPr/>
          <a:lstStyle/>
          <a:p>
            <a:fld id="{F671E17C-6025-42AB-8B78-D3360E595627}" type="datetimeFigureOut">
              <a:rPr lang="en-US" smtClean="0"/>
              <a:t>14-Dec-23</a:t>
            </a:fld>
            <a:endParaRPr lang="en-US"/>
          </a:p>
        </p:txBody>
      </p:sp>
      <p:sp>
        <p:nvSpPr>
          <p:cNvPr id="5" name="Footer Placeholder 4">
            <a:extLst>
              <a:ext uri="{FF2B5EF4-FFF2-40B4-BE49-F238E27FC236}">
                <a16:creationId xmlns:a16="http://schemas.microsoft.com/office/drawing/2014/main" id="{6B1D0E34-BE12-E715-2EC2-62C5EBFDE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468BA-FDCB-D202-B5C9-48E4E2AD1BEA}"/>
              </a:ext>
            </a:extLst>
          </p:cNvPr>
          <p:cNvSpPr>
            <a:spLocks noGrp="1"/>
          </p:cNvSpPr>
          <p:nvPr>
            <p:ph type="sldNum" sz="quarter" idx="12"/>
          </p:nvPr>
        </p:nvSpPr>
        <p:spPr/>
        <p:txBody>
          <a:bodyPr/>
          <a:lstStyle/>
          <a:p>
            <a:fld id="{DBE6CA2A-CC36-4D51-A732-340FAF17368F}" type="slidenum">
              <a:rPr lang="en-US" smtClean="0"/>
              <a:t>‹#›</a:t>
            </a:fld>
            <a:endParaRPr lang="en-US"/>
          </a:p>
        </p:txBody>
      </p:sp>
    </p:spTree>
    <p:extLst>
      <p:ext uri="{BB962C8B-B14F-4D97-AF65-F5344CB8AC3E}">
        <p14:creationId xmlns:p14="http://schemas.microsoft.com/office/powerpoint/2010/main" val="3175022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19516-8B6D-5AFD-4ABF-60366B8C77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B3646F-13AE-7CB7-DEFA-6F70FBD1EE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70082B-A7A3-59A1-E851-92F892392EE7}"/>
              </a:ext>
            </a:extLst>
          </p:cNvPr>
          <p:cNvSpPr>
            <a:spLocks noGrp="1"/>
          </p:cNvSpPr>
          <p:nvPr>
            <p:ph type="dt" sz="half" idx="10"/>
          </p:nvPr>
        </p:nvSpPr>
        <p:spPr/>
        <p:txBody>
          <a:bodyPr/>
          <a:lstStyle/>
          <a:p>
            <a:fld id="{F671E17C-6025-42AB-8B78-D3360E595627}" type="datetimeFigureOut">
              <a:rPr lang="en-US" smtClean="0"/>
              <a:t>14-Dec-23</a:t>
            </a:fld>
            <a:endParaRPr lang="en-US"/>
          </a:p>
        </p:txBody>
      </p:sp>
      <p:sp>
        <p:nvSpPr>
          <p:cNvPr id="5" name="Footer Placeholder 4">
            <a:extLst>
              <a:ext uri="{FF2B5EF4-FFF2-40B4-BE49-F238E27FC236}">
                <a16:creationId xmlns:a16="http://schemas.microsoft.com/office/drawing/2014/main" id="{E3F2FB7C-C8BF-DCF0-93BE-F09A1709B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0A50D6-C7EE-68DB-75A4-21CBFAE0BC60}"/>
              </a:ext>
            </a:extLst>
          </p:cNvPr>
          <p:cNvSpPr>
            <a:spLocks noGrp="1"/>
          </p:cNvSpPr>
          <p:nvPr>
            <p:ph type="sldNum" sz="quarter" idx="12"/>
          </p:nvPr>
        </p:nvSpPr>
        <p:spPr/>
        <p:txBody>
          <a:bodyPr/>
          <a:lstStyle/>
          <a:p>
            <a:fld id="{DBE6CA2A-CC36-4D51-A732-340FAF17368F}" type="slidenum">
              <a:rPr lang="en-US" smtClean="0"/>
              <a:t>‹#›</a:t>
            </a:fld>
            <a:endParaRPr lang="en-US"/>
          </a:p>
        </p:txBody>
      </p:sp>
    </p:spTree>
    <p:extLst>
      <p:ext uri="{BB962C8B-B14F-4D97-AF65-F5344CB8AC3E}">
        <p14:creationId xmlns:p14="http://schemas.microsoft.com/office/powerpoint/2010/main" val="137099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24B03-20A0-9633-50DE-6CEA00C7C2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BB3057-8FF0-D4CE-9330-645380A104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0A58D6-7DA8-4BE7-9F4B-9EE45B55278F}"/>
              </a:ext>
            </a:extLst>
          </p:cNvPr>
          <p:cNvSpPr>
            <a:spLocks noGrp="1"/>
          </p:cNvSpPr>
          <p:nvPr>
            <p:ph type="dt" sz="half" idx="10"/>
          </p:nvPr>
        </p:nvSpPr>
        <p:spPr/>
        <p:txBody>
          <a:bodyPr/>
          <a:lstStyle/>
          <a:p>
            <a:fld id="{F671E17C-6025-42AB-8B78-D3360E595627}" type="datetimeFigureOut">
              <a:rPr lang="en-US" smtClean="0"/>
              <a:t>14-Dec-23</a:t>
            </a:fld>
            <a:endParaRPr lang="en-US"/>
          </a:p>
        </p:txBody>
      </p:sp>
      <p:sp>
        <p:nvSpPr>
          <p:cNvPr id="5" name="Footer Placeholder 4">
            <a:extLst>
              <a:ext uri="{FF2B5EF4-FFF2-40B4-BE49-F238E27FC236}">
                <a16:creationId xmlns:a16="http://schemas.microsoft.com/office/drawing/2014/main" id="{89C85EAE-EF2F-4BF8-3E56-6E5F5819B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130AA-4911-65B5-C948-9D1D3980CE13}"/>
              </a:ext>
            </a:extLst>
          </p:cNvPr>
          <p:cNvSpPr>
            <a:spLocks noGrp="1"/>
          </p:cNvSpPr>
          <p:nvPr>
            <p:ph type="sldNum" sz="quarter" idx="12"/>
          </p:nvPr>
        </p:nvSpPr>
        <p:spPr/>
        <p:txBody>
          <a:bodyPr/>
          <a:lstStyle/>
          <a:p>
            <a:fld id="{DBE6CA2A-CC36-4D51-A732-340FAF17368F}" type="slidenum">
              <a:rPr lang="en-US" smtClean="0"/>
              <a:t>‹#›</a:t>
            </a:fld>
            <a:endParaRPr lang="en-US"/>
          </a:p>
        </p:txBody>
      </p:sp>
    </p:spTree>
    <p:extLst>
      <p:ext uri="{BB962C8B-B14F-4D97-AF65-F5344CB8AC3E}">
        <p14:creationId xmlns:p14="http://schemas.microsoft.com/office/powerpoint/2010/main" val="2344527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2D5EA-9FE5-1F42-DCB4-40DBDE74F6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EC4575-855E-323B-2CC6-38F98D2602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FCF906-873C-9D27-79F2-C4CEA82527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A0D784-407F-DA96-5995-A79FE1BF2CD0}"/>
              </a:ext>
            </a:extLst>
          </p:cNvPr>
          <p:cNvSpPr>
            <a:spLocks noGrp="1"/>
          </p:cNvSpPr>
          <p:nvPr>
            <p:ph type="dt" sz="half" idx="10"/>
          </p:nvPr>
        </p:nvSpPr>
        <p:spPr/>
        <p:txBody>
          <a:bodyPr/>
          <a:lstStyle/>
          <a:p>
            <a:fld id="{F671E17C-6025-42AB-8B78-D3360E595627}" type="datetimeFigureOut">
              <a:rPr lang="en-US" smtClean="0"/>
              <a:t>14-Dec-23</a:t>
            </a:fld>
            <a:endParaRPr lang="en-US"/>
          </a:p>
        </p:txBody>
      </p:sp>
      <p:sp>
        <p:nvSpPr>
          <p:cNvPr id="6" name="Footer Placeholder 5">
            <a:extLst>
              <a:ext uri="{FF2B5EF4-FFF2-40B4-BE49-F238E27FC236}">
                <a16:creationId xmlns:a16="http://schemas.microsoft.com/office/drawing/2014/main" id="{CE3CE268-65C2-4FD9-C913-2326E6F3A0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32EC75-5EFF-3FF5-B84E-34C046A1A9C0}"/>
              </a:ext>
            </a:extLst>
          </p:cNvPr>
          <p:cNvSpPr>
            <a:spLocks noGrp="1"/>
          </p:cNvSpPr>
          <p:nvPr>
            <p:ph type="sldNum" sz="quarter" idx="12"/>
          </p:nvPr>
        </p:nvSpPr>
        <p:spPr/>
        <p:txBody>
          <a:bodyPr/>
          <a:lstStyle/>
          <a:p>
            <a:fld id="{DBE6CA2A-CC36-4D51-A732-340FAF17368F}" type="slidenum">
              <a:rPr lang="en-US" smtClean="0"/>
              <a:t>‹#›</a:t>
            </a:fld>
            <a:endParaRPr lang="en-US"/>
          </a:p>
        </p:txBody>
      </p:sp>
    </p:spTree>
    <p:extLst>
      <p:ext uri="{BB962C8B-B14F-4D97-AF65-F5344CB8AC3E}">
        <p14:creationId xmlns:p14="http://schemas.microsoft.com/office/powerpoint/2010/main" val="1236675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891ED-4BAD-7BC2-13EB-6F0DB2B944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5C7A91-090D-A573-86CA-D6114D0973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116D4F-3AC7-5CC3-B669-A4E7457991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352741-A9DC-6724-4654-BF0A628E84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9353BC-8AE7-2E81-5ADF-0D3DAB3500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29B309-355D-AF18-763D-E85DFA02D1E4}"/>
              </a:ext>
            </a:extLst>
          </p:cNvPr>
          <p:cNvSpPr>
            <a:spLocks noGrp="1"/>
          </p:cNvSpPr>
          <p:nvPr>
            <p:ph type="dt" sz="half" idx="10"/>
          </p:nvPr>
        </p:nvSpPr>
        <p:spPr/>
        <p:txBody>
          <a:bodyPr/>
          <a:lstStyle/>
          <a:p>
            <a:fld id="{F671E17C-6025-42AB-8B78-D3360E595627}" type="datetimeFigureOut">
              <a:rPr lang="en-US" smtClean="0"/>
              <a:t>14-Dec-23</a:t>
            </a:fld>
            <a:endParaRPr lang="en-US"/>
          </a:p>
        </p:txBody>
      </p:sp>
      <p:sp>
        <p:nvSpPr>
          <p:cNvPr id="8" name="Footer Placeholder 7">
            <a:extLst>
              <a:ext uri="{FF2B5EF4-FFF2-40B4-BE49-F238E27FC236}">
                <a16:creationId xmlns:a16="http://schemas.microsoft.com/office/drawing/2014/main" id="{B92F413B-3D7D-5D81-FD60-869628A81E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066B3D-FF0B-8585-5ED5-98F670D052D5}"/>
              </a:ext>
            </a:extLst>
          </p:cNvPr>
          <p:cNvSpPr>
            <a:spLocks noGrp="1"/>
          </p:cNvSpPr>
          <p:nvPr>
            <p:ph type="sldNum" sz="quarter" idx="12"/>
          </p:nvPr>
        </p:nvSpPr>
        <p:spPr/>
        <p:txBody>
          <a:bodyPr/>
          <a:lstStyle/>
          <a:p>
            <a:fld id="{DBE6CA2A-CC36-4D51-A732-340FAF17368F}" type="slidenum">
              <a:rPr lang="en-US" smtClean="0"/>
              <a:t>‹#›</a:t>
            </a:fld>
            <a:endParaRPr lang="en-US"/>
          </a:p>
        </p:txBody>
      </p:sp>
    </p:spTree>
    <p:extLst>
      <p:ext uri="{BB962C8B-B14F-4D97-AF65-F5344CB8AC3E}">
        <p14:creationId xmlns:p14="http://schemas.microsoft.com/office/powerpoint/2010/main" val="957702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271FB-D725-BBB3-46F6-A764E0C9F3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B91577-F9BD-AA46-ECA7-07236EE2BE19}"/>
              </a:ext>
            </a:extLst>
          </p:cNvPr>
          <p:cNvSpPr>
            <a:spLocks noGrp="1"/>
          </p:cNvSpPr>
          <p:nvPr>
            <p:ph type="dt" sz="half" idx="10"/>
          </p:nvPr>
        </p:nvSpPr>
        <p:spPr/>
        <p:txBody>
          <a:bodyPr/>
          <a:lstStyle/>
          <a:p>
            <a:fld id="{F671E17C-6025-42AB-8B78-D3360E595627}" type="datetimeFigureOut">
              <a:rPr lang="en-US" smtClean="0"/>
              <a:t>14-Dec-23</a:t>
            </a:fld>
            <a:endParaRPr lang="en-US"/>
          </a:p>
        </p:txBody>
      </p:sp>
      <p:sp>
        <p:nvSpPr>
          <p:cNvPr id="4" name="Footer Placeholder 3">
            <a:extLst>
              <a:ext uri="{FF2B5EF4-FFF2-40B4-BE49-F238E27FC236}">
                <a16:creationId xmlns:a16="http://schemas.microsoft.com/office/drawing/2014/main" id="{A496A4E8-9FC2-3EE4-8F2A-88AC149B51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2A35EA-14FB-290A-9B44-053DA46B41EA}"/>
              </a:ext>
            </a:extLst>
          </p:cNvPr>
          <p:cNvSpPr>
            <a:spLocks noGrp="1"/>
          </p:cNvSpPr>
          <p:nvPr>
            <p:ph type="sldNum" sz="quarter" idx="12"/>
          </p:nvPr>
        </p:nvSpPr>
        <p:spPr/>
        <p:txBody>
          <a:bodyPr/>
          <a:lstStyle/>
          <a:p>
            <a:fld id="{DBE6CA2A-CC36-4D51-A732-340FAF17368F}" type="slidenum">
              <a:rPr lang="en-US" smtClean="0"/>
              <a:t>‹#›</a:t>
            </a:fld>
            <a:endParaRPr lang="en-US"/>
          </a:p>
        </p:txBody>
      </p:sp>
    </p:spTree>
    <p:extLst>
      <p:ext uri="{BB962C8B-B14F-4D97-AF65-F5344CB8AC3E}">
        <p14:creationId xmlns:p14="http://schemas.microsoft.com/office/powerpoint/2010/main" val="2628972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44D5B8-6925-3765-AA27-AF787C34784C}"/>
              </a:ext>
            </a:extLst>
          </p:cNvPr>
          <p:cNvSpPr>
            <a:spLocks noGrp="1"/>
          </p:cNvSpPr>
          <p:nvPr>
            <p:ph type="dt" sz="half" idx="10"/>
          </p:nvPr>
        </p:nvSpPr>
        <p:spPr/>
        <p:txBody>
          <a:bodyPr/>
          <a:lstStyle/>
          <a:p>
            <a:fld id="{F671E17C-6025-42AB-8B78-D3360E595627}" type="datetimeFigureOut">
              <a:rPr lang="en-US" smtClean="0"/>
              <a:t>14-Dec-23</a:t>
            </a:fld>
            <a:endParaRPr lang="en-US"/>
          </a:p>
        </p:txBody>
      </p:sp>
      <p:sp>
        <p:nvSpPr>
          <p:cNvPr id="3" name="Footer Placeholder 2">
            <a:extLst>
              <a:ext uri="{FF2B5EF4-FFF2-40B4-BE49-F238E27FC236}">
                <a16:creationId xmlns:a16="http://schemas.microsoft.com/office/drawing/2014/main" id="{7656E729-476C-A0D9-0176-D75ABA86E8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C45AA9-71D8-6F39-42B4-AC1152D0DFDA}"/>
              </a:ext>
            </a:extLst>
          </p:cNvPr>
          <p:cNvSpPr>
            <a:spLocks noGrp="1"/>
          </p:cNvSpPr>
          <p:nvPr>
            <p:ph type="sldNum" sz="quarter" idx="12"/>
          </p:nvPr>
        </p:nvSpPr>
        <p:spPr/>
        <p:txBody>
          <a:bodyPr/>
          <a:lstStyle/>
          <a:p>
            <a:fld id="{DBE6CA2A-CC36-4D51-A732-340FAF17368F}" type="slidenum">
              <a:rPr lang="en-US" smtClean="0"/>
              <a:t>‹#›</a:t>
            </a:fld>
            <a:endParaRPr lang="en-US"/>
          </a:p>
        </p:txBody>
      </p:sp>
    </p:spTree>
    <p:extLst>
      <p:ext uri="{BB962C8B-B14F-4D97-AF65-F5344CB8AC3E}">
        <p14:creationId xmlns:p14="http://schemas.microsoft.com/office/powerpoint/2010/main" val="1738795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4CA34-CF1F-5005-10F2-5279597EB8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1B5DFB-B7DD-BFBD-A753-7EDFCECC2A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641BA4-11E4-1BA3-3E1F-5A479065E8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E0FED2-8F77-8B3E-A7F9-2F0EFB827D12}"/>
              </a:ext>
            </a:extLst>
          </p:cNvPr>
          <p:cNvSpPr>
            <a:spLocks noGrp="1"/>
          </p:cNvSpPr>
          <p:nvPr>
            <p:ph type="dt" sz="half" idx="10"/>
          </p:nvPr>
        </p:nvSpPr>
        <p:spPr/>
        <p:txBody>
          <a:bodyPr/>
          <a:lstStyle/>
          <a:p>
            <a:fld id="{F671E17C-6025-42AB-8B78-D3360E595627}" type="datetimeFigureOut">
              <a:rPr lang="en-US" smtClean="0"/>
              <a:t>14-Dec-23</a:t>
            </a:fld>
            <a:endParaRPr lang="en-US"/>
          </a:p>
        </p:txBody>
      </p:sp>
      <p:sp>
        <p:nvSpPr>
          <p:cNvPr id="6" name="Footer Placeholder 5">
            <a:extLst>
              <a:ext uri="{FF2B5EF4-FFF2-40B4-BE49-F238E27FC236}">
                <a16:creationId xmlns:a16="http://schemas.microsoft.com/office/drawing/2014/main" id="{23615FCA-B4CB-C4EF-5E81-B08D52B587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A887CC-33E7-99C7-E64D-7A0022661BD4}"/>
              </a:ext>
            </a:extLst>
          </p:cNvPr>
          <p:cNvSpPr>
            <a:spLocks noGrp="1"/>
          </p:cNvSpPr>
          <p:nvPr>
            <p:ph type="sldNum" sz="quarter" idx="12"/>
          </p:nvPr>
        </p:nvSpPr>
        <p:spPr/>
        <p:txBody>
          <a:bodyPr/>
          <a:lstStyle/>
          <a:p>
            <a:fld id="{DBE6CA2A-CC36-4D51-A732-340FAF17368F}" type="slidenum">
              <a:rPr lang="en-US" smtClean="0"/>
              <a:t>‹#›</a:t>
            </a:fld>
            <a:endParaRPr lang="en-US"/>
          </a:p>
        </p:txBody>
      </p:sp>
    </p:spTree>
    <p:extLst>
      <p:ext uri="{BB962C8B-B14F-4D97-AF65-F5344CB8AC3E}">
        <p14:creationId xmlns:p14="http://schemas.microsoft.com/office/powerpoint/2010/main" val="1308108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A5246-6FB3-A4A8-79E1-55A0A9B5E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5AA1F1-947C-E7FC-18DC-85DC1113B7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E3E042-4F55-EDBA-EA69-302947EF14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710B18-CBB0-4F44-C9BA-3741207C99F2}"/>
              </a:ext>
            </a:extLst>
          </p:cNvPr>
          <p:cNvSpPr>
            <a:spLocks noGrp="1"/>
          </p:cNvSpPr>
          <p:nvPr>
            <p:ph type="dt" sz="half" idx="10"/>
          </p:nvPr>
        </p:nvSpPr>
        <p:spPr/>
        <p:txBody>
          <a:bodyPr/>
          <a:lstStyle/>
          <a:p>
            <a:fld id="{F671E17C-6025-42AB-8B78-D3360E595627}" type="datetimeFigureOut">
              <a:rPr lang="en-US" smtClean="0"/>
              <a:t>14-Dec-23</a:t>
            </a:fld>
            <a:endParaRPr lang="en-US"/>
          </a:p>
        </p:txBody>
      </p:sp>
      <p:sp>
        <p:nvSpPr>
          <p:cNvPr id="6" name="Footer Placeholder 5">
            <a:extLst>
              <a:ext uri="{FF2B5EF4-FFF2-40B4-BE49-F238E27FC236}">
                <a16:creationId xmlns:a16="http://schemas.microsoft.com/office/drawing/2014/main" id="{68C788A6-9199-B6CF-5685-3B13B399EE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FCE737-1A7A-883A-A9E1-D30D007A2C44}"/>
              </a:ext>
            </a:extLst>
          </p:cNvPr>
          <p:cNvSpPr>
            <a:spLocks noGrp="1"/>
          </p:cNvSpPr>
          <p:nvPr>
            <p:ph type="sldNum" sz="quarter" idx="12"/>
          </p:nvPr>
        </p:nvSpPr>
        <p:spPr/>
        <p:txBody>
          <a:bodyPr/>
          <a:lstStyle/>
          <a:p>
            <a:fld id="{DBE6CA2A-CC36-4D51-A732-340FAF17368F}" type="slidenum">
              <a:rPr lang="en-US" smtClean="0"/>
              <a:t>‹#›</a:t>
            </a:fld>
            <a:endParaRPr lang="en-US"/>
          </a:p>
        </p:txBody>
      </p:sp>
    </p:spTree>
    <p:extLst>
      <p:ext uri="{BB962C8B-B14F-4D97-AF65-F5344CB8AC3E}">
        <p14:creationId xmlns:p14="http://schemas.microsoft.com/office/powerpoint/2010/main" val="3019048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CD2DC4-A165-EC31-B945-76FCBF4C4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E87454-2C48-2CA7-E6D2-E20D605523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007F61-9782-2505-2F7B-DD73289120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71E17C-6025-42AB-8B78-D3360E595627}" type="datetimeFigureOut">
              <a:rPr lang="en-US" smtClean="0"/>
              <a:t>14-Dec-23</a:t>
            </a:fld>
            <a:endParaRPr lang="en-US"/>
          </a:p>
        </p:txBody>
      </p:sp>
      <p:sp>
        <p:nvSpPr>
          <p:cNvPr id="5" name="Footer Placeholder 4">
            <a:extLst>
              <a:ext uri="{FF2B5EF4-FFF2-40B4-BE49-F238E27FC236}">
                <a16:creationId xmlns:a16="http://schemas.microsoft.com/office/drawing/2014/main" id="{52FD0376-83A5-C68B-A8B1-5A6EC61988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BA0FF1-556F-B344-89AB-29CD7317F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E6CA2A-CC36-4D51-A732-340FAF17368F}" type="slidenum">
              <a:rPr lang="en-US" smtClean="0"/>
              <a:t>‹#›</a:t>
            </a:fld>
            <a:endParaRPr lang="en-US"/>
          </a:p>
        </p:txBody>
      </p:sp>
    </p:spTree>
    <p:extLst>
      <p:ext uri="{BB962C8B-B14F-4D97-AF65-F5344CB8AC3E}">
        <p14:creationId xmlns:p14="http://schemas.microsoft.com/office/powerpoint/2010/main" val="3669939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hyperlink" Target="https://www.weblineindia.com/blog/crm-for-healthcare-industry/" TargetMode="External"/><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https://www.weblineindia.com/blog/crm-for-healthcare-industry/"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1.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image" Target="../media/image6.jpg"/><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1.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hyperlink" Target="https://www.weblineindia.com/blog/crm-for-healthcare-industry/" TargetMode="External"/><Relationship Id="rId9" Type="http://schemas.openxmlformats.org/officeDocument/2006/relationships/image" Target="../media/image19.png"/><Relationship Id="rId14" Type="http://schemas.openxmlformats.org/officeDocument/2006/relationships/image" Target="../media/image24.svg"/></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13.sv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s://www.weblineindia.com/blog/crm-for-healthcare-industry/"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hyperlink" Target="https://www.weblineindia.com/blog/crm-for-healthcare-industr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hyperlink" Target="https://www.weblineindia.com/blog/crm-for-healthcare-industr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hyperlink" Target="https://www.weblineindia.com/blog/crm-for-healthcare-industry/"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4.jpeg"/><Relationship Id="rId7" Type="http://schemas.openxmlformats.org/officeDocument/2006/relationships/image" Target="../media/image36.sv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D14FBE-6C9B-76BC-CADA-E8C9C137B8B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75849"/>
          <a:stretch/>
        </p:blipFill>
        <p:spPr>
          <a:xfrm flipH="1">
            <a:off x="0" y="0"/>
            <a:ext cx="2484438" cy="6858000"/>
          </a:xfrm>
          <a:prstGeom prst="rect">
            <a:avLst/>
          </a:prstGeom>
        </p:spPr>
      </p:pic>
      <p:pic>
        <p:nvPicPr>
          <p:cNvPr id="5" name="Picture 4">
            <a:extLst>
              <a:ext uri="{FF2B5EF4-FFF2-40B4-BE49-F238E27FC236}">
                <a16:creationId xmlns:a16="http://schemas.microsoft.com/office/drawing/2014/main" id="{53A1AED5-92CA-F9FA-38D3-7EEF495B3C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84438" y="0"/>
            <a:ext cx="10287000" cy="6858000"/>
          </a:xfrm>
          <a:prstGeom prst="rect">
            <a:avLst/>
          </a:prstGeom>
        </p:spPr>
      </p:pic>
      <p:sp>
        <p:nvSpPr>
          <p:cNvPr id="6" name="Rectangle 5">
            <a:extLst>
              <a:ext uri="{FF2B5EF4-FFF2-40B4-BE49-F238E27FC236}">
                <a16:creationId xmlns:a16="http://schemas.microsoft.com/office/drawing/2014/main" id="{1FFD7EC5-3B1C-51E0-AD56-8B97ED4296D4}"/>
              </a:ext>
            </a:extLst>
          </p:cNvPr>
          <p:cNvSpPr/>
          <p:nvPr/>
        </p:nvSpPr>
        <p:spPr>
          <a:xfrm>
            <a:off x="0" y="0"/>
            <a:ext cx="12771437" cy="6858000"/>
          </a:xfrm>
          <a:prstGeom prst="rect">
            <a:avLst/>
          </a:prstGeom>
          <a:gradFill>
            <a:gsLst>
              <a:gs pos="30000">
                <a:schemeClr val="accent1">
                  <a:lumMod val="50000"/>
                  <a:alpha val="84000"/>
                </a:schemeClr>
              </a:gs>
              <a:gs pos="0">
                <a:srgbClr val="002060"/>
              </a:gs>
              <a:gs pos="100000">
                <a:schemeClr val="accent1">
                  <a:lumMod val="30000"/>
                  <a:lumOff val="70000"/>
                  <a:alpha val="0"/>
                </a:schemeClr>
              </a:gs>
            </a:gsLst>
            <a:lin ang="20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F6FB0D0E-875E-ACBD-91C0-D0CEA72913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0528" y="547941"/>
            <a:ext cx="2646998" cy="413385"/>
          </a:xfrm>
          <a:prstGeom prst="rect">
            <a:avLst/>
          </a:prstGeom>
        </p:spPr>
      </p:pic>
      <p:sp>
        <p:nvSpPr>
          <p:cNvPr id="8" name="TextBox 7">
            <a:extLst>
              <a:ext uri="{FF2B5EF4-FFF2-40B4-BE49-F238E27FC236}">
                <a16:creationId xmlns:a16="http://schemas.microsoft.com/office/drawing/2014/main" id="{B4BE52C0-362F-F087-1B86-10E3C725BED1}"/>
              </a:ext>
            </a:extLst>
          </p:cNvPr>
          <p:cNvSpPr txBox="1"/>
          <p:nvPr/>
        </p:nvSpPr>
        <p:spPr>
          <a:xfrm>
            <a:off x="630528" y="2551837"/>
            <a:ext cx="5970298" cy="1754326"/>
          </a:xfrm>
          <a:prstGeom prst="rect">
            <a:avLst/>
          </a:prstGeom>
          <a:noFill/>
        </p:spPr>
        <p:txBody>
          <a:bodyPr wrap="square">
            <a:spAutoFit/>
          </a:bodyPr>
          <a:lstStyle/>
          <a:p>
            <a:r>
              <a:rPr lang="en-US" sz="5400" b="1" dirty="0">
                <a:solidFill>
                  <a:schemeClr val="bg1"/>
                </a:solidFill>
                <a:effectLst/>
              </a:rPr>
              <a:t>CRM for</a:t>
            </a:r>
          </a:p>
          <a:p>
            <a:r>
              <a:rPr lang="en-US" sz="5400" b="1" dirty="0">
                <a:solidFill>
                  <a:schemeClr val="bg1"/>
                </a:solidFill>
                <a:effectLst/>
              </a:rPr>
              <a:t>Healthcare Industry</a:t>
            </a:r>
            <a:endParaRPr lang="en-US" sz="5400" b="1" dirty="0">
              <a:solidFill>
                <a:schemeClr val="bg1"/>
              </a:solidFill>
            </a:endParaRPr>
          </a:p>
        </p:txBody>
      </p:sp>
      <p:sp>
        <p:nvSpPr>
          <p:cNvPr id="10" name="TextBox 9">
            <a:extLst>
              <a:ext uri="{FF2B5EF4-FFF2-40B4-BE49-F238E27FC236}">
                <a16:creationId xmlns:a16="http://schemas.microsoft.com/office/drawing/2014/main" id="{F0FC7A96-5F98-1DED-D528-21542FE5072C}"/>
              </a:ext>
            </a:extLst>
          </p:cNvPr>
          <p:cNvSpPr txBox="1"/>
          <p:nvPr/>
        </p:nvSpPr>
        <p:spPr>
          <a:xfrm>
            <a:off x="630528" y="4293037"/>
            <a:ext cx="5970298" cy="461665"/>
          </a:xfrm>
          <a:prstGeom prst="rect">
            <a:avLst/>
          </a:prstGeom>
          <a:noFill/>
        </p:spPr>
        <p:txBody>
          <a:bodyPr wrap="square">
            <a:spAutoFit/>
          </a:bodyPr>
          <a:lstStyle/>
          <a:p>
            <a:r>
              <a:rPr lang="en-US" sz="2400" dirty="0">
                <a:solidFill>
                  <a:schemeClr val="bg1"/>
                </a:solidFill>
                <a:effectLst/>
              </a:rPr>
              <a:t>How It Benefits in Patient Acquisition</a:t>
            </a:r>
            <a:endParaRPr lang="en-US" sz="2400" dirty="0">
              <a:solidFill>
                <a:schemeClr val="bg1"/>
              </a:solidFill>
            </a:endParaRPr>
          </a:p>
        </p:txBody>
      </p:sp>
      <p:pic>
        <p:nvPicPr>
          <p:cNvPr id="11" name="Graphic 10">
            <a:extLst>
              <a:ext uri="{FF2B5EF4-FFF2-40B4-BE49-F238E27FC236}">
                <a16:creationId xmlns:a16="http://schemas.microsoft.com/office/drawing/2014/main" id="{EB5CE4A4-64F4-0DD2-A5DE-8040A77213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825790" y="6029072"/>
            <a:ext cx="171450" cy="561975"/>
          </a:xfrm>
          <a:prstGeom prst="rect">
            <a:avLst/>
          </a:prstGeom>
        </p:spPr>
      </p:pic>
    </p:spTree>
    <p:extLst>
      <p:ext uri="{BB962C8B-B14F-4D97-AF65-F5344CB8AC3E}">
        <p14:creationId xmlns:p14="http://schemas.microsoft.com/office/powerpoint/2010/main" val="1402252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56809B-39A2-13D1-2FF1-40EA10188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4" y="-38100"/>
            <a:ext cx="12261908" cy="6934200"/>
          </a:xfrm>
          <a:prstGeom prst="rect">
            <a:avLst/>
          </a:prstGeom>
        </p:spPr>
      </p:pic>
      <p:sp>
        <p:nvSpPr>
          <p:cNvPr id="4" name="TextBox 3">
            <a:extLst>
              <a:ext uri="{FF2B5EF4-FFF2-40B4-BE49-F238E27FC236}">
                <a16:creationId xmlns:a16="http://schemas.microsoft.com/office/drawing/2014/main" id="{330B37D9-610E-D0E1-910A-E1A3CDF88309}"/>
              </a:ext>
            </a:extLst>
          </p:cNvPr>
          <p:cNvSpPr txBox="1"/>
          <p:nvPr/>
        </p:nvSpPr>
        <p:spPr>
          <a:xfrm>
            <a:off x="668502" y="662691"/>
            <a:ext cx="9696223" cy="400110"/>
          </a:xfrm>
          <a:prstGeom prst="rect">
            <a:avLst/>
          </a:prstGeom>
          <a:noFill/>
        </p:spPr>
        <p:txBody>
          <a:bodyPr wrap="square" anchor="ctr">
            <a:spAutoFit/>
          </a:bodyPr>
          <a:lstStyle/>
          <a:p>
            <a:r>
              <a:rPr lang="en-US" sz="2000" b="1" dirty="0">
                <a:solidFill>
                  <a:schemeClr val="bg1"/>
                </a:solidFill>
                <a:effectLst/>
              </a:rPr>
              <a:t>What do patients expect from your hospital and services in this digital era?</a:t>
            </a:r>
            <a:endParaRPr lang="en-US" sz="2000" b="1" dirty="0">
              <a:solidFill>
                <a:schemeClr val="bg1"/>
              </a:solidFill>
            </a:endParaRPr>
          </a:p>
        </p:txBody>
      </p:sp>
      <p:pic>
        <p:nvPicPr>
          <p:cNvPr id="13" name="Graphic 12">
            <a:extLst>
              <a:ext uri="{FF2B5EF4-FFF2-40B4-BE49-F238E27FC236}">
                <a16:creationId xmlns:a16="http://schemas.microsoft.com/office/drawing/2014/main" id="{CF440247-F1B7-3380-EAB0-1CC3609ACA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08360" y="0"/>
            <a:ext cx="788417" cy="390951"/>
          </a:xfrm>
          <a:prstGeom prst="rect">
            <a:avLst/>
          </a:prstGeom>
        </p:spPr>
      </p:pic>
      <p:sp>
        <p:nvSpPr>
          <p:cNvPr id="16" name="TextBox 15">
            <a:extLst>
              <a:ext uri="{FF2B5EF4-FFF2-40B4-BE49-F238E27FC236}">
                <a16:creationId xmlns:a16="http://schemas.microsoft.com/office/drawing/2014/main" id="{1D401DCE-4D3B-0995-9BA7-CEAFDF86DE44}"/>
              </a:ext>
            </a:extLst>
          </p:cNvPr>
          <p:cNvSpPr txBox="1"/>
          <p:nvPr/>
        </p:nvSpPr>
        <p:spPr>
          <a:xfrm>
            <a:off x="668502" y="1287282"/>
            <a:ext cx="9696223" cy="1015663"/>
          </a:xfrm>
          <a:prstGeom prst="rect">
            <a:avLst/>
          </a:prstGeom>
          <a:noFill/>
        </p:spPr>
        <p:txBody>
          <a:bodyPr wrap="square" anchor="t">
            <a:spAutoFit/>
          </a:bodyPr>
          <a:lstStyle/>
          <a:p>
            <a:r>
              <a:rPr lang="en-US" sz="2000" dirty="0">
                <a:solidFill>
                  <a:schemeClr val="bg1">
                    <a:lumMod val="95000"/>
                  </a:schemeClr>
                </a:solidFill>
                <a:effectLst/>
              </a:rPr>
              <a:t>Healthcare providers prioritize elite customer experiences by automating the entire patient journey, from booking appointments to diagnostics and follow-up. This approach blends </a:t>
            </a:r>
            <a:r>
              <a:rPr lang="en-US" sz="2000" dirty="0">
                <a:solidFill>
                  <a:schemeClr val="accent4"/>
                </a:solidFill>
                <a:effectLst/>
              </a:rPr>
              <a:t>"personal care with ease" </a:t>
            </a:r>
            <a:r>
              <a:rPr lang="en-US" sz="2000" dirty="0">
                <a:solidFill>
                  <a:schemeClr val="bg1">
                    <a:lumMod val="95000"/>
                  </a:schemeClr>
                </a:solidFill>
                <a:effectLst/>
              </a:rPr>
              <a:t>and </a:t>
            </a:r>
            <a:r>
              <a:rPr lang="en-US" sz="2000" dirty="0">
                <a:solidFill>
                  <a:schemeClr val="accent4"/>
                </a:solidFill>
                <a:effectLst/>
              </a:rPr>
              <a:t>"value for money" </a:t>
            </a:r>
            <a:r>
              <a:rPr lang="en-US" sz="2000" dirty="0">
                <a:solidFill>
                  <a:schemeClr val="bg1">
                    <a:lumMod val="95000"/>
                  </a:schemeClr>
                </a:solidFill>
                <a:effectLst/>
              </a:rPr>
              <a:t>for each patient.</a:t>
            </a:r>
            <a:endParaRPr lang="en-US" sz="2000" dirty="0">
              <a:solidFill>
                <a:schemeClr val="bg1">
                  <a:lumMod val="95000"/>
                </a:schemeClr>
              </a:solidFill>
            </a:endParaRPr>
          </a:p>
        </p:txBody>
      </p:sp>
      <p:sp>
        <p:nvSpPr>
          <p:cNvPr id="20" name="TextBox 19">
            <a:extLst>
              <a:ext uri="{FF2B5EF4-FFF2-40B4-BE49-F238E27FC236}">
                <a16:creationId xmlns:a16="http://schemas.microsoft.com/office/drawing/2014/main" id="{0E869A0A-175B-93B0-C1C2-60CF8F7AF073}"/>
              </a:ext>
            </a:extLst>
          </p:cNvPr>
          <p:cNvSpPr txBox="1"/>
          <p:nvPr/>
        </p:nvSpPr>
        <p:spPr>
          <a:xfrm>
            <a:off x="3049700" y="3151845"/>
            <a:ext cx="6646750" cy="1015663"/>
          </a:xfrm>
          <a:prstGeom prst="rect">
            <a:avLst/>
          </a:prstGeom>
          <a:noFill/>
        </p:spPr>
        <p:txBody>
          <a:bodyPr wrap="square" anchor="t">
            <a:spAutoFit/>
          </a:bodyPr>
          <a:lstStyle/>
          <a:p>
            <a:r>
              <a:rPr lang="en-US" sz="2000" i="1" dirty="0">
                <a:solidFill>
                  <a:schemeClr val="bg1">
                    <a:lumMod val="95000"/>
                  </a:schemeClr>
                </a:solidFill>
                <a:effectLst/>
              </a:rPr>
              <a:t>Get closer than ever to your customers. So close that you need to tell them what they need well before they realize it themselves.</a:t>
            </a:r>
            <a:endParaRPr lang="en-US" sz="2000" i="1" dirty="0">
              <a:solidFill>
                <a:schemeClr val="bg1">
                  <a:lumMod val="95000"/>
                </a:schemeClr>
              </a:solidFill>
            </a:endParaRPr>
          </a:p>
        </p:txBody>
      </p:sp>
      <p:pic>
        <p:nvPicPr>
          <p:cNvPr id="22" name="Graphic 21">
            <a:extLst>
              <a:ext uri="{FF2B5EF4-FFF2-40B4-BE49-F238E27FC236}">
                <a16:creationId xmlns:a16="http://schemas.microsoft.com/office/drawing/2014/main" id="{3319A91B-6165-A0E6-03A8-CD9E4028B7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8502" y="3151845"/>
            <a:ext cx="2121567" cy="1515405"/>
          </a:xfrm>
          <a:prstGeom prst="rect">
            <a:avLst/>
          </a:prstGeom>
        </p:spPr>
      </p:pic>
      <p:sp>
        <p:nvSpPr>
          <p:cNvPr id="23" name="TextBox 22">
            <a:extLst>
              <a:ext uri="{FF2B5EF4-FFF2-40B4-BE49-F238E27FC236}">
                <a16:creationId xmlns:a16="http://schemas.microsoft.com/office/drawing/2014/main" id="{3665CF2C-EAEB-E038-32B2-3D47CEB80079}"/>
              </a:ext>
            </a:extLst>
          </p:cNvPr>
          <p:cNvSpPr txBox="1"/>
          <p:nvPr/>
        </p:nvSpPr>
        <p:spPr>
          <a:xfrm>
            <a:off x="3049700" y="4390251"/>
            <a:ext cx="7161100" cy="276999"/>
          </a:xfrm>
          <a:prstGeom prst="rect">
            <a:avLst/>
          </a:prstGeom>
          <a:noFill/>
        </p:spPr>
        <p:txBody>
          <a:bodyPr wrap="square" anchor="t">
            <a:spAutoFit/>
          </a:bodyPr>
          <a:lstStyle/>
          <a:p>
            <a:r>
              <a:rPr lang="en-US" sz="1200" i="1" dirty="0">
                <a:solidFill>
                  <a:schemeClr val="bg1">
                    <a:lumMod val="95000"/>
                  </a:schemeClr>
                </a:solidFill>
                <a:effectLst/>
              </a:rPr>
              <a:t>– Steve Jobs</a:t>
            </a:r>
            <a:endParaRPr lang="en-US" sz="1200" i="1" dirty="0">
              <a:solidFill>
                <a:schemeClr val="bg1">
                  <a:lumMod val="95000"/>
                </a:schemeClr>
              </a:solidFill>
            </a:endParaRPr>
          </a:p>
        </p:txBody>
      </p:sp>
      <p:grpSp>
        <p:nvGrpSpPr>
          <p:cNvPr id="6" name="Group 5">
            <a:extLst>
              <a:ext uri="{FF2B5EF4-FFF2-40B4-BE49-F238E27FC236}">
                <a16:creationId xmlns:a16="http://schemas.microsoft.com/office/drawing/2014/main" id="{5D499AD9-92DB-68E5-926D-83B506536C97}"/>
              </a:ext>
            </a:extLst>
          </p:cNvPr>
          <p:cNvGrpSpPr/>
          <p:nvPr/>
        </p:nvGrpSpPr>
        <p:grpSpPr>
          <a:xfrm>
            <a:off x="266700" y="6378109"/>
            <a:ext cx="11733075" cy="299184"/>
            <a:chOff x="801342" y="6377148"/>
            <a:chExt cx="11188204" cy="299184"/>
          </a:xfrm>
        </p:grpSpPr>
        <p:pic>
          <p:nvPicPr>
            <p:cNvPr id="8" name="Picture 7" descr="WLI-logo">
              <a:extLst>
                <a:ext uri="{FF2B5EF4-FFF2-40B4-BE49-F238E27FC236}">
                  <a16:creationId xmlns:a16="http://schemas.microsoft.com/office/drawing/2014/main" id="{807C4DD4-1EA0-D874-3239-7B0F7AAC3EE7}"/>
                </a:ext>
              </a:extLst>
            </p:cNvPr>
            <p:cNvPicPr>
              <a:picLocks noChangeAspect="1"/>
            </p:cNvPicPr>
            <p:nvPr/>
          </p:nvPicPr>
          <p:blipFill>
            <a:blip r:embed="rId7"/>
            <a:stretch>
              <a:fillRect/>
            </a:stretch>
          </p:blipFill>
          <p:spPr>
            <a:xfrm>
              <a:off x="10261870" y="6391025"/>
              <a:ext cx="1727676" cy="268608"/>
            </a:xfrm>
            <a:prstGeom prst="rect">
              <a:avLst/>
            </a:prstGeom>
          </p:spPr>
        </p:pic>
        <p:sp>
          <p:nvSpPr>
            <p:cNvPr id="9" name="Text Box 10">
              <a:extLst>
                <a:ext uri="{FF2B5EF4-FFF2-40B4-BE49-F238E27FC236}">
                  <a16:creationId xmlns:a16="http://schemas.microsoft.com/office/drawing/2014/main" id="{29D4D04F-34DF-1FB4-907B-FBA9592629A2}"/>
                </a:ext>
              </a:extLst>
            </p:cNvPr>
            <p:cNvSpPr txBox="1"/>
            <p:nvPr/>
          </p:nvSpPr>
          <p:spPr>
            <a:xfrm>
              <a:off x="801342" y="6377148"/>
              <a:ext cx="8519603" cy="299184"/>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pPr>
                <a:lnSpc>
                  <a:spcPct val="120000"/>
                </a:lnSpc>
              </a:pPr>
              <a:r>
                <a:rPr lang="fr-FR" altLang="zh-CN" sz="1200" b="1" dirty="0">
                  <a:solidFill>
                    <a:schemeClr val="bg1">
                      <a:lumMod val="75000"/>
                    </a:schemeClr>
                  </a:solidFill>
                  <a:latin typeface="+mn-lt"/>
                  <a:sym typeface="SimSun" panose="02010600030101010101" pitchFamily="2" charset="-122"/>
                </a:rPr>
                <a:t>Source</a:t>
              </a:r>
              <a:r>
                <a:rPr lang="fr-FR" altLang="zh-CN" sz="1200" dirty="0">
                  <a:solidFill>
                    <a:schemeClr val="bg1">
                      <a:lumMod val="75000"/>
                    </a:schemeClr>
                  </a:solidFill>
                  <a:latin typeface="+mn-lt"/>
                  <a:sym typeface="SimSun" panose="02010600030101010101" pitchFamily="2" charset="-122"/>
                </a:rPr>
                <a:t>: </a:t>
              </a:r>
              <a:r>
                <a:rPr lang="fr-FR" altLang="zh-CN" sz="1200" dirty="0">
                  <a:solidFill>
                    <a:schemeClr val="bg1">
                      <a:lumMod val="75000"/>
                    </a:schemeClr>
                  </a:solidFill>
                  <a:latin typeface="+mn-lt"/>
                  <a:sym typeface="SimSun" panose="02010600030101010101" pitchFamily="2" charset="-122"/>
                  <a:hlinkClick r:id="rId8">
                    <a:extLst>
                      <a:ext uri="{A12FA001-AC4F-418D-AE19-62706E023703}">
                        <ahyp:hlinkClr xmlns:ahyp="http://schemas.microsoft.com/office/drawing/2018/hyperlinkcolor" val="tx"/>
                      </a:ext>
                    </a:extLst>
                  </a:hlinkClick>
                </a:rPr>
                <a:t>https://www.weblineindia.com/blog/crm-for-healthcare-industry/</a:t>
              </a:r>
              <a:endParaRPr lang="en-US" altLang="zh-CN" sz="1200" dirty="0">
                <a:solidFill>
                  <a:schemeClr val="bg1">
                    <a:lumMod val="75000"/>
                  </a:schemeClr>
                </a:solidFill>
                <a:latin typeface="+mn-lt"/>
                <a:sym typeface="SimSun" panose="02010600030101010101" pitchFamily="2" charset="-122"/>
              </a:endParaRPr>
            </a:p>
          </p:txBody>
        </p:sp>
      </p:grpSp>
    </p:spTree>
    <p:extLst>
      <p:ext uri="{BB962C8B-B14F-4D97-AF65-F5344CB8AC3E}">
        <p14:creationId xmlns:p14="http://schemas.microsoft.com/office/powerpoint/2010/main" val="3261176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56809B-39A2-13D1-2FF1-40EA10188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4" y="-38100"/>
            <a:ext cx="12261908" cy="6934200"/>
          </a:xfrm>
          <a:prstGeom prst="rect">
            <a:avLst/>
          </a:prstGeom>
        </p:spPr>
      </p:pic>
      <p:grpSp>
        <p:nvGrpSpPr>
          <p:cNvPr id="14" name="Group 13">
            <a:extLst>
              <a:ext uri="{FF2B5EF4-FFF2-40B4-BE49-F238E27FC236}">
                <a16:creationId xmlns:a16="http://schemas.microsoft.com/office/drawing/2014/main" id="{F32931B2-553B-71F0-38AE-94D4F8FFA59C}"/>
              </a:ext>
            </a:extLst>
          </p:cNvPr>
          <p:cNvGrpSpPr/>
          <p:nvPr/>
        </p:nvGrpSpPr>
        <p:grpSpPr>
          <a:xfrm>
            <a:off x="491737" y="2360093"/>
            <a:ext cx="6213863" cy="2291703"/>
            <a:chOff x="491737" y="1980547"/>
            <a:chExt cx="6213863" cy="2291703"/>
          </a:xfrm>
        </p:grpSpPr>
        <p:sp>
          <p:nvSpPr>
            <p:cNvPr id="4" name="TextBox 3">
              <a:extLst>
                <a:ext uri="{FF2B5EF4-FFF2-40B4-BE49-F238E27FC236}">
                  <a16:creationId xmlns:a16="http://schemas.microsoft.com/office/drawing/2014/main" id="{330B37D9-610E-D0E1-910A-E1A3CDF88309}"/>
                </a:ext>
              </a:extLst>
            </p:cNvPr>
            <p:cNvSpPr txBox="1"/>
            <p:nvPr/>
          </p:nvSpPr>
          <p:spPr>
            <a:xfrm>
              <a:off x="491737" y="1980547"/>
              <a:ext cx="6137663" cy="646331"/>
            </a:xfrm>
            <a:prstGeom prst="rect">
              <a:avLst/>
            </a:prstGeom>
            <a:noFill/>
          </p:spPr>
          <p:txBody>
            <a:bodyPr wrap="square" anchor="ctr">
              <a:spAutoFit/>
            </a:bodyPr>
            <a:lstStyle/>
            <a:p>
              <a:r>
                <a:rPr lang="en-US" sz="3600" b="1" dirty="0">
                  <a:solidFill>
                    <a:schemeClr val="bg1"/>
                  </a:solidFill>
                  <a:effectLst/>
                </a:rPr>
                <a:t>What is healthcare CRM?</a:t>
              </a:r>
              <a:endParaRPr lang="en-US" sz="3600" b="1" dirty="0">
                <a:solidFill>
                  <a:schemeClr val="bg1"/>
                </a:solidFill>
              </a:endParaRPr>
            </a:p>
          </p:txBody>
        </p:sp>
        <p:sp>
          <p:nvSpPr>
            <p:cNvPr id="16" name="TextBox 15">
              <a:extLst>
                <a:ext uri="{FF2B5EF4-FFF2-40B4-BE49-F238E27FC236}">
                  <a16:creationId xmlns:a16="http://schemas.microsoft.com/office/drawing/2014/main" id="{1D401DCE-4D3B-0995-9BA7-CEAFDF86DE44}"/>
                </a:ext>
              </a:extLst>
            </p:cNvPr>
            <p:cNvSpPr txBox="1"/>
            <p:nvPr/>
          </p:nvSpPr>
          <p:spPr>
            <a:xfrm>
              <a:off x="491737" y="2794922"/>
              <a:ext cx="6213863" cy="1477328"/>
            </a:xfrm>
            <a:prstGeom prst="rect">
              <a:avLst/>
            </a:prstGeom>
            <a:noFill/>
          </p:spPr>
          <p:txBody>
            <a:bodyPr wrap="square" anchor="t">
              <a:spAutoFit/>
            </a:bodyPr>
            <a:lstStyle/>
            <a:p>
              <a:r>
                <a:rPr lang="en-US" dirty="0">
                  <a:solidFill>
                    <a:schemeClr val="bg1">
                      <a:lumMod val="95000"/>
                    </a:schemeClr>
                  </a:solidFill>
                  <a:effectLst/>
                </a:rPr>
                <a:t>Healthcare CRM is specialized software for medical professionals, aiding in storing, managing, and utilizing patient information. This customized solution enhances patient acquisition strategies, enabling hospitals and clinics to streamline operations for both inpatients and outpatients.</a:t>
              </a:r>
              <a:endParaRPr lang="en-US" dirty="0">
                <a:solidFill>
                  <a:schemeClr val="bg1">
                    <a:lumMod val="95000"/>
                  </a:schemeClr>
                </a:solidFill>
              </a:endParaRPr>
            </a:p>
          </p:txBody>
        </p:sp>
      </p:grpSp>
      <p:grpSp>
        <p:nvGrpSpPr>
          <p:cNvPr id="6" name="Group 5">
            <a:extLst>
              <a:ext uri="{FF2B5EF4-FFF2-40B4-BE49-F238E27FC236}">
                <a16:creationId xmlns:a16="http://schemas.microsoft.com/office/drawing/2014/main" id="{5D499AD9-92DB-68E5-926D-83B506536C97}"/>
              </a:ext>
            </a:extLst>
          </p:cNvPr>
          <p:cNvGrpSpPr/>
          <p:nvPr/>
        </p:nvGrpSpPr>
        <p:grpSpPr>
          <a:xfrm>
            <a:off x="266700" y="6378109"/>
            <a:ext cx="11733075" cy="299184"/>
            <a:chOff x="801342" y="6377148"/>
            <a:chExt cx="11188204" cy="299184"/>
          </a:xfrm>
        </p:grpSpPr>
        <p:pic>
          <p:nvPicPr>
            <p:cNvPr id="8" name="Picture 7" descr="WLI-logo">
              <a:extLst>
                <a:ext uri="{FF2B5EF4-FFF2-40B4-BE49-F238E27FC236}">
                  <a16:creationId xmlns:a16="http://schemas.microsoft.com/office/drawing/2014/main" id="{807C4DD4-1EA0-D874-3239-7B0F7AAC3EE7}"/>
                </a:ext>
              </a:extLst>
            </p:cNvPr>
            <p:cNvPicPr>
              <a:picLocks noChangeAspect="1"/>
            </p:cNvPicPr>
            <p:nvPr/>
          </p:nvPicPr>
          <p:blipFill>
            <a:blip r:embed="rId3"/>
            <a:stretch>
              <a:fillRect/>
            </a:stretch>
          </p:blipFill>
          <p:spPr>
            <a:xfrm>
              <a:off x="10261870" y="6391025"/>
              <a:ext cx="1727676" cy="268608"/>
            </a:xfrm>
            <a:prstGeom prst="rect">
              <a:avLst/>
            </a:prstGeom>
          </p:spPr>
        </p:pic>
        <p:sp>
          <p:nvSpPr>
            <p:cNvPr id="9" name="Text Box 10">
              <a:extLst>
                <a:ext uri="{FF2B5EF4-FFF2-40B4-BE49-F238E27FC236}">
                  <a16:creationId xmlns:a16="http://schemas.microsoft.com/office/drawing/2014/main" id="{29D4D04F-34DF-1FB4-907B-FBA9592629A2}"/>
                </a:ext>
              </a:extLst>
            </p:cNvPr>
            <p:cNvSpPr txBox="1"/>
            <p:nvPr/>
          </p:nvSpPr>
          <p:spPr>
            <a:xfrm>
              <a:off x="801342" y="6377148"/>
              <a:ext cx="8519603" cy="299184"/>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pPr>
                <a:lnSpc>
                  <a:spcPct val="120000"/>
                </a:lnSpc>
              </a:pPr>
              <a:r>
                <a:rPr lang="fr-FR" altLang="zh-CN" sz="1200" b="1" dirty="0">
                  <a:solidFill>
                    <a:schemeClr val="bg1">
                      <a:lumMod val="75000"/>
                    </a:schemeClr>
                  </a:solidFill>
                  <a:latin typeface="+mn-lt"/>
                  <a:sym typeface="SimSun" panose="02010600030101010101" pitchFamily="2" charset="-122"/>
                </a:rPr>
                <a:t>Source</a:t>
              </a:r>
              <a:r>
                <a:rPr lang="fr-FR" altLang="zh-CN" sz="1200" dirty="0">
                  <a:solidFill>
                    <a:schemeClr val="bg1">
                      <a:lumMod val="75000"/>
                    </a:schemeClr>
                  </a:solidFill>
                  <a:latin typeface="+mn-lt"/>
                  <a:sym typeface="SimSun" panose="02010600030101010101" pitchFamily="2" charset="-122"/>
                </a:rPr>
                <a:t>: </a:t>
              </a:r>
              <a:r>
                <a:rPr lang="fr-FR" altLang="zh-CN" sz="1200" dirty="0">
                  <a:solidFill>
                    <a:schemeClr val="bg1">
                      <a:lumMod val="75000"/>
                    </a:schemeClr>
                  </a:solidFill>
                  <a:latin typeface="+mn-lt"/>
                  <a:sym typeface="SimSun" panose="02010600030101010101" pitchFamily="2" charset="-122"/>
                  <a:hlinkClick r:id="rId4">
                    <a:extLst>
                      <a:ext uri="{A12FA001-AC4F-418D-AE19-62706E023703}">
                        <ahyp:hlinkClr xmlns:ahyp="http://schemas.microsoft.com/office/drawing/2018/hyperlinkcolor" val="tx"/>
                      </a:ext>
                    </a:extLst>
                  </a:hlinkClick>
                </a:rPr>
                <a:t>https://www.weblineindia.com/blog/crm-for-healthcare-industry/</a:t>
              </a:r>
              <a:endParaRPr lang="en-US" altLang="zh-CN" sz="1200" dirty="0">
                <a:solidFill>
                  <a:schemeClr val="bg1">
                    <a:lumMod val="75000"/>
                  </a:schemeClr>
                </a:solidFill>
                <a:latin typeface="+mn-lt"/>
                <a:sym typeface="SimSun" panose="02010600030101010101" pitchFamily="2" charset="-122"/>
              </a:endParaRPr>
            </a:p>
          </p:txBody>
        </p:sp>
      </p:grpSp>
      <p:pic>
        <p:nvPicPr>
          <p:cNvPr id="11" name="Graphic 10">
            <a:extLst>
              <a:ext uri="{FF2B5EF4-FFF2-40B4-BE49-F238E27FC236}">
                <a16:creationId xmlns:a16="http://schemas.microsoft.com/office/drawing/2014/main" id="{D81D8D1F-DA21-DC78-CDA4-0E500B90AC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77012" y="833437"/>
            <a:ext cx="904875" cy="828675"/>
          </a:xfrm>
          <a:prstGeom prst="rect">
            <a:avLst/>
          </a:prstGeom>
        </p:spPr>
      </p:pic>
      <p:pic>
        <p:nvPicPr>
          <p:cNvPr id="3" name="Picture 2">
            <a:extLst>
              <a:ext uri="{FF2B5EF4-FFF2-40B4-BE49-F238E27FC236}">
                <a16:creationId xmlns:a16="http://schemas.microsoft.com/office/drawing/2014/main" id="{8ACA05FE-D318-3099-C2C2-5CD8980DBC5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7909"/>
          <a:stretch/>
        </p:blipFill>
        <p:spPr>
          <a:xfrm>
            <a:off x="6847181" y="1400910"/>
            <a:ext cx="4994662" cy="4056180"/>
          </a:xfrm>
          <a:prstGeom prst="rect">
            <a:avLst/>
          </a:prstGeom>
        </p:spPr>
      </p:pic>
      <p:pic>
        <p:nvPicPr>
          <p:cNvPr id="12" name="Graphic 11">
            <a:extLst>
              <a:ext uri="{FF2B5EF4-FFF2-40B4-BE49-F238E27FC236}">
                <a16:creationId xmlns:a16="http://schemas.microsoft.com/office/drawing/2014/main" id="{ABCD79EB-0219-4704-BF0F-0D0AD98D66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89405" y="4976310"/>
            <a:ext cx="904875" cy="828675"/>
          </a:xfrm>
          <a:prstGeom prst="rect">
            <a:avLst/>
          </a:prstGeom>
        </p:spPr>
      </p:pic>
    </p:spTree>
    <p:extLst>
      <p:ext uri="{BB962C8B-B14F-4D97-AF65-F5344CB8AC3E}">
        <p14:creationId xmlns:p14="http://schemas.microsoft.com/office/powerpoint/2010/main" val="1849742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56809B-39A2-13D1-2FF1-40EA10188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4" y="-38100"/>
            <a:ext cx="12261908" cy="6934200"/>
          </a:xfrm>
          <a:prstGeom prst="rect">
            <a:avLst/>
          </a:prstGeom>
        </p:spPr>
      </p:pic>
      <p:grpSp>
        <p:nvGrpSpPr>
          <p:cNvPr id="6" name="Group 5">
            <a:extLst>
              <a:ext uri="{FF2B5EF4-FFF2-40B4-BE49-F238E27FC236}">
                <a16:creationId xmlns:a16="http://schemas.microsoft.com/office/drawing/2014/main" id="{5D499AD9-92DB-68E5-926D-83B506536C97}"/>
              </a:ext>
            </a:extLst>
          </p:cNvPr>
          <p:cNvGrpSpPr/>
          <p:nvPr/>
        </p:nvGrpSpPr>
        <p:grpSpPr>
          <a:xfrm>
            <a:off x="266700" y="6378109"/>
            <a:ext cx="11733075" cy="299184"/>
            <a:chOff x="801342" y="6377148"/>
            <a:chExt cx="11188204" cy="299184"/>
          </a:xfrm>
        </p:grpSpPr>
        <p:pic>
          <p:nvPicPr>
            <p:cNvPr id="8" name="Picture 7" descr="WLI-logo">
              <a:extLst>
                <a:ext uri="{FF2B5EF4-FFF2-40B4-BE49-F238E27FC236}">
                  <a16:creationId xmlns:a16="http://schemas.microsoft.com/office/drawing/2014/main" id="{807C4DD4-1EA0-D874-3239-7B0F7AAC3EE7}"/>
                </a:ext>
              </a:extLst>
            </p:cNvPr>
            <p:cNvPicPr>
              <a:picLocks noChangeAspect="1"/>
            </p:cNvPicPr>
            <p:nvPr/>
          </p:nvPicPr>
          <p:blipFill>
            <a:blip r:embed="rId3"/>
            <a:stretch>
              <a:fillRect/>
            </a:stretch>
          </p:blipFill>
          <p:spPr>
            <a:xfrm>
              <a:off x="10261870" y="6391025"/>
              <a:ext cx="1727676" cy="268608"/>
            </a:xfrm>
            <a:prstGeom prst="rect">
              <a:avLst/>
            </a:prstGeom>
          </p:spPr>
        </p:pic>
        <p:sp>
          <p:nvSpPr>
            <p:cNvPr id="9" name="Text Box 10">
              <a:extLst>
                <a:ext uri="{FF2B5EF4-FFF2-40B4-BE49-F238E27FC236}">
                  <a16:creationId xmlns:a16="http://schemas.microsoft.com/office/drawing/2014/main" id="{29D4D04F-34DF-1FB4-907B-FBA9592629A2}"/>
                </a:ext>
              </a:extLst>
            </p:cNvPr>
            <p:cNvSpPr txBox="1"/>
            <p:nvPr/>
          </p:nvSpPr>
          <p:spPr>
            <a:xfrm>
              <a:off x="801342" y="6377148"/>
              <a:ext cx="8519603" cy="299184"/>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pPr>
                <a:lnSpc>
                  <a:spcPct val="120000"/>
                </a:lnSpc>
              </a:pPr>
              <a:r>
                <a:rPr lang="fr-FR" altLang="zh-CN" sz="1200" b="1" dirty="0">
                  <a:solidFill>
                    <a:schemeClr val="bg1">
                      <a:lumMod val="75000"/>
                    </a:schemeClr>
                  </a:solidFill>
                  <a:latin typeface="+mn-lt"/>
                  <a:sym typeface="SimSun" panose="02010600030101010101" pitchFamily="2" charset="-122"/>
                </a:rPr>
                <a:t>Source</a:t>
              </a:r>
              <a:r>
                <a:rPr lang="fr-FR" altLang="zh-CN" sz="1200" dirty="0">
                  <a:solidFill>
                    <a:schemeClr val="bg1">
                      <a:lumMod val="75000"/>
                    </a:schemeClr>
                  </a:solidFill>
                  <a:latin typeface="+mn-lt"/>
                  <a:sym typeface="SimSun" panose="02010600030101010101" pitchFamily="2" charset="-122"/>
                </a:rPr>
                <a:t>: </a:t>
              </a:r>
              <a:r>
                <a:rPr lang="fr-FR" altLang="zh-CN" sz="1200" dirty="0">
                  <a:solidFill>
                    <a:schemeClr val="bg1">
                      <a:lumMod val="75000"/>
                    </a:schemeClr>
                  </a:solidFill>
                  <a:latin typeface="+mn-lt"/>
                  <a:sym typeface="SimSun" panose="02010600030101010101" pitchFamily="2" charset="-122"/>
                  <a:hlinkClick r:id="rId4">
                    <a:extLst>
                      <a:ext uri="{A12FA001-AC4F-418D-AE19-62706E023703}">
                        <ahyp:hlinkClr xmlns:ahyp="http://schemas.microsoft.com/office/drawing/2018/hyperlinkcolor" val="tx"/>
                      </a:ext>
                    </a:extLst>
                  </a:hlinkClick>
                </a:rPr>
                <a:t>https://www.weblineindia.com/blog/crm-for-healthcare-industry/</a:t>
              </a:r>
              <a:endParaRPr lang="en-US" altLang="zh-CN" sz="1200" dirty="0">
                <a:solidFill>
                  <a:schemeClr val="bg1">
                    <a:lumMod val="75000"/>
                  </a:schemeClr>
                </a:solidFill>
                <a:latin typeface="+mn-lt"/>
                <a:sym typeface="SimSun" panose="02010600030101010101" pitchFamily="2" charset="-122"/>
              </a:endParaRPr>
            </a:p>
          </p:txBody>
        </p:sp>
      </p:grpSp>
      <p:grpSp>
        <p:nvGrpSpPr>
          <p:cNvPr id="62" name="Group 61">
            <a:extLst>
              <a:ext uri="{FF2B5EF4-FFF2-40B4-BE49-F238E27FC236}">
                <a16:creationId xmlns:a16="http://schemas.microsoft.com/office/drawing/2014/main" id="{98BFDD1B-1A6B-B171-A491-95F9FB1ADD88}"/>
              </a:ext>
            </a:extLst>
          </p:cNvPr>
          <p:cNvGrpSpPr/>
          <p:nvPr/>
        </p:nvGrpSpPr>
        <p:grpSpPr>
          <a:xfrm>
            <a:off x="341982" y="437497"/>
            <a:ext cx="11508038" cy="2044769"/>
            <a:chOff x="491737" y="437497"/>
            <a:chExt cx="11508038" cy="2044769"/>
          </a:xfrm>
        </p:grpSpPr>
        <p:sp>
          <p:nvSpPr>
            <p:cNvPr id="4" name="TextBox 3">
              <a:extLst>
                <a:ext uri="{FF2B5EF4-FFF2-40B4-BE49-F238E27FC236}">
                  <a16:creationId xmlns:a16="http://schemas.microsoft.com/office/drawing/2014/main" id="{330B37D9-610E-D0E1-910A-E1A3CDF88309}"/>
                </a:ext>
              </a:extLst>
            </p:cNvPr>
            <p:cNvSpPr txBox="1"/>
            <p:nvPr/>
          </p:nvSpPr>
          <p:spPr>
            <a:xfrm>
              <a:off x="491737" y="437497"/>
              <a:ext cx="11508038" cy="646331"/>
            </a:xfrm>
            <a:prstGeom prst="rect">
              <a:avLst/>
            </a:prstGeom>
            <a:noFill/>
          </p:spPr>
          <p:txBody>
            <a:bodyPr wrap="square" anchor="ctr">
              <a:spAutoFit/>
            </a:bodyPr>
            <a:lstStyle/>
            <a:p>
              <a:pPr algn="ctr"/>
              <a:r>
                <a:rPr lang="en-US" sz="3600" b="1" dirty="0">
                  <a:solidFill>
                    <a:schemeClr val="bg1"/>
                  </a:solidFill>
                  <a:effectLst/>
                </a:rPr>
                <a:t>Who can use healthcare CRM software?</a:t>
              </a:r>
              <a:endParaRPr lang="en-US" sz="3600" b="1" dirty="0">
                <a:solidFill>
                  <a:schemeClr val="bg1"/>
                </a:solidFill>
              </a:endParaRPr>
            </a:p>
          </p:txBody>
        </p:sp>
        <p:sp>
          <p:nvSpPr>
            <p:cNvPr id="16" name="TextBox 15">
              <a:extLst>
                <a:ext uri="{FF2B5EF4-FFF2-40B4-BE49-F238E27FC236}">
                  <a16:creationId xmlns:a16="http://schemas.microsoft.com/office/drawing/2014/main" id="{1D401DCE-4D3B-0995-9BA7-CEAFDF86DE44}"/>
                </a:ext>
              </a:extLst>
            </p:cNvPr>
            <p:cNvSpPr txBox="1"/>
            <p:nvPr/>
          </p:nvSpPr>
          <p:spPr>
            <a:xfrm>
              <a:off x="1673296" y="1194722"/>
              <a:ext cx="9144919" cy="615553"/>
            </a:xfrm>
            <a:prstGeom prst="rect">
              <a:avLst/>
            </a:prstGeom>
            <a:noFill/>
          </p:spPr>
          <p:txBody>
            <a:bodyPr wrap="square" anchor="t">
              <a:spAutoFit/>
            </a:bodyPr>
            <a:lstStyle/>
            <a:p>
              <a:pPr algn="ctr"/>
              <a:r>
                <a:rPr lang="en-US" sz="1700" dirty="0">
                  <a:solidFill>
                    <a:schemeClr val="bg1">
                      <a:lumMod val="95000"/>
                    </a:schemeClr>
                  </a:solidFill>
                  <a:effectLst/>
                </a:rPr>
                <a:t>Healthcare CRM is for anyone in the industry to store and manage patient information, improve relationships through impeccable services, ensuring compliance, and maintaining security regulations. </a:t>
              </a:r>
              <a:endParaRPr lang="en-US" sz="1700" dirty="0">
                <a:solidFill>
                  <a:schemeClr val="bg1">
                    <a:lumMod val="95000"/>
                  </a:schemeClr>
                </a:solidFill>
              </a:endParaRPr>
            </a:p>
          </p:txBody>
        </p:sp>
        <p:sp>
          <p:nvSpPr>
            <p:cNvPr id="7" name="TextBox 6">
              <a:extLst>
                <a:ext uri="{FF2B5EF4-FFF2-40B4-BE49-F238E27FC236}">
                  <a16:creationId xmlns:a16="http://schemas.microsoft.com/office/drawing/2014/main" id="{D641DFF9-5C85-F545-AAA1-AFC62C5021F0}"/>
                </a:ext>
              </a:extLst>
            </p:cNvPr>
            <p:cNvSpPr txBox="1"/>
            <p:nvPr/>
          </p:nvSpPr>
          <p:spPr>
            <a:xfrm>
              <a:off x="491737" y="2128323"/>
              <a:ext cx="11508036" cy="353943"/>
            </a:xfrm>
            <a:prstGeom prst="rect">
              <a:avLst/>
            </a:prstGeom>
            <a:noFill/>
          </p:spPr>
          <p:txBody>
            <a:bodyPr wrap="square">
              <a:spAutoFit/>
            </a:bodyPr>
            <a:lstStyle/>
            <a:p>
              <a:pPr algn="ctr"/>
              <a:r>
                <a:rPr lang="en-US" sz="1700" dirty="0">
                  <a:solidFill>
                    <a:schemeClr val="bg1">
                      <a:lumMod val="95000"/>
                    </a:schemeClr>
                  </a:solidFill>
                  <a:effectLst/>
                </a:rPr>
                <a:t>Below are the entities who can use CRM software for the healthcare industry:</a:t>
              </a:r>
              <a:endParaRPr lang="en-US" sz="1700" dirty="0"/>
            </a:p>
          </p:txBody>
        </p:sp>
      </p:grpSp>
      <p:grpSp>
        <p:nvGrpSpPr>
          <p:cNvPr id="61" name="Group 60">
            <a:extLst>
              <a:ext uri="{FF2B5EF4-FFF2-40B4-BE49-F238E27FC236}">
                <a16:creationId xmlns:a16="http://schemas.microsoft.com/office/drawing/2014/main" id="{BE2E7E1B-F1F7-490B-2A8F-26408BAFA520}"/>
              </a:ext>
            </a:extLst>
          </p:cNvPr>
          <p:cNvGrpSpPr/>
          <p:nvPr/>
        </p:nvGrpSpPr>
        <p:grpSpPr>
          <a:xfrm>
            <a:off x="531382" y="2787326"/>
            <a:ext cx="11129237" cy="3092723"/>
            <a:chOff x="491738" y="2787326"/>
            <a:chExt cx="11129237" cy="3092723"/>
          </a:xfrm>
        </p:grpSpPr>
        <p:sp>
          <p:nvSpPr>
            <p:cNvPr id="21" name="Rectangle: Diagonal Corners Rounded 20">
              <a:extLst>
                <a:ext uri="{FF2B5EF4-FFF2-40B4-BE49-F238E27FC236}">
                  <a16:creationId xmlns:a16="http://schemas.microsoft.com/office/drawing/2014/main" id="{079CE093-DD8B-C8D9-3E58-C94C3F21D4FE}"/>
                </a:ext>
              </a:extLst>
            </p:cNvPr>
            <p:cNvSpPr/>
            <p:nvPr/>
          </p:nvSpPr>
          <p:spPr>
            <a:xfrm>
              <a:off x="491738" y="2800350"/>
              <a:ext cx="2622938" cy="1472241"/>
            </a:xfrm>
            <a:prstGeom prst="round2DiagRect">
              <a:avLst>
                <a:gd name="adj1" fmla="val 5073"/>
                <a:gd name="adj2" fmla="val 5073"/>
              </a:avLst>
            </a:prstGeom>
            <a:noFill/>
            <a:ln>
              <a:solidFill>
                <a:srgbClr val="EAB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20" name="Graphic 19">
              <a:extLst>
                <a:ext uri="{FF2B5EF4-FFF2-40B4-BE49-F238E27FC236}">
                  <a16:creationId xmlns:a16="http://schemas.microsoft.com/office/drawing/2014/main" id="{6E2A49AC-AECC-C339-7559-BBEF29C837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60320" y="3021579"/>
              <a:ext cx="447675" cy="447675"/>
            </a:xfrm>
            <a:prstGeom prst="rect">
              <a:avLst/>
            </a:prstGeom>
          </p:spPr>
        </p:pic>
        <p:sp>
          <p:nvSpPr>
            <p:cNvPr id="24" name="TextBox 23">
              <a:extLst>
                <a:ext uri="{FF2B5EF4-FFF2-40B4-BE49-F238E27FC236}">
                  <a16:creationId xmlns:a16="http://schemas.microsoft.com/office/drawing/2014/main" id="{DBD5144E-2DF7-F3D3-3DB0-A17384E51B42}"/>
                </a:ext>
              </a:extLst>
            </p:cNvPr>
            <p:cNvSpPr txBox="1"/>
            <p:nvPr/>
          </p:nvSpPr>
          <p:spPr>
            <a:xfrm>
              <a:off x="848957" y="3630564"/>
              <a:ext cx="1908501" cy="307777"/>
            </a:xfrm>
            <a:prstGeom prst="rect">
              <a:avLst/>
            </a:prstGeom>
            <a:noFill/>
          </p:spPr>
          <p:txBody>
            <a:bodyPr wrap="square">
              <a:spAutoFit/>
            </a:bodyPr>
            <a:lstStyle/>
            <a:p>
              <a:pPr algn="ctr"/>
              <a:r>
                <a:rPr lang="en-US" sz="1400" dirty="0">
                  <a:solidFill>
                    <a:schemeClr val="bg1">
                      <a:lumMod val="95000"/>
                    </a:schemeClr>
                  </a:solidFill>
                  <a:effectLst/>
                </a:rPr>
                <a:t>Corporate hospitals</a:t>
              </a:r>
              <a:endParaRPr lang="en-US" sz="1400" dirty="0"/>
            </a:p>
          </p:txBody>
        </p:sp>
        <p:sp>
          <p:nvSpPr>
            <p:cNvPr id="29" name="Rectangle: Diagonal Corners Rounded 28">
              <a:extLst>
                <a:ext uri="{FF2B5EF4-FFF2-40B4-BE49-F238E27FC236}">
                  <a16:creationId xmlns:a16="http://schemas.microsoft.com/office/drawing/2014/main" id="{0515ED94-9F43-7D65-7FBB-CC1B52547FB7}"/>
                </a:ext>
              </a:extLst>
            </p:cNvPr>
            <p:cNvSpPr/>
            <p:nvPr/>
          </p:nvSpPr>
          <p:spPr>
            <a:xfrm>
              <a:off x="3327171" y="2800350"/>
              <a:ext cx="2622938" cy="1472241"/>
            </a:xfrm>
            <a:prstGeom prst="round2DiagRect">
              <a:avLst>
                <a:gd name="adj1" fmla="val 5073"/>
                <a:gd name="adj2" fmla="val 5073"/>
              </a:avLst>
            </a:prstGeom>
            <a:noFill/>
            <a:ln>
              <a:solidFill>
                <a:srgbClr val="EAB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Rectangle: Diagonal Corners Rounded 29">
              <a:extLst>
                <a:ext uri="{FF2B5EF4-FFF2-40B4-BE49-F238E27FC236}">
                  <a16:creationId xmlns:a16="http://schemas.microsoft.com/office/drawing/2014/main" id="{C778FC34-638B-79F3-B59D-515594E9759C}"/>
                </a:ext>
              </a:extLst>
            </p:cNvPr>
            <p:cNvSpPr/>
            <p:nvPr/>
          </p:nvSpPr>
          <p:spPr>
            <a:xfrm>
              <a:off x="6162604" y="2787327"/>
              <a:ext cx="2622938" cy="1472241"/>
            </a:xfrm>
            <a:prstGeom prst="round2DiagRect">
              <a:avLst>
                <a:gd name="adj1" fmla="val 5073"/>
                <a:gd name="adj2" fmla="val 5073"/>
              </a:avLst>
            </a:prstGeom>
            <a:noFill/>
            <a:ln>
              <a:solidFill>
                <a:srgbClr val="EAB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Rectangle: Diagonal Corners Rounded 30">
              <a:extLst>
                <a:ext uri="{FF2B5EF4-FFF2-40B4-BE49-F238E27FC236}">
                  <a16:creationId xmlns:a16="http://schemas.microsoft.com/office/drawing/2014/main" id="{8B90A941-22B6-351F-7BCE-D438E1F494A1}"/>
                </a:ext>
              </a:extLst>
            </p:cNvPr>
            <p:cNvSpPr/>
            <p:nvPr/>
          </p:nvSpPr>
          <p:spPr>
            <a:xfrm>
              <a:off x="8998037" y="2787326"/>
              <a:ext cx="2622938" cy="1472241"/>
            </a:xfrm>
            <a:prstGeom prst="round2DiagRect">
              <a:avLst>
                <a:gd name="adj1" fmla="val 5073"/>
                <a:gd name="adj2" fmla="val 5073"/>
              </a:avLst>
            </a:prstGeom>
            <a:noFill/>
            <a:ln>
              <a:solidFill>
                <a:srgbClr val="EAB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TextBox 31">
              <a:extLst>
                <a:ext uri="{FF2B5EF4-FFF2-40B4-BE49-F238E27FC236}">
                  <a16:creationId xmlns:a16="http://schemas.microsoft.com/office/drawing/2014/main" id="{0AA64567-96D0-F910-7E0E-4B9A9CF96FAB}"/>
                </a:ext>
              </a:extLst>
            </p:cNvPr>
            <p:cNvSpPr txBox="1"/>
            <p:nvPr/>
          </p:nvSpPr>
          <p:spPr>
            <a:xfrm>
              <a:off x="3684390" y="3630564"/>
              <a:ext cx="1908501" cy="523220"/>
            </a:xfrm>
            <a:prstGeom prst="rect">
              <a:avLst/>
            </a:prstGeom>
            <a:noFill/>
          </p:spPr>
          <p:txBody>
            <a:bodyPr wrap="square">
              <a:spAutoFit/>
            </a:bodyPr>
            <a:lstStyle/>
            <a:p>
              <a:pPr algn="ctr"/>
              <a:r>
                <a:rPr lang="en-US" sz="1400" dirty="0">
                  <a:solidFill>
                    <a:schemeClr val="bg1">
                      <a:lumMod val="95000"/>
                    </a:schemeClr>
                  </a:solidFill>
                  <a:effectLst/>
                </a:rPr>
                <a:t>Individual Doctors and Surgeons</a:t>
              </a:r>
              <a:endParaRPr lang="en-US" sz="1400" dirty="0"/>
            </a:p>
          </p:txBody>
        </p:sp>
        <p:pic>
          <p:nvPicPr>
            <p:cNvPr id="34" name="Graphic 33">
              <a:extLst>
                <a:ext uri="{FF2B5EF4-FFF2-40B4-BE49-F238E27FC236}">
                  <a16:creationId xmlns:a16="http://schemas.microsoft.com/office/drawing/2014/main" id="{DDA39C18-CC6F-576B-6FF7-BE4ADD6FEA8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43378" y="3021579"/>
              <a:ext cx="390525" cy="447675"/>
            </a:xfrm>
            <a:prstGeom prst="rect">
              <a:avLst/>
            </a:prstGeom>
          </p:spPr>
        </p:pic>
        <p:sp>
          <p:nvSpPr>
            <p:cNvPr id="35" name="TextBox 34">
              <a:extLst>
                <a:ext uri="{FF2B5EF4-FFF2-40B4-BE49-F238E27FC236}">
                  <a16:creationId xmlns:a16="http://schemas.microsoft.com/office/drawing/2014/main" id="{2DCE4148-BA2E-30E9-29D7-90474283C514}"/>
                </a:ext>
              </a:extLst>
            </p:cNvPr>
            <p:cNvSpPr txBox="1"/>
            <p:nvPr/>
          </p:nvSpPr>
          <p:spPr>
            <a:xfrm>
              <a:off x="6519823" y="3630564"/>
              <a:ext cx="1908501" cy="307777"/>
            </a:xfrm>
            <a:prstGeom prst="rect">
              <a:avLst/>
            </a:prstGeom>
            <a:noFill/>
          </p:spPr>
          <p:txBody>
            <a:bodyPr wrap="square">
              <a:spAutoFit/>
            </a:bodyPr>
            <a:lstStyle/>
            <a:p>
              <a:pPr algn="ctr"/>
              <a:r>
                <a:rPr lang="en-US" sz="1400" dirty="0">
                  <a:solidFill>
                    <a:schemeClr val="bg1">
                      <a:lumMod val="95000"/>
                    </a:schemeClr>
                  </a:solidFill>
                  <a:effectLst/>
                </a:rPr>
                <a:t>Pathology Laboratories</a:t>
              </a:r>
              <a:endParaRPr lang="en-US" sz="1400" dirty="0"/>
            </a:p>
          </p:txBody>
        </p:sp>
        <p:sp>
          <p:nvSpPr>
            <p:cNvPr id="36" name="TextBox 35">
              <a:extLst>
                <a:ext uri="{FF2B5EF4-FFF2-40B4-BE49-F238E27FC236}">
                  <a16:creationId xmlns:a16="http://schemas.microsoft.com/office/drawing/2014/main" id="{AD98F3D2-6F98-FFCC-073B-1A96DE1EE2CF}"/>
                </a:ext>
              </a:extLst>
            </p:cNvPr>
            <p:cNvSpPr txBox="1"/>
            <p:nvPr/>
          </p:nvSpPr>
          <p:spPr>
            <a:xfrm>
              <a:off x="9355256" y="3592490"/>
              <a:ext cx="1908501" cy="523220"/>
            </a:xfrm>
            <a:prstGeom prst="rect">
              <a:avLst/>
            </a:prstGeom>
            <a:noFill/>
          </p:spPr>
          <p:txBody>
            <a:bodyPr wrap="square">
              <a:spAutoFit/>
            </a:bodyPr>
            <a:lstStyle/>
            <a:p>
              <a:pPr algn="ctr"/>
              <a:r>
                <a:rPr lang="en-US" sz="1400" dirty="0">
                  <a:solidFill>
                    <a:schemeClr val="bg1">
                      <a:lumMod val="95000"/>
                    </a:schemeClr>
                  </a:solidFill>
                  <a:effectLst/>
                </a:rPr>
                <a:t>Radiology Diagnostic Centers</a:t>
              </a:r>
              <a:endParaRPr lang="en-US" sz="1400" dirty="0"/>
            </a:p>
          </p:txBody>
        </p:sp>
        <p:sp>
          <p:nvSpPr>
            <p:cNvPr id="37" name="Rectangle: Diagonal Corners Rounded 36">
              <a:extLst>
                <a:ext uri="{FF2B5EF4-FFF2-40B4-BE49-F238E27FC236}">
                  <a16:creationId xmlns:a16="http://schemas.microsoft.com/office/drawing/2014/main" id="{3364BEF4-E33C-E8D3-6071-A8D5D835FDBB}"/>
                </a:ext>
              </a:extLst>
            </p:cNvPr>
            <p:cNvSpPr/>
            <p:nvPr/>
          </p:nvSpPr>
          <p:spPr>
            <a:xfrm>
              <a:off x="491738" y="4407808"/>
              <a:ext cx="2622938" cy="1472241"/>
            </a:xfrm>
            <a:prstGeom prst="round2DiagRect">
              <a:avLst>
                <a:gd name="adj1" fmla="val 5073"/>
                <a:gd name="adj2" fmla="val 5073"/>
              </a:avLst>
            </a:prstGeom>
            <a:noFill/>
            <a:ln>
              <a:solidFill>
                <a:srgbClr val="EAB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 name="TextBox 38">
              <a:extLst>
                <a:ext uri="{FF2B5EF4-FFF2-40B4-BE49-F238E27FC236}">
                  <a16:creationId xmlns:a16="http://schemas.microsoft.com/office/drawing/2014/main" id="{87E21E6B-E01E-5357-B030-59D9C38754D7}"/>
                </a:ext>
              </a:extLst>
            </p:cNvPr>
            <p:cNvSpPr txBox="1"/>
            <p:nvPr/>
          </p:nvSpPr>
          <p:spPr>
            <a:xfrm>
              <a:off x="848957" y="5238022"/>
              <a:ext cx="1908501" cy="523220"/>
            </a:xfrm>
            <a:prstGeom prst="rect">
              <a:avLst/>
            </a:prstGeom>
            <a:noFill/>
          </p:spPr>
          <p:txBody>
            <a:bodyPr wrap="square">
              <a:spAutoFit/>
            </a:bodyPr>
            <a:lstStyle/>
            <a:p>
              <a:pPr algn="ctr"/>
              <a:r>
                <a:rPr lang="en-US" sz="1400" dirty="0">
                  <a:solidFill>
                    <a:schemeClr val="bg1">
                      <a:lumMod val="95000"/>
                    </a:schemeClr>
                  </a:solidFill>
                  <a:effectLst/>
                </a:rPr>
                <a:t>Private Hospitals and Clinics</a:t>
              </a:r>
              <a:endParaRPr lang="en-US" sz="1400" dirty="0"/>
            </a:p>
          </p:txBody>
        </p:sp>
        <p:sp>
          <p:nvSpPr>
            <p:cNvPr id="40" name="Rectangle: Diagonal Corners Rounded 39">
              <a:extLst>
                <a:ext uri="{FF2B5EF4-FFF2-40B4-BE49-F238E27FC236}">
                  <a16:creationId xmlns:a16="http://schemas.microsoft.com/office/drawing/2014/main" id="{899DA4C8-E402-60C7-876F-BC96F77B019A}"/>
                </a:ext>
              </a:extLst>
            </p:cNvPr>
            <p:cNvSpPr/>
            <p:nvPr/>
          </p:nvSpPr>
          <p:spPr>
            <a:xfrm>
              <a:off x="3327171" y="4407808"/>
              <a:ext cx="2622938" cy="1472241"/>
            </a:xfrm>
            <a:prstGeom prst="round2DiagRect">
              <a:avLst>
                <a:gd name="adj1" fmla="val 5073"/>
                <a:gd name="adj2" fmla="val 5073"/>
              </a:avLst>
            </a:prstGeom>
            <a:noFill/>
            <a:ln>
              <a:solidFill>
                <a:srgbClr val="EAB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Rectangle: Diagonal Corners Rounded 40">
              <a:extLst>
                <a:ext uri="{FF2B5EF4-FFF2-40B4-BE49-F238E27FC236}">
                  <a16:creationId xmlns:a16="http://schemas.microsoft.com/office/drawing/2014/main" id="{92048175-E97F-17F9-6172-5EDD4691FC2F}"/>
                </a:ext>
              </a:extLst>
            </p:cNvPr>
            <p:cNvSpPr/>
            <p:nvPr/>
          </p:nvSpPr>
          <p:spPr>
            <a:xfrm>
              <a:off x="6162604" y="4394785"/>
              <a:ext cx="2622938" cy="1472241"/>
            </a:xfrm>
            <a:prstGeom prst="round2DiagRect">
              <a:avLst>
                <a:gd name="adj1" fmla="val 5073"/>
                <a:gd name="adj2" fmla="val 5073"/>
              </a:avLst>
            </a:prstGeom>
            <a:noFill/>
            <a:ln>
              <a:solidFill>
                <a:srgbClr val="EAB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Rectangle: Diagonal Corners Rounded 41">
              <a:extLst>
                <a:ext uri="{FF2B5EF4-FFF2-40B4-BE49-F238E27FC236}">
                  <a16:creationId xmlns:a16="http://schemas.microsoft.com/office/drawing/2014/main" id="{9ED7F48F-9F2B-66CD-89F1-8C5B69CC594E}"/>
                </a:ext>
              </a:extLst>
            </p:cNvPr>
            <p:cNvSpPr/>
            <p:nvPr/>
          </p:nvSpPr>
          <p:spPr>
            <a:xfrm>
              <a:off x="8998037" y="4394784"/>
              <a:ext cx="2622938" cy="1472241"/>
            </a:xfrm>
            <a:prstGeom prst="round2DiagRect">
              <a:avLst>
                <a:gd name="adj1" fmla="val 5073"/>
                <a:gd name="adj2" fmla="val 5073"/>
              </a:avLst>
            </a:prstGeom>
            <a:noFill/>
            <a:ln>
              <a:solidFill>
                <a:srgbClr val="EAB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TextBox 42">
              <a:extLst>
                <a:ext uri="{FF2B5EF4-FFF2-40B4-BE49-F238E27FC236}">
                  <a16:creationId xmlns:a16="http://schemas.microsoft.com/office/drawing/2014/main" id="{7B239502-62B7-FDEE-6588-D4D4AFAEC7D9}"/>
                </a:ext>
              </a:extLst>
            </p:cNvPr>
            <p:cNvSpPr txBox="1"/>
            <p:nvPr/>
          </p:nvSpPr>
          <p:spPr>
            <a:xfrm>
              <a:off x="3684390" y="5238022"/>
              <a:ext cx="1908501" cy="523220"/>
            </a:xfrm>
            <a:prstGeom prst="rect">
              <a:avLst/>
            </a:prstGeom>
            <a:noFill/>
          </p:spPr>
          <p:txBody>
            <a:bodyPr wrap="square">
              <a:spAutoFit/>
            </a:bodyPr>
            <a:lstStyle/>
            <a:p>
              <a:pPr algn="ctr"/>
              <a:r>
                <a:rPr lang="en-US" sz="1400" dirty="0">
                  <a:solidFill>
                    <a:schemeClr val="bg1">
                      <a:lumMod val="95000"/>
                    </a:schemeClr>
                  </a:solidFill>
                  <a:effectLst/>
                </a:rPr>
                <a:t>Government Hospitals and Clinics</a:t>
              </a:r>
              <a:endParaRPr lang="en-US" sz="1400" dirty="0"/>
            </a:p>
          </p:txBody>
        </p:sp>
        <p:sp>
          <p:nvSpPr>
            <p:cNvPr id="45" name="TextBox 44">
              <a:extLst>
                <a:ext uri="{FF2B5EF4-FFF2-40B4-BE49-F238E27FC236}">
                  <a16:creationId xmlns:a16="http://schemas.microsoft.com/office/drawing/2014/main" id="{E6FBC181-CD5C-AD62-DD5A-82E7593AF9FB}"/>
                </a:ext>
              </a:extLst>
            </p:cNvPr>
            <p:cNvSpPr txBox="1"/>
            <p:nvPr/>
          </p:nvSpPr>
          <p:spPr>
            <a:xfrm>
              <a:off x="6519823" y="5238022"/>
              <a:ext cx="1908501" cy="523220"/>
            </a:xfrm>
            <a:prstGeom prst="rect">
              <a:avLst/>
            </a:prstGeom>
            <a:noFill/>
          </p:spPr>
          <p:txBody>
            <a:bodyPr wrap="square">
              <a:spAutoFit/>
            </a:bodyPr>
            <a:lstStyle/>
            <a:p>
              <a:pPr algn="ctr"/>
              <a:r>
                <a:rPr lang="en-US" sz="1400" dirty="0">
                  <a:solidFill>
                    <a:schemeClr val="bg1">
                      <a:lumMod val="95000"/>
                    </a:schemeClr>
                  </a:solidFill>
                  <a:effectLst/>
                </a:rPr>
                <a:t>Rehabilitation and Physiotherapy Centers</a:t>
              </a:r>
              <a:endParaRPr lang="en-US" sz="1400" dirty="0"/>
            </a:p>
          </p:txBody>
        </p:sp>
        <p:sp>
          <p:nvSpPr>
            <p:cNvPr id="46" name="TextBox 45">
              <a:extLst>
                <a:ext uri="{FF2B5EF4-FFF2-40B4-BE49-F238E27FC236}">
                  <a16:creationId xmlns:a16="http://schemas.microsoft.com/office/drawing/2014/main" id="{99F2E32E-761F-DD85-36E9-FCE60DBEF646}"/>
                </a:ext>
              </a:extLst>
            </p:cNvPr>
            <p:cNvSpPr txBox="1"/>
            <p:nvPr/>
          </p:nvSpPr>
          <p:spPr>
            <a:xfrm>
              <a:off x="9355256" y="5199948"/>
              <a:ext cx="1908501" cy="523220"/>
            </a:xfrm>
            <a:prstGeom prst="rect">
              <a:avLst/>
            </a:prstGeom>
            <a:noFill/>
          </p:spPr>
          <p:txBody>
            <a:bodyPr wrap="square">
              <a:spAutoFit/>
            </a:bodyPr>
            <a:lstStyle/>
            <a:p>
              <a:pPr algn="ctr"/>
              <a:r>
                <a:rPr lang="en-US" sz="1400" dirty="0">
                  <a:solidFill>
                    <a:schemeClr val="bg1">
                      <a:lumMod val="95000"/>
                    </a:schemeClr>
                  </a:solidFill>
                  <a:effectLst/>
                </a:rPr>
                <a:t>Alternative Healthcare Center</a:t>
              </a:r>
              <a:endParaRPr lang="en-US" sz="1400" dirty="0"/>
            </a:p>
          </p:txBody>
        </p:sp>
        <p:pic>
          <p:nvPicPr>
            <p:cNvPr id="50" name="Graphic 49">
              <a:extLst>
                <a:ext uri="{FF2B5EF4-FFF2-40B4-BE49-F238E27FC236}">
                  <a16:creationId xmlns:a16="http://schemas.microsoft.com/office/drawing/2014/main" id="{327AEE3D-CE3D-4C89-06C2-14F294ED80D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97861" y="3021579"/>
              <a:ext cx="352425" cy="457200"/>
            </a:xfrm>
            <a:prstGeom prst="rect">
              <a:avLst/>
            </a:prstGeom>
          </p:spPr>
        </p:pic>
        <p:pic>
          <p:nvPicPr>
            <p:cNvPr id="52" name="Graphic 51">
              <a:extLst>
                <a:ext uri="{FF2B5EF4-FFF2-40B4-BE49-F238E27FC236}">
                  <a16:creationId xmlns:a16="http://schemas.microsoft.com/office/drawing/2014/main" id="{9D37BDD8-AFB5-1C31-C93B-70DAA9EA19B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119006" y="3021579"/>
              <a:ext cx="381000" cy="438150"/>
            </a:xfrm>
            <a:prstGeom prst="rect">
              <a:avLst/>
            </a:prstGeom>
          </p:spPr>
        </p:pic>
        <p:pic>
          <p:nvPicPr>
            <p:cNvPr id="54" name="Graphic 53">
              <a:extLst>
                <a:ext uri="{FF2B5EF4-FFF2-40B4-BE49-F238E27FC236}">
                  <a16:creationId xmlns:a16="http://schemas.microsoft.com/office/drawing/2014/main" id="{2254DBA9-A6D2-B8FE-0DAC-B45EEDC9D31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83690" y="4606854"/>
              <a:ext cx="439034" cy="450588"/>
            </a:xfrm>
            <a:prstGeom prst="rect">
              <a:avLst/>
            </a:prstGeom>
          </p:spPr>
        </p:pic>
        <p:pic>
          <p:nvPicPr>
            <p:cNvPr id="56" name="Graphic 55">
              <a:extLst>
                <a:ext uri="{FF2B5EF4-FFF2-40B4-BE49-F238E27FC236}">
                  <a16:creationId xmlns:a16="http://schemas.microsoft.com/office/drawing/2014/main" id="{CF246D49-3902-A613-211B-E8065BA320E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452903" y="4606854"/>
              <a:ext cx="371475" cy="447675"/>
            </a:xfrm>
            <a:prstGeom prst="rect">
              <a:avLst/>
            </a:prstGeom>
          </p:spPr>
        </p:pic>
        <p:pic>
          <p:nvPicPr>
            <p:cNvPr id="58" name="Graphic 57">
              <a:extLst>
                <a:ext uri="{FF2B5EF4-FFF2-40B4-BE49-F238E27FC236}">
                  <a16:creationId xmlns:a16="http://schemas.microsoft.com/office/drawing/2014/main" id="{15A04910-B7A9-875E-FC88-D176D5B5342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245473" y="4606854"/>
              <a:ext cx="457200" cy="419100"/>
            </a:xfrm>
            <a:prstGeom prst="rect">
              <a:avLst/>
            </a:prstGeom>
          </p:spPr>
        </p:pic>
        <p:pic>
          <p:nvPicPr>
            <p:cNvPr id="60" name="Graphic 59">
              <a:extLst>
                <a:ext uri="{FF2B5EF4-FFF2-40B4-BE49-F238E27FC236}">
                  <a16:creationId xmlns:a16="http://schemas.microsoft.com/office/drawing/2014/main" id="{4F4B4A1B-A502-528A-36B5-A49F310F23E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062426" y="4606854"/>
              <a:ext cx="494161" cy="449237"/>
            </a:xfrm>
            <a:prstGeom prst="rect">
              <a:avLst/>
            </a:prstGeom>
          </p:spPr>
        </p:pic>
      </p:grpSp>
    </p:spTree>
    <p:extLst>
      <p:ext uri="{BB962C8B-B14F-4D97-AF65-F5344CB8AC3E}">
        <p14:creationId xmlns:p14="http://schemas.microsoft.com/office/powerpoint/2010/main" val="861582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56809B-39A2-13D1-2FF1-40EA10188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4" y="-38100"/>
            <a:ext cx="12261908" cy="6934200"/>
          </a:xfrm>
          <a:prstGeom prst="rect">
            <a:avLst/>
          </a:prstGeom>
        </p:spPr>
      </p:pic>
      <p:pic>
        <p:nvPicPr>
          <p:cNvPr id="7" name="Picture 6">
            <a:extLst>
              <a:ext uri="{FF2B5EF4-FFF2-40B4-BE49-F238E27FC236}">
                <a16:creationId xmlns:a16="http://schemas.microsoft.com/office/drawing/2014/main" id="{EA6301F7-DDA3-F132-EC98-9E51612C9C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0431"/>
          <a:stretch/>
        </p:blipFill>
        <p:spPr>
          <a:xfrm>
            <a:off x="7616854" y="0"/>
            <a:ext cx="4572000" cy="6142603"/>
          </a:xfrm>
          <a:prstGeom prst="rect">
            <a:avLst/>
          </a:prstGeom>
        </p:spPr>
      </p:pic>
      <p:grpSp>
        <p:nvGrpSpPr>
          <p:cNvPr id="14" name="Group 13">
            <a:extLst>
              <a:ext uri="{FF2B5EF4-FFF2-40B4-BE49-F238E27FC236}">
                <a16:creationId xmlns:a16="http://schemas.microsoft.com/office/drawing/2014/main" id="{F32931B2-553B-71F0-38AE-94D4F8FFA59C}"/>
              </a:ext>
            </a:extLst>
          </p:cNvPr>
          <p:cNvGrpSpPr/>
          <p:nvPr/>
        </p:nvGrpSpPr>
        <p:grpSpPr>
          <a:xfrm>
            <a:off x="491737" y="2083094"/>
            <a:ext cx="6213863" cy="2823234"/>
            <a:chOff x="491737" y="1703548"/>
            <a:chExt cx="6213863" cy="2823234"/>
          </a:xfrm>
        </p:grpSpPr>
        <p:sp>
          <p:nvSpPr>
            <p:cNvPr id="4" name="TextBox 3">
              <a:extLst>
                <a:ext uri="{FF2B5EF4-FFF2-40B4-BE49-F238E27FC236}">
                  <a16:creationId xmlns:a16="http://schemas.microsoft.com/office/drawing/2014/main" id="{330B37D9-610E-D0E1-910A-E1A3CDF88309}"/>
                </a:ext>
              </a:extLst>
            </p:cNvPr>
            <p:cNvSpPr txBox="1"/>
            <p:nvPr/>
          </p:nvSpPr>
          <p:spPr>
            <a:xfrm>
              <a:off x="491737" y="1703548"/>
              <a:ext cx="6137663" cy="1200329"/>
            </a:xfrm>
            <a:prstGeom prst="rect">
              <a:avLst/>
            </a:prstGeom>
            <a:noFill/>
          </p:spPr>
          <p:txBody>
            <a:bodyPr wrap="square" anchor="ctr">
              <a:spAutoFit/>
            </a:bodyPr>
            <a:lstStyle/>
            <a:p>
              <a:r>
                <a:rPr lang="en-US" sz="3600" b="1" dirty="0">
                  <a:solidFill>
                    <a:schemeClr val="bg1"/>
                  </a:solidFill>
                  <a:effectLst/>
                </a:rPr>
                <a:t>How does CRM software for healthcare industry function?</a:t>
              </a:r>
              <a:endParaRPr lang="en-US" sz="3600" b="1" dirty="0">
                <a:solidFill>
                  <a:schemeClr val="bg1"/>
                </a:solidFill>
              </a:endParaRPr>
            </a:p>
          </p:txBody>
        </p:sp>
        <p:sp>
          <p:nvSpPr>
            <p:cNvPr id="16" name="TextBox 15">
              <a:extLst>
                <a:ext uri="{FF2B5EF4-FFF2-40B4-BE49-F238E27FC236}">
                  <a16:creationId xmlns:a16="http://schemas.microsoft.com/office/drawing/2014/main" id="{1D401DCE-4D3B-0995-9BA7-CEAFDF86DE44}"/>
                </a:ext>
              </a:extLst>
            </p:cNvPr>
            <p:cNvSpPr txBox="1"/>
            <p:nvPr/>
          </p:nvSpPr>
          <p:spPr>
            <a:xfrm>
              <a:off x="491737" y="3049454"/>
              <a:ext cx="6213863" cy="1477328"/>
            </a:xfrm>
            <a:prstGeom prst="rect">
              <a:avLst/>
            </a:prstGeom>
            <a:noFill/>
          </p:spPr>
          <p:txBody>
            <a:bodyPr wrap="square" anchor="t">
              <a:spAutoFit/>
            </a:bodyPr>
            <a:lstStyle/>
            <a:p>
              <a:r>
                <a:rPr lang="en-US" dirty="0">
                  <a:solidFill>
                    <a:schemeClr val="bg1">
                      <a:lumMod val="95000"/>
                    </a:schemeClr>
                  </a:solidFill>
                  <a:effectLst/>
                </a:rPr>
                <a:t>The CRM for the healthcare industry works as a useful tool to streamline both internal and external operations in hospital, clinic, or pathology setups. It works together with electronic health records and personal health records to store, churn, and arrange patient information.</a:t>
              </a:r>
              <a:endParaRPr lang="en-US" dirty="0">
                <a:solidFill>
                  <a:schemeClr val="bg1">
                    <a:lumMod val="95000"/>
                  </a:schemeClr>
                </a:solidFill>
              </a:endParaRPr>
            </a:p>
          </p:txBody>
        </p:sp>
      </p:grpSp>
      <p:grpSp>
        <p:nvGrpSpPr>
          <p:cNvPr id="6" name="Group 5">
            <a:extLst>
              <a:ext uri="{FF2B5EF4-FFF2-40B4-BE49-F238E27FC236}">
                <a16:creationId xmlns:a16="http://schemas.microsoft.com/office/drawing/2014/main" id="{5D499AD9-92DB-68E5-926D-83B506536C97}"/>
              </a:ext>
            </a:extLst>
          </p:cNvPr>
          <p:cNvGrpSpPr/>
          <p:nvPr/>
        </p:nvGrpSpPr>
        <p:grpSpPr>
          <a:xfrm>
            <a:off x="266700" y="6378109"/>
            <a:ext cx="11733075" cy="299184"/>
            <a:chOff x="801342" y="6377148"/>
            <a:chExt cx="11188204" cy="299184"/>
          </a:xfrm>
        </p:grpSpPr>
        <p:pic>
          <p:nvPicPr>
            <p:cNvPr id="8" name="Picture 7" descr="WLI-logo">
              <a:extLst>
                <a:ext uri="{FF2B5EF4-FFF2-40B4-BE49-F238E27FC236}">
                  <a16:creationId xmlns:a16="http://schemas.microsoft.com/office/drawing/2014/main" id="{807C4DD4-1EA0-D874-3239-7B0F7AAC3EE7}"/>
                </a:ext>
              </a:extLst>
            </p:cNvPr>
            <p:cNvPicPr>
              <a:picLocks noChangeAspect="1"/>
            </p:cNvPicPr>
            <p:nvPr/>
          </p:nvPicPr>
          <p:blipFill>
            <a:blip r:embed="rId4"/>
            <a:stretch>
              <a:fillRect/>
            </a:stretch>
          </p:blipFill>
          <p:spPr>
            <a:xfrm>
              <a:off x="10261870" y="6391025"/>
              <a:ext cx="1727676" cy="268608"/>
            </a:xfrm>
            <a:prstGeom prst="rect">
              <a:avLst/>
            </a:prstGeom>
          </p:spPr>
        </p:pic>
        <p:sp>
          <p:nvSpPr>
            <p:cNvPr id="9" name="Text Box 10">
              <a:extLst>
                <a:ext uri="{FF2B5EF4-FFF2-40B4-BE49-F238E27FC236}">
                  <a16:creationId xmlns:a16="http://schemas.microsoft.com/office/drawing/2014/main" id="{29D4D04F-34DF-1FB4-907B-FBA9592629A2}"/>
                </a:ext>
              </a:extLst>
            </p:cNvPr>
            <p:cNvSpPr txBox="1"/>
            <p:nvPr/>
          </p:nvSpPr>
          <p:spPr>
            <a:xfrm>
              <a:off x="801342" y="6377148"/>
              <a:ext cx="8519603" cy="299184"/>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pPr>
                <a:lnSpc>
                  <a:spcPct val="120000"/>
                </a:lnSpc>
              </a:pPr>
              <a:r>
                <a:rPr lang="fr-FR" altLang="zh-CN" sz="1200" b="1" dirty="0">
                  <a:solidFill>
                    <a:schemeClr val="bg1">
                      <a:lumMod val="75000"/>
                    </a:schemeClr>
                  </a:solidFill>
                  <a:latin typeface="+mn-lt"/>
                  <a:sym typeface="SimSun" panose="02010600030101010101" pitchFamily="2" charset="-122"/>
                </a:rPr>
                <a:t>Source</a:t>
              </a:r>
              <a:r>
                <a:rPr lang="fr-FR" altLang="zh-CN" sz="1200" dirty="0">
                  <a:solidFill>
                    <a:schemeClr val="bg1">
                      <a:lumMod val="75000"/>
                    </a:schemeClr>
                  </a:solidFill>
                  <a:latin typeface="+mn-lt"/>
                  <a:sym typeface="SimSun" panose="02010600030101010101" pitchFamily="2" charset="-122"/>
                </a:rPr>
                <a:t>: </a:t>
              </a:r>
              <a:r>
                <a:rPr lang="fr-FR" altLang="zh-CN" sz="1200" dirty="0">
                  <a:solidFill>
                    <a:schemeClr val="bg1">
                      <a:lumMod val="75000"/>
                    </a:schemeClr>
                  </a:solidFill>
                  <a:latin typeface="+mn-lt"/>
                  <a:sym typeface="SimSun" panose="02010600030101010101" pitchFamily="2" charset="-122"/>
                  <a:hlinkClick r:id="rId5">
                    <a:extLst>
                      <a:ext uri="{A12FA001-AC4F-418D-AE19-62706E023703}">
                        <ahyp:hlinkClr xmlns:ahyp="http://schemas.microsoft.com/office/drawing/2018/hyperlinkcolor" val="tx"/>
                      </a:ext>
                    </a:extLst>
                  </a:hlinkClick>
                </a:rPr>
                <a:t>https://www.weblineindia.com/blog/crm-for-healthcare-industry/</a:t>
              </a:r>
              <a:endParaRPr lang="en-US" altLang="zh-CN" sz="1200" dirty="0">
                <a:solidFill>
                  <a:schemeClr val="bg1">
                    <a:lumMod val="75000"/>
                  </a:schemeClr>
                </a:solidFill>
                <a:latin typeface="+mn-lt"/>
                <a:sym typeface="SimSun" panose="02010600030101010101" pitchFamily="2" charset="-122"/>
              </a:endParaRPr>
            </a:p>
          </p:txBody>
        </p:sp>
      </p:grpSp>
      <p:pic>
        <p:nvPicPr>
          <p:cNvPr id="11" name="Graphic 10">
            <a:extLst>
              <a:ext uri="{FF2B5EF4-FFF2-40B4-BE49-F238E27FC236}">
                <a16:creationId xmlns:a16="http://schemas.microsoft.com/office/drawing/2014/main" id="{D81D8D1F-DA21-DC78-CDA4-0E500B90AC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43737" y="180707"/>
            <a:ext cx="904875" cy="828675"/>
          </a:xfrm>
          <a:prstGeom prst="rect">
            <a:avLst/>
          </a:prstGeom>
        </p:spPr>
      </p:pic>
    </p:spTree>
    <p:extLst>
      <p:ext uri="{BB962C8B-B14F-4D97-AF65-F5344CB8AC3E}">
        <p14:creationId xmlns:p14="http://schemas.microsoft.com/office/powerpoint/2010/main" val="3948542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56809B-39A2-13D1-2FF1-40EA10188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4" y="-38100"/>
            <a:ext cx="12261908" cy="6934200"/>
          </a:xfrm>
          <a:prstGeom prst="rect">
            <a:avLst/>
          </a:prstGeom>
        </p:spPr>
      </p:pic>
      <p:grpSp>
        <p:nvGrpSpPr>
          <p:cNvPr id="6" name="Group 5">
            <a:extLst>
              <a:ext uri="{FF2B5EF4-FFF2-40B4-BE49-F238E27FC236}">
                <a16:creationId xmlns:a16="http://schemas.microsoft.com/office/drawing/2014/main" id="{5D499AD9-92DB-68E5-926D-83B506536C97}"/>
              </a:ext>
            </a:extLst>
          </p:cNvPr>
          <p:cNvGrpSpPr/>
          <p:nvPr/>
        </p:nvGrpSpPr>
        <p:grpSpPr>
          <a:xfrm>
            <a:off x="266700" y="6378109"/>
            <a:ext cx="11733075" cy="299184"/>
            <a:chOff x="801342" y="6377148"/>
            <a:chExt cx="11188204" cy="299184"/>
          </a:xfrm>
        </p:grpSpPr>
        <p:pic>
          <p:nvPicPr>
            <p:cNvPr id="8" name="Picture 7" descr="WLI-logo">
              <a:extLst>
                <a:ext uri="{FF2B5EF4-FFF2-40B4-BE49-F238E27FC236}">
                  <a16:creationId xmlns:a16="http://schemas.microsoft.com/office/drawing/2014/main" id="{807C4DD4-1EA0-D874-3239-7B0F7AAC3EE7}"/>
                </a:ext>
              </a:extLst>
            </p:cNvPr>
            <p:cNvPicPr>
              <a:picLocks noChangeAspect="1"/>
            </p:cNvPicPr>
            <p:nvPr/>
          </p:nvPicPr>
          <p:blipFill>
            <a:blip r:embed="rId3"/>
            <a:stretch>
              <a:fillRect/>
            </a:stretch>
          </p:blipFill>
          <p:spPr>
            <a:xfrm>
              <a:off x="10261870" y="6391025"/>
              <a:ext cx="1727676" cy="268608"/>
            </a:xfrm>
            <a:prstGeom prst="rect">
              <a:avLst/>
            </a:prstGeom>
          </p:spPr>
        </p:pic>
        <p:sp>
          <p:nvSpPr>
            <p:cNvPr id="9" name="Text Box 10">
              <a:extLst>
                <a:ext uri="{FF2B5EF4-FFF2-40B4-BE49-F238E27FC236}">
                  <a16:creationId xmlns:a16="http://schemas.microsoft.com/office/drawing/2014/main" id="{29D4D04F-34DF-1FB4-907B-FBA9592629A2}"/>
                </a:ext>
              </a:extLst>
            </p:cNvPr>
            <p:cNvSpPr txBox="1"/>
            <p:nvPr/>
          </p:nvSpPr>
          <p:spPr>
            <a:xfrm>
              <a:off x="801342" y="6377148"/>
              <a:ext cx="8519603" cy="299184"/>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pPr>
                <a:lnSpc>
                  <a:spcPct val="120000"/>
                </a:lnSpc>
              </a:pPr>
              <a:r>
                <a:rPr lang="fr-FR" altLang="zh-CN" sz="1200" b="1" dirty="0">
                  <a:solidFill>
                    <a:schemeClr val="bg1">
                      <a:lumMod val="75000"/>
                    </a:schemeClr>
                  </a:solidFill>
                  <a:latin typeface="+mn-lt"/>
                  <a:sym typeface="SimSun" panose="02010600030101010101" pitchFamily="2" charset="-122"/>
                </a:rPr>
                <a:t>Source</a:t>
              </a:r>
              <a:r>
                <a:rPr lang="fr-FR" altLang="zh-CN" sz="1200" dirty="0">
                  <a:solidFill>
                    <a:schemeClr val="bg1">
                      <a:lumMod val="75000"/>
                    </a:schemeClr>
                  </a:solidFill>
                  <a:latin typeface="+mn-lt"/>
                  <a:sym typeface="SimSun" panose="02010600030101010101" pitchFamily="2" charset="-122"/>
                </a:rPr>
                <a:t>: </a:t>
              </a:r>
              <a:r>
                <a:rPr lang="fr-FR" altLang="zh-CN" sz="1200" dirty="0">
                  <a:solidFill>
                    <a:schemeClr val="bg1">
                      <a:lumMod val="75000"/>
                    </a:schemeClr>
                  </a:solidFill>
                  <a:latin typeface="+mn-lt"/>
                  <a:sym typeface="SimSun" panose="02010600030101010101" pitchFamily="2" charset="-122"/>
                  <a:hlinkClick r:id="rId4">
                    <a:extLst>
                      <a:ext uri="{A12FA001-AC4F-418D-AE19-62706E023703}">
                        <ahyp:hlinkClr xmlns:ahyp="http://schemas.microsoft.com/office/drawing/2018/hyperlinkcolor" val="tx"/>
                      </a:ext>
                    </a:extLst>
                  </a:hlinkClick>
                </a:rPr>
                <a:t>https://www.weblineindia.com/blog/crm-for-healthcare-industry/</a:t>
              </a:r>
              <a:endParaRPr lang="en-US" altLang="zh-CN" sz="1200" dirty="0">
                <a:solidFill>
                  <a:schemeClr val="bg1">
                    <a:lumMod val="75000"/>
                  </a:schemeClr>
                </a:solidFill>
                <a:latin typeface="+mn-lt"/>
                <a:sym typeface="SimSun" panose="02010600030101010101" pitchFamily="2" charset="-122"/>
              </a:endParaRPr>
            </a:p>
          </p:txBody>
        </p:sp>
      </p:grpSp>
      <p:sp>
        <p:nvSpPr>
          <p:cNvPr id="4" name="TextBox 3">
            <a:extLst>
              <a:ext uri="{FF2B5EF4-FFF2-40B4-BE49-F238E27FC236}">
                <a16:creationId xmlns:a16="http://schemas.microsoft.com/office/drawing/2014/main" id="{330B37D9-610E-D0E1-910A-E1A3CDF88309}"/>
              </a:ext>
            </a:extLst>
          </p:cNvPr>
          <p:cNvSpPr txBox="1"/>
          <p:nvPr/>
        </p:nvSpPr>
        <p:spPr>
          <a:xfrm>
            <a:off x="341982" y="437497"/>
            <a:ext cx="11508038" cy="646331"/>
          </a:xfrm>
          <a:prstGeom prst="rect">
            <a:avLst/>
          </a:prstGeom>
          <a:noFill/>
        </p:spPr>
        <p:txBody>
          <a:bodyPr wrap="square" anchor="ctr">
            <a:spAutoFit/>
          </a:bodyPr>
          <a:lstStyle/>
          <a:p>
            <a:r>
              <a:rPr lang="en-US" sz="3600" b="1" dirty="0">
                <a:solidFill>
                  <a:schemeClr val="bg1"/>
                </a:solidFill>
                <a:effectLst/>
              </a:rPr>
              <a:t>Benefits of CRM for healthcare industry</a:t>
            </a:r>
            <a:endParaRPr lang="en-US" sz="3600" b="1" dirty="0">
              <a:solidFill>
                <a:schemeClr val="bg1"/>
              </a:solidFill>
            </a:endParaRPr>
          </a:p>
        </p:txBody>
      </p:sp>
      <p:grpSp>
        <p:nvGrpSpPr>
          <p:cNvPr id="19" name="Group 18">
            <a:extLst>
              <a:ext uri="{FF2B5EF4-FFF2-40B4-BE49-F238E27FC236}">
                <a16:creationId xmlns:a16="http://schemas.microsoft.com/office/drawing/2014/main" id="{7BC58B37-26AC-B811-3BD3-34DCB69C9704}"/>
              </a:ext>
            </a:extLst>
          </p:cNvPr>
          <p:cNvGrpSpPr/>
          <p:nvPr/>
        </p:nvGrpSpPr>
        <p:grpSpPr>
          <a:xfrm>
            <a:off x="485774" y="1343025"/>
            <a:ext cx="11096626" cy="1463040"/>
            <a:chOff x="485774" y="1466850"/>
            <a:chExt cx="11096626" cy="1463040"/>
          </a:xfrm>
          <a:noFill/>
        </p:grpSpPr>
        <p:sp>
          <p:nvSpPr>
            <p:cNvPr id="3" name="Rectangle 2">
              <a:extLst>
                <a:ext uri="{FF2B5EF4-FFF2-40B4-BE49-F238E27FC236}">
                  <a16:creationId xmlns:a16="http://schemas.microsoft.com/office/drawing/2014/main" id="{27F7B5F3-1A86-1826-3629-A50D221DD4F6}"/>
                </a:ext>
              </a:extLst>
            </p:cNvPr>
            <p:cNvSpPr/>
            <p:nvPr/>
          </p:nvSpPr>
          <p:spPr>
            <a:xfrm>
              <a:off x="485774" y="1466850"/>
              <a:ext cx="1463040" cy="1463040"/>
            </a:xfrm>
            <a:prstGeom prst="rect">
              <a:avLst/>
            </a:prstGeom>
            <a:grp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Rectangle 9">
              <a:extLst>
                <a:ext uri="{FF2B5EF4-FFF2-40B4-BE49-F238E27FC236}">
                  <a16:creationId xmlns:a16="http://schemas.microsoft.com/office/drawing/2014/main" id="{5B96627B-640F-A86E-F2C0-BBDA9B45338F}"/>
                </a:ext>
              </a:extLst>
            </p:cNvPr>
            <p:cNvSpPr/>
            <p:nvPr/>
          </p:nvSpPr>
          <p:spPr>
            <a:xfrm>
              <a:off x="1986914" y="1558290"/>
              <a:ext cx="9595486" cy="1280160"/>
            </a:xfrm>
            <a:prstGeom prst="rect">
              <a:avLst/>
            </a:prstGeom>
            <a:grpFill/>
            <a:ln w="50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F91B5EF5-4522-8314-5B84-57605E1250B7}"/>
                </a:ext>
              </a:extLst>
            </p:cNvPr>
            <p:cNvGrpSpPr/>
            <p:nvPr/>
          </p:nvGrpSpPr>
          <p:grpSpPr>
            <a:xfrm>
              <a:off x="2075532" y="1668140"/>
              <a:ext cx="9402094" cy="869960"/>
              <a:chOff x="2075532" y="1556116"/>
              <a:chExt cx="9402094" cy="869960"/>
            </a:xfrm>
            <a:grpFill/>
          </p:grpSpPr>
          <p:sp>
            <p:nvSpPr>
              <p:cNvPr id="15" name="TextBox 14">
                <a:extLst>
                  <a:ext uri="{FF2B5EF4-FFF2-40B4-BE49-F238E27FC236}">
                    <a16:creationId xmlns:a16="http://schemas.microsoft.com/office/drawing/2014/main" id="{3DBE91C1-384C-7EE0-1D5A-3D46A588248B}"/>
                  </a:ext>
                </a:extLst>
              </p:cNvPr>
              <p:cNvSpPr txBox="1"/>
              <p:nvPr/>
            </p:nvSpPr>
            <p:spPr>
              <a:xfrm>
                <a:off x="2075532" y="1556116"/>
                <a:ext cx="8601993" cy="369332"/>
              </a:xfrm>
              <a:prstGeom prst="rect">
                <a:avLst/>
              </a:prstGeom>
              <a:grpFill/>
            </p:spPr>
            <p:txBody>
              <a:bodyPr wrap="square" anchor="ctr">
                <a:spAutoFit/>
              </a:bodyPr>
              <a:lstStyle/>
              <a:p>
                <a:r>
                  <a:rPr lang="en-US" b="1" dirty="0">
                    <a:solidFill>
                      <a:schemeClr val="bg1"/>
                    </a:solidFill>
                    <a:effectLst/>
                  </a:rPr>
                  <a:t>End-to-end patient profile</a:t>
                </a:r>
                <a:endParaRPr lang="en-US" b="1" dirty="0">
                  <a:solidFill>
                    <a:schemeClr val="bg1"/>
                  </a:solidFill>
                </a:endParaRPr>
              </a:p>
            </p:txBody>
          </p:sp>
          <p:sp>
            <p:nvSpPr>
              <p:cNvPr id="17" name="TextBox 16">
                <a:extLst>
                  <a:ext uri="{FF2B5EF4-FFF2-40B4-BE49-F238E27FC236}">
                    <a16:creationId xmlns:a16="http://schemas.microsoft.com/office/drawing/2014/main" id="{5968EA02-34CE-C05A-547B-CF16A6DDF082}"/>
                  </a:ext>
                </a:extLst>
              </p:cNvPr>
              <p:cNvSpPr txBox="1"/>
              <p:nvPr/>
            </p:nvSpPr>
            <p:spPr>
              <a:xfrm>
                <a:off x="2075532" y="1902856"/>
                <a:ext cx="9402094" cy="523220"/>
              </a:xfrm>
              <a:prstGeom prst="rect">
                <a:avLst/>
              </a:prstGeom>
              <a:grpFill/>
            </p:spPr>
            <p:txBody>
              <a:bodyPr wrap="square" anchor="t">
                <a:spAutoFit/>
              </a:bodyPr>
              <a:lstStyle/>
              <a:p>
                <a:r>
                  <a:rPr lang="en-US" sz="1400" dirty="0">
                    <a:solidFill>
                      <a:schemeClr val="bg1"/>
                    </a:solidFill>
                    <a:effectLst/>
                  </a:rPr>
                  <a:t>Healthcare software, like Salesforce, offers end-to-end patient profile management for hospitals, clinics, and diagnostic centers. It automates internal and external operations, enhancing patient safety &amp; care.</a:t>
                </a:r>
                <a:endParaRPr lang="en-US" sz="1400" dirty="0">
                  <a:solidFill>
                    <a:schemeClr val="bg1"/>
                  </a:solidFill>
                </a:endParaRPr>
              </a:p>
            </p:txBody>
          </p:sp>
        </p:grpSp>
      </p:grpSp>
      <p:grpSp>
        <p:nvGrpSpPr>
          <p:cNvPr id="22" name="Group 21">
            <a:extLst>
              <a:ext uri="{FF2B5EF4-FFF2-40B4-BE49-F238E27FC236}">
                <a16:creationId xmlns:a16="http://schemas.microsoft.com/office/drawing/2014/main" id="{B8809038-A45B-C11A-9193-A6E0DB868BC9}"/>
              </a:ext>
            </a:extLst>
          </p:cNvPr>
          <p:cNvGrpSpPr/>
          <p:nvPr/>
        </p:nvGrpSpPr>
        <p:grpSpPr>
          <a:xfrm>
            <a:off x="485774" y="3003779"/>
            <a:ext cx="11096626" cy="1463040"/>
            <a:chOff x="485774" y="1466850"/>
            <a:chExt cx="11096626" cy="1463040"/>
          </a:xfrm>
          <a:noFill/>
        </p:grpSpPr>
        <p:sp>
          <p:nvSpPr>
            <p:cNvPr id="23" name="Rectangle 22">
              <a:extLst>
                <a:ext uri="{FF2B5EF4-FFF2-40B4-BE49-F238E27FC236}">
                  <a16:creationId xmlns:a16="http://schemas.microsoft.com/office/drawing/2014/main" id="{1F5850C4-A090-6B39-F7F5-7149295F64B0}"/>
                </a:ext>
              </a:extLst>
            </p:cNvPr>
            <p:cNvSpPr/>
            <p:nvPr/>
          </p:nvSpPr>
          <p:spPr>
            <a:xfrm>
              <a:off x="485774" y="1466850"/>
              <a:ext cx="1463040" cy="1463040"/>
            </a:xfrm>
            <a:prstGeom prst="rect">
              <a:avLst/>
            </a:prstGeom>
            <a:grp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25" name="Rectangle 24">
              <a:extLst>
                <a:ext uri="{FF2B5EF4-FFF2-40B4-BE49-F238E27FC236}">
                  <a16:creationId xmlns:a16="http://schemas.microsoft.com/office/drawing/2014/main" id="{82E83DCA-61BF-2CC4-B7E6-AE98B7FFF240}"/>
                </a:ext>
              </a:extLst>
            </p:cNvPr>
            <p:cNvSpPr/>
            <p:nvPr/>
          </p:nvSpPr>
          <p:spPr>
            <a:xfrm>
              <a:off x="1986914" y="1558290"/>
              <a:ext cx="9595486" cy="1280160"/>
            </a:xfrm>
            <a:prstGeom prst="rect">
              <a:avLst/>
            </a:prstGeom>
            <a:grpFill/>
            <a:ln w="50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64FE2E62-1AB6-FDAC-48F0-9B86CB1C4916}"/>
                </a:ext>
              </a:extLst>
            </p:cNvPr>
            <p:cNvGrpSpPr/>
            <p:nvPr/>
          </p:nvGrpSpPr>
          <p:grpSpPr>
            <a:xfrm>
              <a:off x="2075532" y="1668140"/>
              <a:ext cx="9402094" cy="869960"/>
              <a:chOff x="2075532" y="1556116"/>
              <a:chExt cx="9402094" cy="869960"/>
            </a:xfrm>
            <a:grpFill/>
          </p:grpSpPr>
          <p:sp>
            <p:nvSpPr>
              <p:cNvPr id="27" name="TextBox 26">
                <a:extLst>
                  <a:ext uri="{FF2B5EF4-FFF2-40B4-BE49-F238E27FC236}">
                    <a16:creationId xmlns:a16="http://schemas.microsoft.com/office/drawing/2014/main" id="{8CBB7A70-BA5B-65C2-EE6B-51FDC10C05D6}"/>
                  </a:ext>
                </a:extLst>
              </p:cNvPr>
              <p:cNvSpPr txBox="1"/>
              <p:nvPr/>
            </p:nvSpPr>
            <p:spPr>
              <a:xfrm>
                <a:off x="2075532" y="1556116"/>
                <a:ext cx="8601993" cy="369332"/>
              </a:xfrm>
              <a:prstGeom prst="rect">
                <a:avLst/>
              </a:prstGeom>
              <a:grpFill/>
            </p:spPr>
            <p:txBody>
              <a:bodyPr wrap="square" anchor="ctr">
                <a:spAutoFit/>
              </a:bodyPr>
              <a:lstStyle/>
              <a:p>
                <a:r>
                  <a:rPr lang="en-US" b="1" dirty="0">
                    <a:solidFill>
                      <a:schemeClr val="bg1"/>
                    </a:solidFill>
                    <a:effectLst/>
                  </a:rPr>
                  <a:t>Patient-cycle management</a:t>
                </a:r>
                <a:endParaRPr lang="en-US" b="1" dirty="0">
                  <a:solidFill>
                    <a:schemeClr val="bg1"/>
                  </a:solidFill>
                </a:endParaRPr>
              </a:p>
            </p:txBody>
          </p:sp>
          <p:sp>
            <p:nvSpPr>
              <p:cNvPr id="28" name="TextBox 27">
                <a:extLst>
                  <a:ext uri="{FF2B5EF4-FFF2-40B4-BE49-F238E27FC236}">
                    <a16:creationId xmlns:a16="http://schemas.microsoft.com/office/drawing/2014/main" id="{B6560310-7425-83F6-3268-583B29C13316}"/>
                  </a:ext>
                </a:extLst>
              </p:cNvPr>
              <p:cNvSpPr txBox="1"/>
              <p:nvPr/>
            </p:nvSpPr>
            <p:spPr>
              <a:xfrm>
                <a:off x="2075532" y="1902856"/>
                <a:ext cx="9402094" cy="523220"/>
              </a:xfrm>
              <a:prstGeom prst="rect">
                <a:avLst/>
              </a:prstGeom>
              <a:grpFill/>
            </p:spPr>
            <p:txBody>
              <a:bodyPr wrap="square" anchor="t">
                <a:spAutoFit/>
              </a:bodyPr>
              <a:lstStyle/>
              <a:p>
                <a:r>
                  <a:rPr lang="en-US" sz="1400" dirty="0">
                    <a:solidFill>
                      <a:schemeClr val="bg1"/>
                    </a:solidFill>
                    <a:effectLst/>
                  </a:rPr>
                  <a:t>Healthcare CRM streamlines the entire patient journey, from booking appointments to treatment completion, utilizing technologies like ML, Chatbots, and AI for personalized notifications &amp; information.</a:t>
                </a:r>
                <a:endParaRPr lang="en-US" sz="1400" dirty="0">
                  <a:solidFill>
                    <a:schemeClr val="bg1"/>
                  </a:solidFill>
                </a:endParaRPr>
              </a:p>
            </p:txBody>
          </p:sp>
        </p:grpSp>
      </p:grpSp>
      <p:grpSp>
        <p:nvGrpSpPr>
          <p:cNvPr id="33" name="Group 32">
            <a:extLst>
              <a:ext uri="{FF2B5EF4-FFF2-40B4-BE49-F238E27FC236}">
                <a16:creationId xmlns:a16="http://schemas.microsoft.com/office/drawing/2014/main" id="{C223405E-2C50-AAC4-74F7-D9A1F1521AB9}"/>
              </a:ext>
            </a:extLst>
          </p:cNvPr>
          <p:cNvGrpSpPr/>
          <p:nvPr/>
        </p:nvGrpSpPr>
        <p:grpSpPr>
          <a:xfrm>
            <a:off x="485774" y="4664534"/>
            <a:ext cx="11096626" cy="1463040"/>
            <a:chOff x="485774" y="1466850"/>
            <a:chExt cx="11096626" cy="1463040"/>
          </a:xfrm>
          <a:noFill/>
        </p:grpSpPr>
        <p:sp>
          <p:nvSpPr>
            <p:cNvPr id="38" name="Rectangle 37">
              <a:extLst>
                <a:ext uri="{FF2B5EF4-FFF2-40B4-BE49-F238E27FC236}">
                  <a16:creationId xmlns:a16="http://schemas.microsoft.com/office/drawing/2014/main" id="{0A7FB93F-802C-AD8A-1166-BE6B1BA23E74}"/>
                </a:ext>
              </a:extLst>
            </p:cNvPr>
            <p:cNvSpPr/>
            <p:nvPr/>
          </p:nvSpPr>
          <p:spPr>
            <a:xfrm>
              <a:off x="485774" y="1466850"/>
              <a:ext cx="1463040" cy="1463040"/>
            </a:xfrm>
            <a:prstGeom prst="rect">
              <a:avLst/>
            </a:prstGeom>
            <a:grp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44" name="Rectangle 43">
              <a:extLst>
                <a:ext uri="{FF2B5EF4-FFF2-40B4-BE49-F238E27FC236}">
                  <a16:creationId xmlns:a16="http://schemas.microsoft.com/office/drawing/2014/main" id="{6CD43E3B-46A9-C90F-3B87-95D2EC78F511}"/>
                </a:ext>
              </a:extLst>
            </p:cNvPr>
            <p:cNvSpPr/>
            <p:nvPr/>
          </p:nvSpPr>
          <p:spPr>
            <a:xfrm>
              <a:off x="1986914" y="1558290"/>
              <a:ext cx="9595486" cy="1280160"/>
            </a:xfrm>
            <a:prstGeom prst="rect">
              <a:avLst/>
            </a:prstGeom>
            <a:grpFill/>
            <a:ln w="50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821B7A6B-517F-8BF3-8BF1-FAA050B4081A}"/>
                </a:ext>
              </a:extLst>
            </p:cNvPr>
            <p:cNvGrpSpPr/>
            <p:nvPr/>
          </p:nvGrpSpPr>
          <p:grpSpPr>
            <a:xfrm>
              <a:off x="2075532" y="1668140"/>
              <a:ext cx="9402094" cy="869960"/>
              <a:chOff x="2075532" y="1556116"/>
              <a:chExt cx="9402094" cy="869960"/>
            </a:xfrm>
            <a:grpFill/>
          </p:grpSpPr>
          <p:sp>
            <p:nvSpPr>
              <p:cNvPr id="48" name="TextBox 47">
                <a:extLst>
                  <a:ext uri="{FF2B5EF4-FFF2-40B4-BE49-F238E27FC236}">
                    <a16:creationId xmlns:a16="http://schemas.microsoft.com/office/drawing/2014/main" id="{413D9903-43B3-D11B-B2C4-196EA75E22C1}"/>
                  </a:ext>
                </a:extLst>
              </p:cNvPr>
              <p:cNvSpPr txBox="1"/>
              <p:nvPr/>
            </p:nvSpPr>
            <p:spPr>
              <a:xfrm>
                <a:off x="2075532" y="1556116"/>
                <a:ext cx="8601993" cy="369332"/>
              </a:xfrm>
              <a:prstGeom prst="rect">
                <a:avLst/>
              </a:prstGeom>
              <a:grpFill/>
            </p:spPr>
            <p:txBody>
              <a:bodyPr wrap="square" anchor="ctr">
                <a:spAutoFit/>
              </a:bodyPr>
              <a:lstStyle/>
              <a:p>
                <a:r>
                  <a:rPr lang="en-US" b="1" dirty="0">
                    <a:solidFill>
                      <a:schemeClr val="bg1"/>
                    </a:solidFill>
                    <a:effectLst/>
                  </a:rPr>
                  <a:t>Lead nurturing</a:t>
                </a:r>
                <a:endParaRPr lang="en-US" b="1" dirty="0">
                  <a:solidFill>
                    <a:schemeClr val="bg1"/>
                  </a:solidFill>
                </a:endParaRPr>
              </a:p>
            </p:txBody>
          </p:sp>
          <p:sp>
            <p:nvSpPr>
              <p:cNvPr id="49" name="TextBox 48">
                <a:extLst>
                  <a:ext uri="{FF2B5EF4-FFF2-40B4-BE49-F238E27FC236}">
                    <a16:creationId xmlns:a16="http://schemas.microsoft.com/office/drawing/2014/main" id="{F258DAE4-95A5-9ACC-5F97-9B04D8FDF8F0}"/>
                  </a:ext>
                </a:extLst>
              </p:cNvPr>
              <p:cNvSpPr txBox="1"/>
              <p:nvPr/>
            </p:nvSpPr>
            <p:spPr>
              <a:xfrm>
                <a:off x="2075532" y="1902856"/>
                <a:ext cx="9402094" cy="523220"/>
              </a:xfrm>
              <a:prstGeom prst="rect">
                <a:avLst/>
              </a:prstGeom>
              <a:grpFill/>
            </p:spPr>
            <p:txBody>
              <a:bodyPr wrap="square" anchor="t">
                <a:spAutoFit/>
              </a:bodyPr>
              <a:lstStyle/>
              <a:p>
                <a:r>
                  <a:rPr lang="en-US" sz="1400" dirty="0">
                    <a:solidFill>
                      <a:schemeClr val="bg1"/>
                    </a:solidFill>
                    <a:effectLst/>
                  </a:rPr>
                  <a:t>Healthcare CRM excels in lead nurturing with built-in analytical tools, allowing tailored messages and promotions aligned with each patient's needs. It addresses the crucial aspect of nurturing leads for businesses.</a:t>
                </a:r>
                <a:endParaRPr lang="en-US" sz="1400" dirty="0">
                  <a:solidFill>
                    <a:schemeClr val="bg1"/>
                  </a:solidFill>
                </a:endParaRPr>
              </a:p>
            </p:txBody>
          </p:sp>
        </p:grpSp>
      </p:grpSp>
    </p:spTree>
    <p:extLst>
      <p:ext uri="{BB962C8B-B14F-4D97-AF65-F5344CB8AC3E}">
        <p14:creationId xmlns:p14="http://schemas.microsoft.com/office/powerpoint/2010/main" val="2465106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56809B-39A2-13D1-2FF1-40EA10188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4" y="-38100"/>
            <a:ext cx="12261908" cy="6934200"/>
          </a:xfrm>
          <a:prstGeom prst="rect">
            <a:avLst/>
          </a:prstGeom>
        </p:spPr>
      </p:pic>
      <p:grpSp>
        <p:nvGrpSpPr>
          <p:cNvPr id="6" name="Group 5">
            <a:extLst>
              <a:ext uri="{FF2B5EF4-FFF2-40B4-BE49-F238E27FC236}">
                <a16:creationId xmlns:a16="http://schemas.microsoft.com/office/drawing/2014/main" id="{5D499AD9-92DB-68E5-926D-83B506536C97}"/>
              </a:ext>
            </a:extLst>
          </p:cNvPr>
          <p:cNvGrpSpPr/>
          <p:nvPr/>
        </p:nvGrpSpPr>
        <p:grpSpPr>
          <a:xfrm>
            <a:off x="266700" y="6378109"/>
            <a:ext cx="11733075" cy="299184"/>
            <a:chOff x="801342" y="6377148"/>
            <a:chExt cx="11188204" cy="299184"/>
          </a:xfrm>
        </p:grpSpPr>
        <p:pic>
          <p:nvPicPr>
            <p:cNvPr id="8" name="Picture 7" descr="WLI-logo">
              <a:extLst>
                <a:ext uri="{FF2B5EF4-FFF2-40B4-BE49-F238E27FC236}">
                  <a16:creationId xmlns:a16="http://schemas.microsoft.com/office/drawing/2014/main" id="{807C4DD4-1EA0-D874-3239-7B0F7AAC3EE7}"/>
                </a:ext>
              </a:extLst>
            </p:cNvPr>
            <p:cNvPicPr>
              <a:picLocks noChangeAspect="1"/>
            </p:cNvPicPr>
            <p:nvPr/>
          </p:nvPicPr>
          <p:blipFill>
            <a:blip r:embed="rId3"/>
            <a:stretch>
              <a:fillRect/>
            </a:stretch>
          </p:blipFill>
          <p:spPr>
            <a:xfrm>
              <a:off x="10261870" y="6391025"/>
              <a:ext cx="1727676" cy="268608"/>
            </a:xfrm>
            <a:prstGeom prst="rect">
              <a:avLst/>
            </a:prstGeom>
          </p:spPr>
        </p:pic>
        <p:sp>
          <p:nvSpPr>
            <p:cNvPr id="9" name="Text Box 10">
              <a:extLst>
                <a:ext uri="{FF2B5EF4-FFF2-40B4-BE49-F238E27FC236}">
                  <a16:creationId xmlns:a16="http://schemas.microsoft.com/office/drawing/2014/main" id="{29D4D04F-34DF-1FB4-907B-FBA9592629A2}"/>
                </a:ext>
              </a:extLst>
            </p:cNvPr>
            <p:cNvSpPr txBox="1"/>
            <p:nvPr/>
          </p:nvSpPr>
          <p:spPr>
            <a:xfrm>
              <a:off x="801342" y="6377148"/>
              <a:ext cx="8519603" cy="299184"/>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pPr>
                <a:lnSpc>
                  <a:spcPct val="120000"/>
                </a:lnSpc>
              </a:pPr>
              <a:r>
                <a:rPr lang="fr-FR" altLang="zh-CN" sz="1200" b="1" dirty="0">
                  <a:solidFill>
                    <a:schemeClr val="bg1">
                      <a:lumMod val="75000"/>
                    </a:schemeClr>
                  </a:solidFill>
                  <a:latin typeface="+mn-lt"/>
                  <a:sym typeface="SimSun" panose="02010600030101010101" pitchFamily="2" charset="-122"/>
                </a:rPr>
                <a:t>Source</a:t>
              </a:r>
              <a:r>
                <a:rPr lang="fr-FR" altLang="zh-CN" sz="1200" dirty="0">
                  <a:solidFill>
                    <a:schemeClr val="bg1">
                      <a:lumMod val="75000"/>
                    </a:schemeClr>
                  </a:solidFill>
                  <a:latin typeface="+mn-lt"/>
                  <a:sym typeface="SimSun" panose="02010600030101010101" pitchFamily="2" charset="-122"/>
                </a:rPr>
                <a:t>: </a:t>
              </a:r>
              <a:r>
                <a:rPr lang="fr-FR" altLang="zh-CN" sz="1200" dirty="0">
                  <a:solidFill>
                    <a:schemeClr val="bg1">
                      <a:lumMod val="75000"/>
                    </a:schemeClr>
                  </a:solidFill>
                  <a:latin typeface="+mn-lt"/>
                  <a:sym typeface="SimSun" panose="02010600030101010101" pitchFamily="2" charset="-122"/>
                  <a:hlinkClick r:id="rId4">
                    <a:extLst>
                      <a:ext uri="{A12FA001-AC4F-418D-AE19-62706E023703}">
                        <ahyp:hlinkClr xmlns:ahyp="http://schemas.microsoft.com/office/drawing/2018/hyperlinkcolor" val="tx"/>
                      </a:ext>
                    </a:extLst>
                  </a:hlinkClick>
                </a:rPr>
                <a:t>https://www.weblineindia.com/blog/crm-for-healthcare-industry/</a:t>
              </a:r>
              <a:endParaRPr lang="en-US" altLang="zh-CN" sz="1200" dirty="0">
                <a:solidFill>
                  <a:schemeClr val="bg1">
                    <a:lumMod val="75000"/>
                  </a:schemeClr>
                </a:solidFill>
                <a:latin typeface="+mn-lt"/>
                <a:sym typeface="SimSun" panose="02010600030101010101" pitchFamily="2" charset="-122"/>
              </a:endParaRPr>
            </a:p>
          </p:txBody>
        </p:sp>
      </p:grpSp>
      <p:sp>
        <p:nvSpPr>
          <p:cNvPr id="4" name="TextBox 3">
            <a:extLst>
              <a:ext uri="{FF2B5EF4-FFF2-40B4-BE49-F238E27FC236}">
                <a16:creationId xmlns:a16="http://schemas.microsoft.com/office/drawing/2014/main" id="{330B37D9-610E-D0E1-910A-E1A3CDF88309}"/>
              </a:ext>
            </a:extLst>
          </p:cNvPr>
          <p:cNvSpPr txBox="1"/>
          <p:nvPr/>
        </p:nvSpPr>
        <p:spPr>
          <a:xfrm>
            <a:off x="341982" y="437497"/>
            <a:ext cx="11508038" cy="646331"/>
          </a:xfrm>
          <a:prstGeom prst="rect">
            <a:avLst/>
          </a:prstGeom>
          <a:noFill/>
        </p:spPr>
        <p:txBody>
          <a:bodyPr wrap="square" anchor="ctr">
            <a:spAutoFit/>
          </a:bodyPr>
          <a:lstStyle/>
          <a:p>
            <a:r>
              <a:rPr lang="en-US" sz="3600" b="1" dirty="0">
                <a:solidFill>
                  <a:schemeClr val="bg1"/>
                </a:solidFill>
                <a:effectLst/>
              </a:rPr>
              <a:t>Benefits of CRM for healthcare industry</a:t>
            </a:r>
            <a:endParaRPr lang="en-US" sz="3600" b="1" dirty="0">
              <a:solidFill>
                <a:schemeClr val="bg1"/>
              </a:solidFill>
            </a:endParaRPr>
          </a:p>
        </p:txBody>
      </p:sp>
      <p:grpSp>
        <p:nvGrpSpPr>
          <p:cNvPr id="19" name="Group 18">
            <a:extLst>
              <a:ext uri="{FF2B5EF4-FFF2-40B4-BE49-F238E27FC236}">
                <a16:creationId xmlns:a16="http://schemas.microsoft.com/office/drawing/2014/main" id="{7BC58B37-26AC-B811-3BD3-34DCB69C9704}"/>
              </a:ext>
            </a:extLst>
          </p:cNvPr>
          <p:cNvGrpSpPr/>
          <p:nvPr/>
        </p:nvGrpSpPr>
        <p:grpSpPr>
          <a:xfrm>
            <a:off x="485774" y="1343025"/>
            <a:ext cx="11096626" cy="1463040"/>
            <a:chOff x="485774" y="1466850"/>
            <a:chExt cx="11096626" cy="1463040"/>
          </a:xfrm>
          <a:noFill/>
        </p:grpSpPr>
        <p:sp>
          <p:nvSpPr>
            <p:cNvPr id="3" name="Rectangle 2">
              <a:extLst>
                <a:ext uri="{FF2B5EF4-FFF2-40B4-BE49-F238E27FC236}">
                  <a16:creationId xmlns:a16="http://schemas.microsoft.com/office/drawing/2014/main" id="{27F7B5F3-1A86-1826-3629-A50D221DD4F6}"/>
                </a:ext>
              </a:extLst>
            </p:cNvPr>
            <p:cNvSpPr/>
            <p:nvPr/>
          </p:nvSpPr>
          <p:spPr>
            <a:xfrm>
              <a:off x="485774" y="1466850"/>
              <a:ext cx="1463040" cy="1463040"/>
            </a:xfrm>
            <a:prstGeom prst="rect">
              <a:avLst/>
            </a:prstGeom>
            <a:grp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0" name="Rectangle 9">
              <a:extLst>
                <a:ext uri="{FF2B5EF4-FFF2-40B4-BE49-F238E27FC236}">
                  <a16:creationId xmlns:a16="http://schemas.microsoft.com/office/drawing/2014/main" id="{5B96627B-640F-A86E-F2C0-BBDA9B45338F}"/>
                </a:ext>
              </a:extLst>
            </p:cNvPr>
            <p:cNvSpPr/>
            <p:nvPr/>
          </p:nvSpPr>
          <p:spPr>
            <a:xfrm>
              <a:off x="1986914" y="1558290"/>
              <a:ext cx="9595486" cy="1280160"/>
            </a:xfrm>
            <a:prstGeom prst="rect">
              <a:avLst/>
            </a:prstGeom>
            <a:grpFill/>
            <a:ln w="50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F91B5EF5-4522-8314-5B84-57605E1250B7}"/>
                </a:ext>
              </a:extLst>
            </p:cNvPr>
            <p:cNvGrpSpPr/>
            <p:nvPr/>
          </p:nvGrpSpPr>
          <p:grpSpPr>
            <a:xfrm>
              <a:off x="2075532" y="1668140"/>
              <a:ext cx="9402094" cy="869960"/>
              <a:chOff x="2075532" y="1556116"/>
              <a:chExt cx="9402094" cy="869960"/>
            </a:xfrm>
            <a:grpFill/>
          </p:grpSpPr>
          <p:sp>
            <p:nvSpPr>
              <p:cNvPr id="15" name="TextBox 14">
                <a:extLst>
                  <a:ext uri="{FF2B5EF4-FFF2-40B4-BE49-F238E27FC236}">
                    <a16:creationId xmlns:a16="http://schemas.microsoft.com/office/drawing/2014/main" id="{3DBE91C1-384C-7EE0-1D5A-3D46A588248B}"/>
                  </a:ext>
                </a:extLst>
              </p:cNvPr>
              <p:cNvSpPr txBox="1"/>
              <p:nvPr/>
            </p:nvSpPr>
            <p:spPr>
              <a:xfrm>
                <a:off x="2075532" y="1556116"/>
                <a:ext cx="8601993" cy="369332"/>
              </a:xfrm>
              <a:prstGeom prst="rect">
                <a:avLst/>
              </a:prstGeom>
              <a:grpFill/>
            </p:spPr>
            <p:txBody>
              <a:bodyPr wrap="square" anchor="ctr">
                <a:spAutoFit/>
              </a:bodyPr>
              <a:lstStyle/>
              <a:p>
                <a:r>
                  <a:rPr lang="en-US" b="1" dirty="0">
                    <a:solidFill>
                      <a:schemeClr val="bg1"/>
                    </a:solidFill>
                    <a:effectLst/>
                  </a:rPr>
                  <a:t>Improved communication</a:t>
                </a:r>
                <a:endParaRPr lang="en-US" b="1" dirty="0">
                  <a:solidFill>
                    <a:schemeClr val="bg1"/>
                  </a:solidFill>
                </a:endParaRPr>
              </a:p>
            </p:txBody>
          </p:sp>
          <p:sp>
            <p:nvSpPr>
              <p:cNvPr id="17" name="TextBox 16">
                <a:extLst>
                  <a:ext uri="{FF2B5EF4-FFF2-40B4-BE49-F238E27FC236}">
                    <a16:creationId xmlns:a16="http://schemas.microsoft.com/office/drawing/2014/main" id="{5968EA02-34CE-C05A-547B-CF16A6DDF082}"/>
                  </a:ext>
                </a:extLst>
              </p:cNvPr>
              <p:cNvSpPr txBox="1"/>
              <p:nvPr/>
            </p:nvSpPr>
            <p:spPr>
              <a:xfrm>
                <a:off x="2075532" y="1902856"/>
                <a:ext cx="9402094" cy="523220"/>
              </a:xfrm>
              <a:prstGeom prst="rect">
                <a:avLst/>
              </a:prstGeom>
              <a:grpFill/>
            </p:spPr>
            <p:txBody>
              <a:bodyPr wrap="square" anchor="t">
                <a:spAutoFit/>
              </a:bodyPr>
              <a:lstStyle/>
              <a:p>
                <a:r>
                  <a:rPr lang="en-US" sz="1400" dirty="0">
                    <a:solidFill>
                      <a:schemeClr val="bg1"/>
                    </a:solidFill>
                    <a:effectLst/>
                  </a:rPr>
                  <a:t>Healthcare CRM ensures seamless communication, minimizing delays &amp; errors. It offers smart workflows for timely patient updates and provides medical professionals with built-in analytics for a foolproof business roadmap.</a:t>
                </a:r>
                <a:endParaRPr lang="en-US" sz="1400" dirty="0">
                  <a:solidFill>
                    <a:schemeClr val="bg1"/>
                  </a:solidFill>
                </a:endParaRPr>
              </a:p>
            </p:txBody>
          </p:sp>
        </p:grpSp>
      </p:grpSp>
      <p:grpSp>
        <p:nvGrpSpPr>
          <p:cNvPr id="22" name="Group 21">
            <a:extLst>
              <a:ext uri="{FF2B5EF4-FFF2-40B4-BE49-F238E27FC236}">
                <a16:creationId xmlns:a16="http://schemas.microsoft.com/office/drawing/2014/main" id="{B8809038-A45B-C11A-9193-A6E0DB868BC9}"/>
              </a:ext>
            </a:extLst>
          </p:cNvPr>
          <p:cNvGrpSpPr/>
          <p:nvPr/>
        </p:nvGrpSpPr>
        <p:grpSpPr>
          <a:xfrm>
            <a:off x="485774" y="3003779"/>
            <a:ext cx="11096626" cy="1463040"/>
            <a:chOff x="485774" y="1466850"/>
            <a:chExt cx="11096626" cy="1463040"/>
          </a:xfrm>
          <a:noFill/>
        </p:grpSpPr>
        <p:sp>
          <p:nvSpPr>
            <p:cNvPr id="23" name="Rectangle 22">
              <a:extLst>
                <a:ext uri="{FF2B5EF4-FFF2-40B4-BE49-F238E27FC236}">
                  <a16:creationId xmlns:a16="http://schemas.microsoft.com/office/drawing/2014/main" id="{1F5850C4-A090-6B39-F7F5-7149295F64B0}"/>
                </a:ext>
              </a:extLst>
            </p:cNvPr>
            <p:cNvSpPr/>
            <p:nvPr/>
          </p:nvSpPr>
          <p:spPr>
            <a:xfrm>
              <a:off x="485774" y="1466850"/>
              <a:ext cx="1463040" cy="1463040"/>
            </a:xfrm>
            <a:prstGeom prst="rect">
              <a:avLst/>
            </a:prstGeom>
            <a:grp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5" name="Rectangle 24">
              <a:extLst>
                <a:ext uri="{FF2B5EF4-FFF2-40B4-BE49-F238E27FC236}">
                  <a16:creationId xmlns:a16="http://schemas.microsoft.com/office/drawing/2014/main" id="{82E83DCA-61BF-2CC4-B7E6-AE98B7FFF240}"/>
                </a:ext>
              </a:extLst>
            </p:cNvPr>
            <p:cNvSpPr/>
            <p:nvPr/>
          </p:nvSpPr>
          <p:spPr>
            <a:xfrm>
              <a:off x="1986914" y="1558290"/>
              <a:ext cx="9595486" cy="1280160"/>
            </a:xfrm>
            <a:prstGeom prst="rect">
              <a:avLst/>
            </a:prstGeom>
            <a:grpFill/>
            <a:ln w="50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64FE2E62-1AB6-FDAC-48F0-9B86CB1C4916}"/>
                </a:ext>
              </a:extLst>
            </p:cNvPr>
            <p:cNvGrpSpPr/>
            <p:nvPr/>
          </p:nvGrpSpPr>
          <p:grpSpPr>
            <a:xfrm>
              <a:off x="2075532" y="1668140"/>
              <a:ext cx="9402094" cy="1085404"/>
              <a:chOff x="2075532" y="1556116"/>
              <a:chExt cx="9402094" cy="1085404"/>
            </a:xfrm>
            <a:grpFill/>
          </p:grpSpPr>
          <p:sp>
            <p:nvSpPr>
              <p:cNvPr id="27" name="TextBox 26">
                <a:extLst>
                  <a:ext uri="{FF2B5EF4-FFF2-40B4-BE49-F238E27FC236}">
                    <a16:creationId xmlns:a16="http://schemas.microsoft.com/office/drawing/2014/main" id="{8CBB7A70-BA5B-65C2-EE6B-51FDC10C05D6}"/>
                  </a:ext>
                </a:extLst>
              </p:cNvPr>
              <p:cNvSpPr txBox="1"/>
              <p:nvPr/>
            </p:nvSpPr>
            <p:spPr>
              <a:xfrm>
                <a:off x="2075532" y="1556116"/>
                <a:ext cx="8601993" cy="369332"/>
              </a:xfrm>
              <a:prstGeom prst="rect">
                <a:avLst/>
              </a:prstGeom>
              <a:grpFill/>
            </p:spPr>
            <p:txBody>
              <a:bodyPr wrap="square" anchor="ctr">
                <a:spAutoFit/>
              </a:bodyPr>
              <a:lstStyle/>
              <a:p>
                <a:r>
                  <a:rPr lang="en-US" b="1" dirty="0">
                    <a:solidFill>
                      <a:schemeClr val="bg1"/>
                    </a:solidFill>
                    <a:effectLst/>
                  </a:rPr>
                  <a:t>Digital compliances</a:t>
                </a:r>
                <a:endParaRPr lang="en-US" b="1" dirty="0">
                  <a:solidFill>
                    <a:schemeClr val="bg1"/>
                  </a:solidFill>
                </a:endParaRPr>
              </a:p>
            </p:txBody>
          </p:sp>
          <p:sp>
            <p:nvSpPr>
              <p:cNvPr id="28" name="TextBox 27">
                <a:extLst>
                  <a:ext uri="{FF2B5EF4-FFF2-40B4-BE49-F238E27FC236}">
                    <a16:creationId xmlns:a16="http://schemas.microsoft.com/office/drawing/2014/main" id="{B6560310-7425-83F6-3268-583B29C13316}"/>
                  </a:ext>
                </a:extLst>
              </p:cNvPr>
              <p:cNvSpPr txBox="1"/>
              <p:nvPr/>
            </p:nvSpPr>
            <p:spPr>
              <a:xfrm>
                <a:off x="2075532" y="1902856"/>
                <a:ext cx="9402094" cy="738664"/>
              </a:xfrm>
              <a:prstGeom prst="rect">
                <a:avLst/>
              </a:prstGeom>
              <a:grpFill/>
            </p:spPr>
            <p:txBody>
              <a:bodyPr wrap="square" anchor="t">
                <a:spAutoFit/>
              </a:bodyPr>
              <a:lstStyle/>
              <a:p>
                <a:r>
                  <a:rPr lang="en-US" sz="1400" dirty="0">
                    <a:solidFill>
                      <a:schemeClr val="bg1"/>
                    </a:solidFill>
                    <a:effectLst/>
                  </a:rPr>
                  <a:t>Salesforce for healthcare exemplifies compliance with both local and international standards. Healthcare CRM companies can customize software tools for digital compliance, including Salesforce Health Cloud's adherence to HIPAA, HL7, and DICOM standards for hospitals and labs.</a:t>
                </a:r>
                <a:endParaRPr lang="en-US" sz="1400" dirty="0">
                  <a:solidFill>
                    <a:schemeClr val="bg1"/>
                  </a:solidFill>
                </a:endParaRPr>
              </a:p>
            </p:txBody>
          </p:sp>
        </p:grpSp>
      </p:grpSp>
      <p:grpSp>
        <p:nvGrpSpPr>
          <p:cNvPr id="33" name="Group 32">
            <a:extLst>
              <a:ext uri="{FF2B5EF4-FFF2-40B4-BE49-F238E27FC236}">
                <a16:creationId xmlns:a16="http://schemas.microsoft.com/office/drawing/2014/main" id="{C223405E-2C50-AAC4-74F7-D9A1F1521AB9}"/>
              </a:ext>
            </a:extLst>
          </p:cNvPr>
          <p:cNvGrpSpPr/>
          <p:nvPr/>
        </p:nvGrpSpPr>
        <p:grpSpPr>
          <a:xfrm>
            <a:off x="485774" y="4664534"/>
            <a:ext cx="11096626" cy="1463040"/>
            <a:chOff x="485774" y="1466850"/>
            <a:chExt cx="11096626" cy="1463040"/>
          </a:xfrm>
          <a:noFill/>
        </p:grpSpPr>
        <p:sp>
          <p:nvSpPr>
            <p:cNvPr id="38" name="Rectangle 37">
              <a:extLst>
                <a:ext uri="{FF2B5EF4-FFF2-40B4-BE49-F238E27FC236}">
                  <a16:creationId xmlns:a16="http://schemas.microsoft.com/office/drawing/2014/main" id="{0A7FB93F-802C-AD8A-1166-BE6B1BA23E74}"/>
                </a:ext>
              </a:extLst>
            </p:cNvPr>
            <p:cNvSpPr/>
            <p:nvPr/>
          </p:nvSpPr>
          <p:spPr>
            <a:xfrm>
              <a:off x="485774" y="1466850"/>
              <a:ext cx="1463040" cy="1463040"/>
            </a:xfrm>
            <a:prstGeom prst="rect">
              <a:avLst/>
            </a:prstGeom>
            <a:grp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44" name="Rectangle 43">
              <a:extLst>
                <a:ext uri="{FF2B5EF4-FFF2-40B4-BE49-F238E27FC236}">
                  <a16:creationId xmlns:a16="http://schemas.microsoft.com/office/drawing/2014/main" id="{6CD43E3B-46A9-C90F-3B87-95D2EC78F511}"/>
                </a:ext>
              </a:extLst>
            </p:cNvPr>
            <p:cNvSpPr/>
            <p:nvPr/>
          </p:nvSpPr>
          <p:spPr>
            <a:xfrm>
              <a:off x="1986914" y="1558290"/>
              <a:ext cx="9595486" cy="1280160"/>
            </a:xfrm>
            <a:prstGeom prst="rect">
              <a:avLst/>
            </a:prstGeom>
            <a:grpFill/>
            <a:ln w="50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821B7A6B-517F-8BF3-8BF1-FAA050B4081A}"/>
                </a:ext>
              </a:extLst>
            </p:cNvPr>
            <p:cNvGrpSpPr/>
            <p:nvPr/>
          </p:nvGrpSpPr>
          <p:grpSpPr>
            <a:xfrm>
              <a:off x="2075532" y="1668140"/>
              <a:ext cx="9402094" cy="1085404"/>
              <a:chOff x="2075532" y="1556116"/>
              <a:chExt cx="9402094" cy="1085404"/>
            </a:xfrm>
            <a:grpFill/>
          </p:grpSpPr>
          <p:sp>
            <p:nvSpPr>
              <p:cNvPr id="48" name="TextBox 47">
                <a:extLst>
                  <a:ext uri="{FF2B5EF4-FFF2-40B4-BE49-F238E27FC236}">
                    <a16:creationId xmlns:a16="http://schemas.microsoft.com/office/drawing/2014/main" id="{413D9903-43B3-D11B-B2C4-196EA75E22C1}"/>
                  </a:ext>
                </a:extLst>
              </p:cNvPr>
              <p:cNvSpPr txBox="1"/>
              <p:nvPr/>
            </p:nvSpPr>
            <p:spPr>
              <a:xfrm>
                <a:off x="2075532" y="1556116"/>
                <a:ext cx="8601993" cy="369332"/>
              </a:xfrm>
              <a:prstGeom prst="rect">
                <a:avLst/>
              </a:prstGeom>
              <a:grpFill/>
            </p:spPr>
            <p:txBody>
              <a:bodyPr wrap="square" anchor="ctr">
                <a:spAutoFit/>
              </a:bodyPr>
              <a:lstStyle/>
              <a:p>
                <a:r>
                  <a:rPr lang="en-US" b="1" dirty="0">
                    <a:solidFill>
                      <a:schemeClr val="bg1"/>
                    </a:solidFill>
                    <a:effectLst/>
                  </a:rPr>
                  <a:t>Reduced medical billing time</a:t>
                </a:r>
                <a:endParaRPr lang="en-US" b="1" dirty="0">
                  <a:solidFill>
                    <a:schemeClr val="bg1"/>
                  </a:solidFill>
                </a:endParaRPr>
              </a:p>
            </p:txBody>
          </p:sp>
          <p:sp>
            <p:nvSpPr>
              <p:cNvPr id="49" name="TextBox 48">
                <a:extLst>
                  <a:ext uri="{FF2B5EF4-FFF2-40B4-BE49-F238E27FC236}">
                    <a16:creationId xmlns:a16="http://schemas.microsoft.com/office/drawing/2014/main" id="{F258DAE4-95A5-9ACC-5F97-9B04D8FDF8F0}"/>
                  </a:ext>
                </a:extLst>
              </p:cNvPr>
              <p:cNvSpPr txBox="1"/>
              <p:nvPr/>
            </p:nvSpPr>
            <p:spPr>
              <a:xfrm>
                <a:off x="2075532" y="1902856"/>
                <a:ext cx="9402094" cy="738664"/>
              </a:xfrm>
              <a:prstGeom prst="rect">
                <a:avLst/>
              </a:prstGeom>
              <a:grpFill/>
            </p:spPr>
            <p:txBody>
              <a:bodyPr wrap="square" anchor="t">
                <a:spAutoFit/>
              </a:bodyPr>
              <a:lstStyle/>
              <a:p>
                <a:r>
                  <a:rPr lang="en-US" sz="1400" dirty="0">
                    <a:solidFill>
                      <a:schemeClr val="bg1"/>
                    </a:solidFill>
                    <a:effectLst/>
                  </a:rPr>
                  <a:t>Healthcare CRM streamlines patient care coordination, transitional care, and care planning, resulting in reduced time for corporate hospital medical billing. Hospital management CRM retrieves details from various departments, automating billing and minimizing human errors.</a:t>
                </a:r>
                <a:endParaRPr lang="en-US" sz="1400" dirty="0">
                  <a:solidFill>
                    <a:schemeClr val="bg1"/>
                  </a:solidFill>
                </a:endParaRPr>
              </a:p>
            </p:txBody>
          </p:sp>
        </p:grpSp>
      </p:grpSp>
    </p:spTree>
    <p:extLst>
      <p:ext uri="{BB962C8B-B14F-4D97-AF65-F5344CB8AC3E}">
        <p14:creationId xmlns:p14="http://schemas.microsoft.com/office/powerpoint/2010/main" val="3532485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56809B-39A2-13D1-2FF1-40EA10188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4" y="-38100"/>
            <a:ext cx="12261908" cy="6934200"/>
          </a:xfrm>
          <a:prstGeom prst="rect">
            <a:avLst/>
          </a:prstGeom>
        </p:spPr>
      </p:pic>
      <p:grpSp>
        <p:nvGrpSpPr>
          <p:cNvPr id="6" name="Group 5">
            <a:extLst>
              <a:ext uri="{FF2B5EF4-FFF2-40B4-BE49-F238E27FC236}">
                <a16:creationId xmlns:a16="http://schemas.microsoft.com/office/drawing/2014/main" id="{5D499AD9-92DB-68E5-926D-83B506536C97}"/>
              </a:ext>
            </a:extLst>
          </p:cNvPr>
          <p:cNvGrpSpPr/>
          <p:nvPr/>
        </p:nvGrpSpPr>
        <p:grpSpPr>
          <a:xfrm>
            <a:off x="266700" y="6378109"/>
            <a:ext cx="11733075" cy="299184"/>
            <a:chOff x="801342" y="6377148"/>
            <a:chExt cx="11188204" cy="299184"/>
          </a:xfrm>
        </p:grpSpPr>
        <p:pic>
          <p:nvPicPr>
            <p:cNvPr id="8" name="Picture 7" descr="WLI-logo">
              <a:extLst>
                <a:ext uri="{FF2B5EF4-FFF2-40B4-BE49-F238E27FC236}">
                  <a16:creationId xmlns:a16="http://schemas.microsoft.com/office/drawing/2014/main" id="{807C4DD4-1EA0-D874-3239-7B0F7AAC3EE7}"/>
                </a:ext>
              </a:extLst>
            </p:cNvPr>
            <p:cNvPicPr>
              <a:picLocks noChangeAspect="1"/>
            </p:cNvPicPr>
            <p:nvPr/>
          </p:nvPicPr>
          <p:blipFill>
            <a:blip r:embed="rId3"/>
            <a:stretch>
              <a:fillRect/>
            </a:stretch>
          </p:blipFill>
          <p:spPr>
            <a:xfrm>
              <a:off x="10261870" y="6391025"/>
              <a:ext cx="1727676" cy="268608"/>
            </a:xfrm>
            <a:prstGeom prst="rect">
              <a:avLst/>
            </a:prstGeom>
          </p:spPr>
        </p:pic>
        <p:sp>
          <p:nvSpPr>
            <p:cNvPr id="9" name="Text Box 10">
              <a:extLst>
                <a:ext uri="{FF2B5EF4-FFF2-40B4-BE49-F238E27FC236}">
                  <a16:creationId xmlns:a16="http://schemas.microsoft.com/office/drawing/2014/main" id="{29D4D04F-34DF-1FB4-907B-FBA9592629A2}"/>
                </a:ext>
              </a:extLst>
            </p:cNvPr>
            <p:cNvSpPr txBox="1"/>
            <p:nvPr/>
          </p:nvSpPr>
          <p:spPr>
            <a:xfrm>
              <a:off x="801342" y="6377148"/>
              <a:ext cx="8519603" cy="299184"/>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pPr>
                <a:lnSpc>
                  <a:spcPct val="120000"/>
                </a:lnSpc>
              </a:pPr>
              <a:r>
                <a:rPr lang="fr-FR" altLang="zh-CN" sz="1200" b="1" dirty="0">
                  <a:solidFill>
                    <a:schemeClr val="bg1">
                      <a:lumMod val="75000"/>
                    </a:schemeClr>
                  </a:solidFill>
                  <a:latin typeface="+mn-lt"/>
                  <a:sym typeface="SimSun" panose="02010600030101010101" pitchFamily="2" charset="-122"/>
                </a:rPr>
                <a:t>Source</a:t>
              </a:r>
              <a:r>
                <a:rPr lang="fr-FR" altLang="zh-CN" sz="1200" dirty="0">
                  <a:solidFill>
                    <a:schemeClr val="bg1">
                      <a:lumMod val="75000"/>
                    </a:schemeClr>
                  </a:solidFill>
                  <a:latin typeface="+mn-lt"/>
                  <a:sym typeface="SimSun" panose="02010600030101010101" pitchFamily="2" charset="-122"/>
                </a:rPr>
                <a:t>: </a:t>
              </a:r>
              <a:r>
                <a:rPr lang="fr-FR" altLang="zh-CN" sz="1200" dirty="0">
                  <a:solidFill>
                    <a:schemeClr val="bg1">
                      <a:lumMod val="75000"/>
                    </a:schemeClr>
                  </a:solidFill>
                  <a:latin typeface="+mn-lt"/>
                  <a:sym typeface="SimSun" panose="02010600030101010101" pitchFamily="2" charset="-122"/>
                  <a:hlinkClick r:id="rId4">
                    <a:extLst>
                      <a:ext uri="{A12FA001-AC4F-418D-AE19-62706E023703}">
                        <ahyp:hlinkClr xmlns:ahyp="http://schemas.microsoft.com/office/drawing/2018/hyperlinkcolor" val="tx"/>
                      </a:ext>
                    </a:extLst>
                  </a:hlinkClick>
                </a:rPr>
                <a:t>https://www.weblineindia.com/blog/crm-for-healthcare-industry/</a:t>
              </a:r>
              <a:endParaRPr lang="en-US" altLang="zh-CN" sz="1200" dirty="0">
                <a:solidFill>
                  <a:schemeClr val="bg1">
                    <a:lumMod val="75000"/>
                  </a:schemeClr>
                </a:solidFill>
                <a:latin typeface="+mn-lt"/>
                <a:sym typeface="SimSun" panose="02010600030101010101" pitchFamily="2" charset="-122"/>
              </a:endParaRPr>
            </a:p>
          </p:txBody>
        </p:sp>
      </p:grpSp>
      <p:grpSp>
        <p:nvGrpSpPr>
          <p:cNvPr id="16" name="Group 15">
            <a:extLst>
              <a:ext uri="{FF2B5EF4-FFF2-40B4-BE49-F238E27FC236}">
                <a16:creationId xmlns:a16="http://schemas.microsoft.com/office/drawing/2014/main" id="{51672694-A05E-4172-0177-0AA7D9D3AE20}"/>
              </a:ext>
            </a:extLst>
          </p:cNvPr>
          <p:cNvGrpSpPr/>
          <p:nvPr/>
        </p:nvGrpSpPr>
        <p:grpSpPr>
          <a:xfrm>
            <a:off x="466725" y="1581150"/>
            <a:ext cx="11417329" cy="3695700"/>
            <a:chOff x="466725" y="1581150"/>
            <a:chExt cx="11417329" cy="3695700"/>
          </a:xfrm>
        </p:grpSpPr>
        <p:pic>
          <p:nvPicPr>
            <p:cNvPr id="11" name="Graphic 10">
              <a:extLst>
                <a:ext uri="{FF2B5EF4-FFF2-40B4-BE49-F238E27FC236}">
                  <a16:creationId xmlns:a16="http://schemas.microsoft.com/office/drawing/2014/main" id="{0BC9672F-CADF-040C-EFA3-117237E2AF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6725" y="1581150"/>
              <a:ext cx="3695700" cy="3695700"/>
            </a:xfrm>
            <a:prstGeom prst="rect">
              <a:avLst/>
            </a:prstGeom>
          </p:spPr>
        </p:pic>
        <p:grpSp>
          <p:nvGrpSpPr>
            <p:cNvPr id="14" name="Group 13">
              <a:extLst>
                <a:ext uri="{FF2B5EF4-FFF2-40B4-BE49-F238E27FC236}">
                  <a16:creationId xmlns:a16="http://schemas.microsoft.com/office/drawing/2014/main" id="{B87663A1-EBBF-F607-4681-E999B38C7726}"/>
                </a:ext>
              </a:extLst>
            </p:cNvPr>
            <p:cNvGrpSpPr/>
            <p:nvPr/>
          </p:nvGrpSpPr>
          <p:grpSpPr>
            <a:xfrm>
              <a:off x="4530754" y="2113748"/>
              <a:ext cx="7353300" cy="2630505"/>
              <a:chOff x="4530754" y="1581150"/>
              <a:chExt cx="7353300" cy="2630505"/>
            </a:xfrm>
          </p:grpSpPr>
          <p:sp>
            <p:nvSpPr>
              <p:cNvPr id="4" name="TextBox 3">
                <a:extLst>
                  <a:ext uri="{FF2B5EF4-FFF2-40B4-BE49-F238E27FC236}">
                    <a16:creationId xmlns:a16="http://schemas.microsoft.com/office/drawing/2014/main" id="{330B37D9-610E-D0E1-910A-E1A3CDF88309}"/>
                  </a:ext>
                </a:extLst>
              </p:cNvPr>
              <p:cNvSpPr txBox="1"/>
              <p:nvPr/>
            </p:nvSpPr>
            <p:spPr>
              <a:xfrm>
                <a:off x="4530754" y="1581150"/>
                <a:ext cx="7353300" cy="646331"/>
              </a:xfrm>
              <a:prstGeom prst="rect">
                <a:avLst/>
              </a:prstGeom>
              <a:noFill/>
            </p:spPr>
            <p:txBody>
              <a:bodyPr wrap="square" anchor="t">
                <a:spAutoFit/>
              </a:bodyPr>
              <a:lstStyle/>
              <a:p>
                <a:r>
                  <a:rPr lang="en-US" sz="3600" b="1" dirty="0">
                    <a:solidFill>
                      <a:schemeClr val="bg1"/>
                    </a:solidFill>
                    <a:effectLst/>
                  </a:rPr>
                  <a:t>Don’t just treat, delight your patients</a:t>
                </a:r>
                <a:endParaRPr lang="en-US" sz="3600" b="1" dirty="0">
                  <a:solidFill>
                    <a:schemeClr val="bg1"/>
                  </a:solidFill>
                </a:endParaRPr>
              </a:p>
            </p:txBody>
          </p:sp>
          <p:sp>
            <p:nvSpPr>
              <p:cNvPr id="13" name="TextBox 12">
                <a:extLst>
                  <a:ext uri="{FF2B5EF4-FFF2-40B4-BE49-F238E27FC236}">
                    <a16:creationId xmlns:a16="http://schemas.microsoft.com/office/drawing/2014/main" id="{A3F9F354-C5DB-BE5B-03B1-FA0EF968A41E}"/>
                  </a:ext>
                </a:extLst>
              </p:cNvPr>
              <p:cNvSpPr txBox="1"/>
              <p:nvPr/>
            </p:nvSpPr>
            <p:spPr>
              <a:xfrm>
                <a:off x="4530754" y="2457329"/>
                <a:ext cx="6975446" cy="1754326"/>
              </a:xfrm>
              <a:prstGeom prst="rect">
                <a:avLst/>
              </a:prstGeom>
              <a:noFill/>
            </p:spPr>
            <p:txBody>
              <a:bodyPr wrap="square" anchor="t">
                <a:spAutoFit/>
              </a:bodyPr>
              <a:lstStyle/>
              <a:p>
                <a:r>
                  <a:rPr lang="en-US" dirty="0">
                    <a:solidFill>
                      <a:schemeClr val="bg1">
                        <a:lumMod val="95000"/>
                      </a:schemeClr>
                    </a:solidFill>
                    <a:effectLst/>
                  </a:rPr>
                  <a:t>The best CRM software for the healthcare industry is waiting for you. Simply discuss your business and healthcare setup so that our business and technology consultants can ponder over your idea and work on its feasibility. When you hire dedicated developers for CRM development from our floor, we assure you to get the best resources at the most affordable prices.</a:t>
                </a:r>
                <a:endParaRPr lang="en-US" dirty="0">
                  <a:solidFill>
                    <a:schemeClr val="bg1">
                      <a:lumMod val="95000"/>
                    </a:schemeClr>
                  </a:solidFill>
                </a:endParaRPr>
              </a:p>
            </p:txBody>
          </p:sp>
        </p:grpSp>
      </p:grpSp>
    </p:spTree>
    <p:extLst>
      <p:ext uri="{BB962C8B-B14F-4D97-AF65-F5344CB8AC3E}">
        <p14:creationId xmlns:p14="http://schemas.microsoft.com/office/powerpoint/2010/main" val="2808542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56809B-39A2-13D1-2FF1-40EA10188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4" y="-38100"/>
            <a:ext cx="12261908" cy="6934200"/>
          </a:xfrm>
          <a:prstGeom prst="rect">
            <a:avLst/>
          </a:prstGeom>
        </p:spPr>
      </p:pic>
      <p:pic>
        <p:nvPicPr>
          <p:cNvPr id="2" name="Picture 1">
            <a:extLst>
              <a:ext uri="{FF2B5EF4-FFF2-40B4-BE49-F238E27FC236}">
                <a16:creationId xmlns:a16="http://schemas.microsoft.com/office/drawing/2014/main" id="{601074DD-C5AA-4BCD-FC9C-2B3C932450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766" y="0"/>
            <a:ext cx="4572000" cy="6858000"/>
          </a:xfrm>
          <a:prstGeom prst="rect">
            <a:avLst/>
          </a:prstGeom>
        </p:spPr>
      </p:pic>
      <p:pic>
        <p:nvPicPr>
          <p:cNvPr id="3" name="Graphic 2">
            <a:extLst>
              <a:ext uri="{FF2B5EF4-FFF2-40B4-BE49-F238E27FC236}">
                <a16:creationId xmlns:a16="http://schemas.microsoft.com/office/drawing/2014/main" id="{FB54EDE4-DAC5-2CD9-5652-D88862E86E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62649" y="90487"/>
            <a:ext cx="1112233" cy="1018571"/>
          </a:xfrm>
          <a:prstGeom prst="rect">
            <a:avLst/>
          </a:prstGeom>
        </p:spPr>
      </p:pic>
      <p:pic>
        <p:nvPicPr>
          <p:cNvPr id="7" name="Graphic 6">
            <a:extLst>
              <a:ext uri="{FF2B5EF4-FFF2-40B4-BE49-F238E27FC236}">
                <a16:creationId xmlns:a16="http://schemas.microsoft.com/office/drawing/2014/main" id="{BC178977-96A3-0DE3-F991-5EF1020F686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0" y="6183497"/>
            <a:ext cx="666750" cy="674503"/>
          </a:xfrm>
          <a:prstGeom prst="rect">
            <a:avLst/>
          </a:prstGeom>
        </p:spPr>
      </p:pic>
      <p:pic>
        <p:nvPicPr>
          <p:cNvPr id="10" name="Picture 9" descr="WLI-logo">
            <a:extLst>
              <a:ext uri="{FF2B5EF4-FFF2-40B4-BE49-F238E27FC236}">
                <a16:creationId xmlns:a16="http://schemas.microsoft.com/office/drawing/2014/main" id="{15230378-C80C-FB03-99A8-374D7ADB071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4510" y="403225"/>
            <a:ext cx="3091815" cy="480695"/>
          </a:xfrm>
          <a:prstGeom prst="rect">
            <a:avLst/>
          </a:prstGeom>
        </p:spPr>
      </p:pic>
      <p:sp>
        <p:nvSpPr>
          <p:cNvPr id="12" name="Title 6">
            <a:extLst>
              <a:ext uri="{FF2B5EF4-FFF2-40B4-BE49-F238E27FC236}">
                <a16:creationId xmlns:a16="http://schemas.microsoft.com/office/drawing/2014/main" id="{63DFBA21-9B85-A8CB-0187-6A6CA3E3256E}"/>
              </a:ext>
            </a:extLst>
          </p:cNvPr>
          <p:cNvSpPr>
            <a:spLocks noGrp="1"/>
          </p:cNvSpPr>
          <p:nvPr>
            <p:ph type="ctrTitle"/>
          </p:nvPr>
        </p:nvSpPr>
        <p:spPr>
          <a:xfrm>
            <a:off x="524510" y="1575782"/>
            <a:ext cx="6295390" cy="1088526"/>
          </a:xfrm>
        </p:spPr>
        <p:txBody>
          <a:bodyPr anchor="ctr">
            <a:noAutofit/>
          </a:bodyPr>
          <a:lstStyle/>
          <a:p>
            <a:pPr algn="l">
              <a:lnSpc>
                <a:spcPct val="100000"/>
              </a:lnSpc>
            </a:pPr>
            <a:r>
              <a:rPr lang="en-US" sz="8000" b="1" spc="0" dirty="0">
                <a:solidFill>
                  <a:schemeClr val="bg1"/>
                </a:solidFill>
                <a:latin typeface="+mn-lt"/>
                <a:ea typeface="Cambria" panose="02040503050406030204" pitchFamily="18" charset="0"/>
                <a:cs typeface="Poppins" panose="00000500000000000000" pitchFamily="2" charset="0"/>
              </a:rPr>
              <a:t>THANK YOU…!</a:t>
            </a:r>
          </a:p>
        </p:txBody>
      </p:sp>
      <p:grpSp>
        <p:nvGrpSpPr>
          <p:cNvPr id="15" name="Group 14">
            <a:extLst>
              <a:ext uri="{FF2B5EF4-FFF2-40B4-BE49-F238E27FC236}">
                <a16:creationId xmlns:a16="http://schemas.microsoft.com/office/drawing/2014/main" id="{F2A3FB49-DA99-C1A5-78C4-80096ED93CB7}"/>
              </a:ext>
            </a:extLst>
          </p:cNvPr>
          <p:cNvGrpSpPr/>
          <p:nvPr/>
        </p:nvGrpSpPr>
        <p:grpSpPr>
          <a:xfrm>
            <a:off x="575305" y="3515956"/>
            <a:ext cx="6193799" cy="1873442"/>
            <a:chOff x="575305" y="3287356"/>
            <a:chExt cx="6193799" cy="1873442"/>
          </a:xfrm>
        </p:grpSpPr>
        <p:sp>
          <p:nvSpPr>
            <p:cNvPr id="17" name="Text Box 5">
              <a:extLst>
                <a:ext uri="{FF2B5EF4-FFF2-40B4-BE49-F238E27FC236}">
                  <a16:creationId xmlns:a16="http://schemas.microsoft.com/office/drawing/2014/main" id="{F31539E3-FF05-67F0-CB43-ED1248A607E7}"/>
                </a:ext>
              </a:extLst>
            </p:cNvPr>
            <p:cNvSpPr txBox="1"/>
            <p:nvPr/>
          </p:nvSpPr>
          <p:spPr>
            <a:xfrm>
              <a:off x="575306" y="3287356"/>
              <a:ext cx="1544637" cy="352425"/>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r>
                <a:rPr lang="en-US" altLang="zh-CN" sz="1700" b="1" dirty="0">
                  <a:solidFill>
                    <a:schemeClr val="bg1">
                      <a:lumMod val="95000"/>
                    </a:schemeClr>
                  </a:solidFill>
                  <a:latin typeface="+mn-lt"/>
                </a:rPr>
                <a:t>CONTACT US</a:t>
              </a:r>
            </a:p>
          </p:txBody>
        </p:sp>
        <p:sp>
          <p:nvSpPr>
            <p:cNvPr id="18" name="Text Box 5">
              <a:extLst>
                <a:ext uri="{FF2B5EF4-FFF2-40B4-BE49-F238E27FC236}">
                  <a16:creationId xmlns:a16="http://schemas.microsoft.com/office/drawing/2014/main" id="{BD03722C-85C2-DA3C-1B01-1616E30FE305}"/>
                </a:ext>
              </a:extLst>
            </p:cNvPr>
            <p:cNvSpPr txBox="1"/>
            <p:nvPr/>
          </p:nvSpPr>
          <p:spPr>
            <a:xfrm>
              <a:off x="575305" y="3617556"/>
              <a:ext cx="2988211" cy="880369"/>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pPr>
                <a:lnSpc>
                  <a:spcPct val="150000"/>
                </a:lnSpc>
              </a:pPr>
              <a:r>
                <a:rPr lang="en-US" altLang="zh-CN" dirty="0">
                  <a:solidFill>
                    <a:schemeClr val="bg1">
                      <a:lumMod val="95000"/>
                    </a:schemeClr>
                  </a:solidFill>
                  <a:latin typeface="+mn-lt"/>
                </a:rPr>
                <a:t>+1 (949) 783-9901 (USA)</a:t>
              </a:r>
            </a:p>
            <a:p>
              <a:pPr>
                <a:lnSpc>
                  <a:spcPct val="150000"/>
                </a:lnSpc>
              </a:pPr>
              <a:r>
                <a:rPr lang="en-US" altLang="zh-CN" dirty="0">
                  <a:solidFill>
                    <a:schemeClr val="bg1">
                      <a:lumMod val="95000"/>
                    </a:schemeClr>
                  </a:solidFill>
                  <a:latin typeface="+mn-lt"/>
                </a:rPr>
                <a:t>+91-79-26420897 (IND)</a:t>
              </a:r>
            </a:p>
          </p:txBody>
        </p:sp>
        <p:sp>
          <p:nvSpPr>
            <p:cNvPr id="19" name="Text Box 5">
              <a:extLst>
                <a:ext uri="{FF2B5EF4-FFF2-40B4-BE49-F238E27FC236}">
                  <a16:creationId xmlns:a16="http://schemas.microsoft.com/office/drawing/2014/main" id="{E1CA94BB-4643-F3AB-7E09-6AFEC14EB853}"/>
                </a:ext>
              </a:extLst>
            </p:cNvPr>
            <p:cNvSpPr txBox="1"/>
            <p:nvPr/>
          </p:nvSpPr>
          <p:spPr>
            <a:xfrm>
              <a:off x="3715090" y="3287356"/>
              <a:ext cx="1544637" cy="352425"/>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r>
                <a:rPr lang="en-US" altLang="zh-CN" sz="1700" b="1" dirty="0">
                  <a:solidFill>
                    <a:schemeClr val="bg1">
                      <a:lumMod val="95000"/>
                    </a:schemeClr>
                  </a:solidFill>
                  <a:latin typeface="+mn-lt"/>
                </a:rPr>
                <a:t>EMAIL</a:t>
              </a:r>
            </a:p>
          </p:txBody>
        </p:sp>
        <p:sp>
          <p:nvSpPr>
            <p:cNvPr id="20" name="Text Box 5">
              <a:extLst>
                <a:ext uri="{FF2B5EF4-FFF2-40B4-BE49-F238E27FC236}">
                  <a16:creationId xmlns:a16="http://schemas.microsoft.com/office/drawing/2014/main" id="{CC3545BA-4168-5F6E-0A80-3B58993F0BDA}"/>
                </a:ext>
              </a:extLst>
            </p:cNvPr>
            <p:cNvSpPr txBox="1"/>
            <p:nvPr/>
          </p:nvSpPr>
          <p:spPr>
            <a:xfrm>
              <a:off x="3715090" y="3639781"/>
              <a:ext cx="3054014" cy="369332"/>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r>
                <a:rPr lang="en-US" altLang="zh-CN" dirty="0">
                  <a:solidFill>
                    <a:schemeClr val="bg1">
                      <a:lumMod val="95000"/>
                    </a:schemeClr>
                  </a:solidFill>
                  <a:latin typeface="+mn-lt"/>
                </a:rPr>
                <a:t>info@weblineindia.com</a:t>
              </a:r>
            </a:p>
          </p:txBody>
        </p:sp>
        <p:sp>
          <p:nvSpPr>
            <p:cNvPr id="21" name="Text Box 5">
              <a:extLst>
                <a:ext uri="{FF2B5EF4-FFF2-40B4-BE49-F238E27FC236}">
                  <a16:creationId xmlns:a16="http://schemas.microsoft.com/office/drawing/2014/main" id="{D75C5D7A-6364-A349-A172-8347D583A7BC}"/>
                </a:ext>
              </a:extLst>
            </p:cNvPr>
            <p:cNvSpPr txBox="1"/>
            <p:nvPr/>
          </p:nvSpPr>
          <p:spPr>
            <a:xfrm>
              <a:off x="3643871" y="3504828"/>
              <a:ext cx="3052078" cy="369332"/>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endParaRPr lang="en-US" altLang="zh-CN" dirty="0">
                <a:solidFill>
                  <a:schemeClr val="bg1">
                    <a:lumMod val="95000"/>
                  </a:schemeClr>
                </a:solidFill>
                <a:latin typeface="+mn-lt"/>
              </a:endParaRPr>
            </a:p>
          </p:txBody>
        </p:sp>
        <p:sp>
          <p:nvSpPr>
            <p:cNvPr id="22" name="Text Box 5">
              <a:extLst>
                <a:ext uri="{FF2B5EF4-FFF2-40B4-BE49-F238E27FC236}">
                  <a16:creationId xmlns:a16="http://schemas.microsoft.com/office/drawing/2014/main" id="{06E8F0A8-7804-64D9-3F8D-7A5E28BE269B}"/>
                </a:ext>
              </a:extLst>
            </p:cNvPr>
            <p:cNvSpPr txBox="1"/>
            <p:nvPr/>
          </p:nvSpPr>
          <p:spPr>
            <a:xfrm>
              <a:off x="3714014" y="4439041"/>
              <a:ext cx="1544637" cy="352425"/>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r>
                <a:rPr lang="en-US" altLang="zh-CN" sz="1700" b="1" dirty="0">
                  <a:solidFill>
                    <a:schemeClr val="bg1">
                      <a:lumMod val="95000"/>
                    </a:schemeClr>
                  </a:solidFill>
                  <a:latin typeface="+mn-lt"/>
                </a:rPr>
                <a:t>WEBSITE</a:t>
              </a:r>
            </a:p>
          </p:txBody>
        </p:sp>
        <p:sp>
          <p:nvSpPr>
            <p:cNvPr id="23" name="Text Box 5">
              <a:extLst>
                <a:ext uri="{FF2B5EF4-FFF2-40B4-BE49-F238E27FC236}">
                  <a16:creationId xmlns:a16="http://schemas.microsoft.com/office/drawing/2014/main" id="{273219DA-57CF-83BC-E9FE-A2979F30F2EC}"/>
                </a:ext>
              </a:extLst>
            </p:cNvPr>
            <p:cNvSpPr txBox="1"/>
            <p:nvPr/>
          </p:nvSpPr>
          <p:spPr>
            <a:xfrm>
              <a:off x="3714014" y="4791466"/>
              <a:ext cx="3054014" cy="369332"/>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r>
                <a:rPr lang="en-US" altLang="zh-CN" dirty="0">
                  <a:solidFill>
                    <a:schemeClr val="bg1">
                      <a:lumMod val="95000"/>
                    </a:schemeClr>
                  </a:solidFill>
                  <a:latin typeface="+mn-lt"/>
                </a:rPr>
                <a:t>www.weblineindia.com</a:t>
              </a:r>
            </a:p>
          </p:txBody>
        </p:sp>
      </p:grpSp>
    </p:spTree>
    <p:extLst>
      <p:ext uri="{BB962C8B-B14F-4D97-AF65-F5344CB8AC3E}">
        <p14:creationId xmlns:p14="http://schemas.microsoft.com/office/powerpoint/2010/main" val="4103551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714</Words>
  <Application>Microsoft Office PowerPoint</Application>
  <PresentationFormat>Widescreen</PresentationFormat>
  <Paragraphs>59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Adnan Z Mistry</dc:creator>
  <cp:lastModifiedBy>Adnan Z Mistry</cp:lastModifiedBy>
  <cp:revision>13</cp:revision>
  <dcterms:created xsi:type="dcterms:W3CDTF">2023-12-13T13:06:26Z</dcterms:created>
  <dcterms:modified xsi:type="dcterms:W3CDTF">2023-12-14T09:56:32Z</dcterms:modified>
</cp:coreProperties>
</file>