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890"/>
    <a:srgbClr val="C2D7FF"/>
    <a:srgbClr val="875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48"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7631-4F43-4B3D-AC6E-BEE868BE4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923C4C-5323-4606-8CD5-4CFBC830F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34924-1860-4BF3-8E54-26350A0831F3}"/>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5" name="Footer Placeholder 4">
            <a:extLst>
              <a:ext uri="{FF2B5EF4-FFF2-40B4-BE49-F238E27FC236}">
                <a16:creationId xmlns:a16="http://schemas.microsoft.com/office/drawing/2014/main" id="{FFD39E43-6AE8-4740-A021-D0BF482E7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8C353F-B9DF-4CAD-A193-8488D57ADAE8}"/>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351365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557F-54A2-4318-A066-9154CD5B3B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03D5D9-D58E-4FCA-A2CB-DBE6110D04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29C337-42BF-4458-96F5-FC9CBA7B2186}"/>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5" name="Footer Placeholder 4">
            <a:extLst>
              <a:ext uri="{FF2B5EF4-FFF2-40B4-BE49-F238E27FC236}">
                <a16:creationId xmlns:a16="http://schemas.microsoft.com/office/drawing/2014/main" id="{F588621E-1303-4508-A5C1-4F49979518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359B9-6CCD-47AE-85E5-2940A3FBAC94}"/>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6848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5A3CB-8033-4CA1-B71F-67395A8DFC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213C9-47B3-4DB1-8FC5-450047B25D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CB5D8-EC48-4110-A527-AC5C3AF192E0}"/>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5" name="Footer Placeholder 4">
            <a:extLst>
              <a:ext uri="{FF2B5EF4-FFF2-40B4-BE49-F238E27FC236}">
                <a16:creationId xmlns:a16="http://schemas.microsoft.com/office/drawing/2014/main" id="{E2837596-DE73-42BE-A5D0-CA7FE2C61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CD6910-81EF-4C82-A00F-58C8BC581412}"/>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15583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8FCC-45A8-4DFE-BE0F-0F523F457E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18BB21-511B-42E3-90DA-5D8278A09E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44C225-1F4C-4255-870C-4041D6A6DD5D}"/>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5" name="Footer Placeholder 4">
            <a:extLst>
              <a:ext uri="{FF2B5EF4-FFF2-40B4-BE49-F238E27FC236}">
                <a16:creationId xmlns:a16="http://schemas.microsoft.com/office/drawing/2014/main" id="{847F792F-3117-4812-B731-45E36C9C2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5D7E3-8A05-4EFC-8A14-90435CF12F42}"/>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28436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CD6F-E141-43DA-88B5-81F2AA8F0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443F82-E460-44C9-BB8A-8D9177986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E3084-3222-4463-8B22-C703844A4B5D}"/>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5" name="Footer Placeholder 4">
            <a:extLst>
              <a:ext uri="{FF2B5EF4-FFF2-40B4-BE49-F238E27FC236}">
                <a16:creationId xmlns:a16="http://schemas.microsoft.com/office/drawing/2014/main" id="{DC0385BF-319E-4BD0-959B-85FDC8529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2282F-7E58-4A8E-8078-8F2F2ACBFA98}"/>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20350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0C60-ECA7-4AE4-94D7-B531BA8AA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628CD0-E5D3-4351-A3C7-C5D5609FBA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DEB336-4EB2-43CF-913D-0FAF13C746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EAFA79-DCA7-4AD7-8EC4-AF5FE79793A0}"/>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6" name="Footer Placeholder 5">
            <a:extLst>
              <a:ext uri="{FF2B5EF4-FFF2-40B4-BE49-F238E27FC236}">
                <a16:creationId xmlns:a16="http://schemas.microsoft.com/office/drawing/2014/main" id="{0D55CBF8-46CC-479F-A0E7-B35D70627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D8E43B-426B-4027-862A-299E9FFDB1AF}"/>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234331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F5CB-39FB-4758-ABCC-8474F06D47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FA8BF4-FC58-4178-BC75-81FEFB4F7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C4201-9F7F-49ED-BB9B-A3D70B65A6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88E007-0D75-4EBD-A1E9-60F981B68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D36965-CB9C-4312-963B-97FBD1688F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EC984C-15CC-441B-86FA-6A024D921CD7}"/>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8" name="Footer Placeholder 7">
            <a:extLst>
              <a:ext uri="{FF2B5EF4-FFF2-40B4-BE49-F238E27FC236}">
                <a16:creationId xmlns:a16="http://schemas.microsoft.com/office/drawing/2014/main" id="{6C205C08-37BB-4C30-8412-AEF08111A7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6CE96D-A1AC-4431-89CB-2833C84C6753}"/>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317943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849F-5884-4F73-9A18-9DC5CDE0BB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A2482F-BF8C-43C8-AF01-116732EE0665}"/>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4" name="Footer Placeholder 3">
            <a:extLst>
              <a:ext uri="{FF2B5EF4-FFF2-40B4-BE49-F238E27FC236}">
                <a16:creationId xmlns:a16="http://schemas.microsoft.com/office/drawing/2014/main" id="{8B7E99D9-28DB-4670-8F26-E670D13D70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97381-8E44-4673-8E4C-6A782F197AD9}"/>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351565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F1A98-477A-4ED8-AC55-16EE8B5A7BDD}"/>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3" name="Footer Placeholder 2">
            <a:extLst>
              <a:ext uri="{FF2B5EF4-FFF2-40B4-BE49-F238E27FC236}">
                <a16:creationId xmlns:a16="http://schemas.microsoft.com/office/drawing/2014/main" id="{E04D9E18-964A-40C9-851E-EC4F88ED69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973224-C9C8-4CC8-9094-02F6AFC5DE6E}"/>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17880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C9D1-6345-42FA-9513-35C7FF0C7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F902E6-7837-4029-BA95-7C58BAD84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B7E940-4D65-4156-B469-EF1E42A0E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B780DF-58CC-43DC-ABC8-437F83040D77}"/>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6" name="Footer Placeholder 5">
            <a:extLst>
              <a:ext uri="{FF2B5EF4-FFF2-40B4-BE49-F238E27FC236}">
                <a16:creationId xmlns:a16="http://schemas.microsoft.com/office/drawing/2014/main" id="{5BC618D4-EE95-4BDC-A469-F7DD53078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7CCC31-468B-4847-81F1-338541FD8AA9}"/>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258660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71FA-C99E-49E4-928F-121C177E7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4DFBD0-8D5B-44B0-8C34-CB93D5024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8A626A-A254-4201-B1A4-413AB8448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59904C-E63C-478D-B0AA-9070E01C55CF}"/>
              </a:ext>
            </a:extLst>
          </p:cNvPr>
          <p:cNvSpPr>
            <a:spLocks noGrp="1"/>
          </p:cNvSpPr>
          <p:nvPr>
            <p:ph type="dt" sz="half" idx="10"/>
          </p:nvPr>
        </p:nvSpPr>
        <p:spPr/>
        <p:txBody>
          <a:bodyPr/>
          <a:lstStyle/>
          <a:p>
            <a:fld id="{0F37843F-3FEB-4E8A-97A0-FCD4CC78A2D0}" type="datetimeFigureOut">
              <a:rPr lang="en-GB" smtClean="0"/>
              <a:t>31/08/2022</a:t>
            </a:fld>
            <a:endParaRPr lang="en-GB"/>
          </a:p>
        </p:txBody>
      </p:sp>
      <p:sp>
        <p:nvSpPr>
          <p:cNvPr id="6" name="Footer Placeholder 5">
            <a:extLst>
              <a:ext uri="{FF2B5EF4-FFF2-40B4-BE49-F238E27FC236}">
                <a16:creationId xmlns:a16="http://schemas.microsoft.com/office/drawing/2014/main" id="{83F9BF42-5D87-4618-BE22-62E475063B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3A81AB-13CF-4D62-BDB0-8158C5A5C2A2}"/>
              </a:ext>
            </a:extLst>
          </p:cNvPr>
          <p:cNvSpPr>
            <a:spLocks noGrp="1"/>
          </p:cNvSpPr>
          <p:nvPr>
            <p:ph type="sldNum" sz="quarter" idx="12"/>
          </p:nvPr>
        </p:nvSpPr>
        <p:spPr/>
        <p:txBody>
          <a:bodyPr/>
          <a:lstStyle/>
          <a:p>
            <a:fld id="{DB1FB394-6F75-4D19-B6F7-30B8009A5409}" type="slidenum">
              <a:rPr lang="en-GB" smtClean="0"/>
              <a:t>‹#›</a:t>
            </a:fld>
            <a:endParaRPr lang="en-GB"/>
          </a:p>
        </p:txBody>
      </p:sp>
    </p:spTree>
    <p:extLst>
      <p:ext uri="{BB962C8B-B14F-4D97-AF65-F5344CB8AC3E}">
        <p14:creationId xmlns:p14="http://schemas.microsoft.com/office/powerpoint/2010/main" val="230484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963FD6-CDB7-44C6-9412-CE88194F0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12E3A0-66F3-48AA-8B2B-32EEC1B81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E24B1B-4650-4061-9463-6807905E6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7843F-3FEB-4E8A-97A0-FCD4CC78A2D0}" type="datetimeFigureOut">
              <a:rPr lang="en-GB" smtClean="0"/>
              <a:t>31/08/2022</a:t>
            </a:fld>
            <a:endParaRPr lang="en-GB"/>
          </a:p>
        </p:txBody>
      </p:sp>
      <p:sp>
        <p:nvSpPr>
          <p:cNvPr id="5" name="Footer Placeholder 4">
            <a:extLst>
              <a:ext uri="{FF2B5EF4-FFF2-40B4-BE49-F238E27FC236}">
                <a16:creationId xmlns:a16="http://schemas.microsoft.com/office/drawing/2014/main" id="{AD0E5365-06BD-416F-AC8F-F66102BF8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1AF10C-AB15-43CB-A593-1C4DC963B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FB394-6F75-4D19-B6F7-30B8009A5409}" type="slidenum">
              <a:rPr lang="en-GB" smtClean="0"/>
              <a:t>‹#›</a:t>
            </a:fld>
            <a:endParaRPr lang="en-GB"/>
          </a:p>
        </p:txBody>
      </p:sp>
    </p:spTree>
    <p:extLst>
      <p:ext uri="{BB962C8B-B14F-4D97-AF65-F5344CB8AC3E}">
        <p14:creationId xmlns:p14="http://schemas.microsoft.com/office/powerpoint/2010/main" val="1430428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hyperlink" Target=":%20https:/www.weblineindia.com/blog/cross-platform-app-development-guide/" TargetMode="External"/><Relationship Id="rId4" Type="http://schemas.openxmlformats.org/officeDocument/2006/relationships/image" Target="../media/image9.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20https:/www.weblineindia.com/blog/cross-platform-app-development-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40964-EE26-465E-86A6-55857A6C76B2}"/>
              </a:ext>
            </a:extLst>
          </p:cNvPr>
          <p:cNvSpPr/>
          <p:nvPr/>
        </p:nvSpPr>
        <p:spPr>
          <a:xfrm>
            <a:off x="0" y="0"/>
            <a:ext cx="12192000" cy="6858000"/>
          </a:xfrm>
          <a:prstGeom prst="rect">
            <a:avLst/>
          </a:prstGeom>
          <a:solidFill>
            <a:srgbClr val="C2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5E0DCF25-E473-4CCF-9911-FBEDC7B5AC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7739" y="-6245164"/>
            <a:ext cx="17102861" cy="16059879"/>
          </a:xfrm>
          <a:prstGeom prst="rect">
            <a:avLst/>
          </a:prstGeom>
        </p:spPr>
      </p:pic>
      <p:pic>
        <p:nvPicPr>
          <p:cNvPr id="12" name="Graphic 11">
            <a:extLst>
              <a:ext uri="{FF2B5EF4-FFF2-40B4-BE49-F238E27FC236}">
                <a16:creationId xmlns:a16="http://schemas.microsoft.com/office/drawing/2014/main" id="{F3FDC184-F7C2-4F4F-BBA6-6CD2AD1D3C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5070" y="361950"/>
            <a:ext cx="6134100" cy="6134100"/>
          </a:xfrm>
          <a:prstGeom prst="rect">
            <a:avLst/>
          </a:prstGeom>
        </p:spPr>
      </p:pic>
      <p:sp>
        <p:nvSpPr>
          <p:cNvPr id="13" name="TextBox 12">
            <a:extLst>
              <a:ext uri="{FF2B5EF4-FFF2-40B4-BE49-F238E27FC236}">
                <a16:creationId xmlns:a16="http://schemas.microsoft.com/office/drawing/2014/main" id="{7F8D80C7-E1C7-4FBD-807C-27BFD6F3431C}"/>
              </a:ext>
            </a:extLst>
          </p:cNvPr>
          <p:cNvSpPr txBox="1"/>
          <p:nvPr/>
        </p:nvSpPr>
        <p:spPr>
          <a:xfrm>
            <a:off x="478516" y="1784776"/>
            <a:ext cx="4946924" cy="3046988"/>
          </a:xfrm>
          <a:prstGeom prst="rect">
            <a:avLst/>
          </a:prstGeom>
          <a:noFill/>
        </p:spPr>
        <p:txBody>
          <a:bodyPr wrap="square" rtlCol="0">
            <a:spAutoFit/>
          </a:bodyPr>
          <a:lstStyle/>
          <a:p>
            <a:r>
              <a:rPr lang="en-GB" sz="4800" b="1" dirty="0"/>
              <a:t>All You Need To Know About</a:t>
            </a:r>
          </a:p>
          <a:p>
            <a:r>
              <a:rPr lang="en-GB" sz="4800" b="1" dirty="0">
                <a:solidFill>
                  <a:srgbClr val="512890"/>
                </a:solidFill>
              </a:rPr>
              <a:t>Cross Platform </a:t>
            </a:r>
          </a:p>
          <a:p>
            <a:r>
              <a:rPr lang="en-GB" sz="4800" b="1" dirty="0">
                <a:solidFill>
                  <a:srgbClr val="512890"/>
                </a:solidFill>
              </a:rPr>
              <a:t>App Development</a:t>
            </a:r>
            <a:endParaRPr lang="en-GB" sz="4800" dirty="0">
              <a:solidFill>
                <a:srgbClr val="512890"/>
              </a:solidFill>
            </a:endParaRPr>
          </a:p>
        </p:txBody>
      </p:sp>
      <p:pic>
        <p:nvPicPr>
          <p:cNvPr id="14" name="Graphic 13">
            <a:extLst>
              <a:ext uri="{FF2B5EF4-FFF2-40B4-BE49-F238E27FC236}">
                <a16:creationId xmlns:a16="http://schemas.microsoft.com/office/drawing/2014/main" id="{BDE57776-54C0-43FB-B727-91C93E7834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516" y="375777"/>
            <a:ext cx="2557648" cy="405582"/>
          </a:xfrm>
          <a:prstGeom prst="rect">
            <a:avLst/>
          </a:prstGeom>
        </p:spPr>
      </p:pic>
    </p:spTree>
    <p:extLst>
      <p:ext uri="{BB962C8B-B14F-4D97-AF65-F5344CB8AC3E}">
        <p14:creationId xmlns:p14="http://schemas.microsoft.com/office/powerpoint/2010/main" val="131621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2189"/>
            <a:ext cx="12192000" cy="6860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BCCAFA-2F3D-4C02-A267-448DA6E39D0F}"/>
              </a:ext>
            </a:extLst>
          </p:cNvPr>
          <p:cNvSpPr/>
          <p:nvPr/>
        </p:nvSpPr>
        <p:spPr>
          <a:xfrm>
            <a:off x="787153" y="1580225"/>
            <a:ext cx="10617694" cy="3337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284402"/>
            <a:ext cx="11114843" cy="523220"/>
          </a:xfrm>
          <a:prstGeom prst="rect">
            <a:avLst/>
          </a:prstGeom>
          <a:noFill/>
        </p:spPr>
        <p:txBody>
          <a:bodyPr wrap="square" rtlCol="0">
            <a:spAutoFit/>
          </a:bodyPr>
          <a:lstStyle/>
          <a:p>
            <a:r>
              <a:rPr lang="en-GB" sz="2800" b="1" dirty="0">
                <a:solidFill>
                  <a:srgbClr val="512890"/>
                </a:solidFill>
              </a:rPr>
              <a:t>Steps to Outsource Mobile App Development</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904369"/>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787153" y="1048542"/>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3"/>
            </a:pPr>
            <a:r>
              <a:rPr lang="en-GB" sz="2000" b="1" dirty="0"/>
              <a:t>Portfolio Evaluation</a:t>
            </a:r>
            <a:endParaRPr lang="en-GB" sz="2800" b="1" dirty="0"/>
          </a:p>
        </p:txBody>
      </p:sp>
      <p:sp>
        <p:nvSpPr>
          <p:cNvPr id="2" name="TextBox 1">
            <a:extLst>
              <a:ext uri="{FF2B5EF4-FFF2-40B4-BE49-F238E27FC236}">
                <a16:creationId xmlns:a16="http://schemas.microsoft.com/office/drawing/2014/main" id="{77435F67-3242-4F46-B031-9A44B348FEE6}"/>
              </a:ext>
            </a:extLst>
          </p:cNvPr>
          <p:cNvSpPr txBox="1"/>
          <p:nvPr/>
        </p:nvSpPr>
        <p:spPr>
          <a:xfrm>
            <a:off x="1026851" y="1723236"/>
            <a:ext cx="10138299" cy="2862322"/>
          </a:xfrm>
          <a:prstGeom prst="rect">
            <a:avLst/>
          </a:prstGeom>
          <a:noFill/>
        </p:spPr>
        <p:txBody>
          <a:bodyPr wrap="square" rtlCol="0">
            <a:spAutoFit/>
          </a:bodyPr>
          <a:lstStyle/>
          <a:p>
            <a:endParaRPr lang="en-GB" dirty="0"/>
          </a:p>
          <a:p>
            <a:pPr marL="342900" indent="-342900">
              <a:buFont typeface="Arial" panose="020B0604020202020204" pitchFamily="34" charset="0"/>
              <a:buChar char="•"/>
            </a:pPr>
            <a:r>
              <a:rPr lang="en-GB" b="1" dirty="0"/>
              <a:t>Examine the Live Products of the Company</a:t>
            </a:r>
          </a:p>
          <a:p>
            <a:r>
              <a:rPr lang="en-GB" dirty="0"/>
              <a:t>	Are the company’s web and mobile applications accessible to a large number of people? Request 	links, install apps, and get a sense of how your final project may look. Is it of the expected 	calibre?</a:t>
            </a:r>
          </a:p>
          <a:p>
            <a:endParaRPr lang="en-GB" dirty="0"/>
          </a:p>
          <a:p>
            <a:pPr marL="342900" indent="-342900">
              <a:buFont typeface="Arial" panose="020B0604020202020204" pitchFamily="34" charset="0"/>
              <a:buChar char="•"/>
            </a:pPr>
            <a:r>
              <a:rPr lang="en-GB" b="1" dirty="0"/>
              <a:t>Check out these GitHub contributions.</a:t>
            </a:r>
          </a:p>
          <a:p>
            <a:r>
              <a:rPr lang="en-GB" dirty="0"/>
              <a:t>	You’ll need some basic programming skills that can assist you with evaluation for this. Examine 	the code created by a company’s developers or firm providing app development services &amp; 	determine whether it meets your requirements.</a:t>
            </a:r>
          </a:p>
        </p:txBody>
      </p:sp>
      <p:pic>
        <p:nvPicPr>
          <p:cNvPr id="8" name="Graphic 7">
            <a:extLst>
              <a:ext uri="{FF2B5EF4-FFF2-40B4-BE49-F238E27FC236}">
                <a16:creationId xmlns:a16="http://schemas.microsoft.com/office/drawing/2014/main" id="{7373D9B7-7E58-4D52-8BB6-C29E32B0F1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9" name="TextBox 8">
            <a:extLst>
              <a:ext uri="{FF2B5EF4-FFF2-40B4-BE49-F238E27FC236}">
                <a16:creationId xmlns:a16="http://schemas.microsoft.com/office/drawing/2014/main" id="{CFCB810C-9329-4B49-AB93-6BD25921B086}"/>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0" name="Straight Connector 9">
            <a:extLst>
              <a:ext uri="{FF2B5EF4-FFF2-40B4-BE49-F238E27FC236}">
                <a16:creationId xmlns:a16="http://schemas.microsoft.com/office/drawing/2014/main" id="{5FECE679-6C91-4372-9E9B-2CD8BB6F9629}"/>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36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2189"/>
            <a:ext cx="12192000" cy="68646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BCCAFA-2F3D-4C02-A267-448DA6E39D0F}"/>
              </a:ext>
            </a:extLst>
          </p:cNvPr>
          <p:cNvSpPr/>
          <p:nvPr/>
        </p:nvSpPr>
        <p:spPr>
          <a:xfrm>
            <a:off x="787153" y="1580224"/>
            <a:ext cx="10617694" cy="466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284402"/>
            <a:ext cx="11114843" cy="523220"/>
          </a:xfrm>
          <a:prstGeom prst="rect">
            <a:avLst/>
          </a:prstGeom>
          <a:noFill/>
        </p:spPr>
        <p:txBody>
          <a:bodyPr wrap="square" rtlCol="0">
            <a:spAutoFit/>
          </a:bodyPr>
          <a:lstStyle/>
          <a:p>
            <a:r>
              <a:rPr lang="en-GB" sz="2800" b="1" dirty="0">
                <a:solidFill>
                  <a:srgbClr val="512890"/>
                </a:solidFill>
              </a:rPr>
              <a:t>Steps to Outsource Mobile App Development</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904369"/>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787153" y="1048542"/>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4"/>
            </a:pPr>
            <a:r>
              <a:rPr lang="en-GB" sz="2000" b="1" dirty="0"/>
              <a:t>Select a Pricing Strategy</a:t>
            </a:r>
            <a:endParaRPr lang="en-GB" sz="3200" b="1" dirty="0"/>
          </a:p>
        </p:txBody>
      </p:sp>
      <p:sp>
        <p:nvSpPr>
          <p:cNvPr id="2" name="TextBox 1">
            <a:extLst>
              <a:ext uri="{FF2B5EF4-FFF2-40B4-BE49-F238E27FC236}">
                <a16:creationId xmlns:a16="http://schemas.microsoft.com/office/drawing/2014/main" id="{77435F67-3242-4F46-B031-9A44B348FEE6}"/>
              </a:ext>
            </a:extLst>
          </p:cNvPr>
          <p:cNvSpPr txBox="1"/>
          <p:nvPr/>
        </p:nvSpPr>
        <p:spPr>
          <a:xfrm>
            <a:off x="1026851" y="1723236"/>
            <a:ext cx="10138299" cy="3693319"/>
          </a:xfrm>
          <a:prstGeom prst="rect">
            <a:avLst/>
          </a:prstGeom>
          <a:noFill/>
        </p:spPr>
        <p:txBody>
          <a:bodyPr wrap="square" rtlCol="0">
            <a:spAutoFit/>
          </a:bodyPr>
          <a:lstStyle/>
          <a:p>
            <a:endParaRPr lang="en-GB" dirty="0"/>
          </a:p>
          <a:p>
            <a:r>
              <a:rPr lang="en-GB" dirty="0"/>
              <a:t>Budget discussions for outsourcing cross-platform app development are difficult. First, you must choose between a time and materials model and a fixed price model.</a:t>
            </a:r>
          </a:p>
          <a:p>
            <a:endParaRPr lang="en-GB" dirty="0"/>
          </a:p>
          <a:p>
            <a:pPr marL="342900" indent="-342900">
              <a:buFont typeface="Arial" panose="020B0604020202020204" pitchFamily="34" charset="0"/>
              <a:buChar char="•"/>
            </a:pPr>
            <a:r>
              <a:rPr lang="en-GB" b="1" dirty="0"/>
              <a:t>Fixed price.</a:t>
            </a:r>
          </a:p>
          <a:p>
            <a:r>
              <a:rPr lang="en-GB" dirty="0"/>
              <a:t>	When working with an offshore company, fixed pricing is sometimes chosen to give the 	appearance of control over the process. However, with a fixed-price project, app developers may 	be forced to overlook some difficulties to fulfil the agreed-upon timetable &amp; budget.</a:t>
            </a:r>
          </a:p>
          <a:p>
            <a:endParaRPr lang="en-GB" dirty="0"/>
          </a:p>
          <a:p>
            <a:pPr marL="342900" indent="-342900">
              <a:buFont typeface="Arial" panose="020B0604020202020204" pitchFamily="34" charset="0"/>
              <a:buChar char="•"/>
            </a:pPr>
            <a:r>
              <a:rPr lang="en-GB" b="1" dirty="0"/>
              <a:t>Time and resources.</a:t>
            </a:r>
          </a:p>
          <a:p>
            <a:r>
              <a:rPr lang="en-GB" dirty="0"/>
              <a:t>	With the advent of agile app development, adaptability has become critical. Because stringent 	deadlines and a defined price allow for nothing but rigidity, the time and resources strategy has 	gained popularity.</a:t>
            </a:r>
          </a:p>
        </p:txBody>
      </p:sp>
      <p:pic>
        <p:nvPicPr>
          <p:cNvPr id="8" name="Graphic 7">
            <a:extLst>
              <a:ext uri="{FF2B5EF4-FFF2-40B4-BE49-F238E27FC236}">
                <a16:creationId xmlns:a16="http://schemas.microsoft.com/office/drawing/2014/main" id="{D65343A5-ED40-4254-816F-DD037FF968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9" name="TextBox 8">
            <a:extLst>
              <a:ext uri="{FF2B5EF4-FFF2-40B4-BE49-F238E27FC236}">
                <a16:creationId xmlns:a16="http://schemas.microsoft.com/office/drawing/2014/main" id="{2196B425-647B-4451-931A-F66E0236E062}"/>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0" name="Straight Connector 9">
            <a:extLst>
              <a:ext uri="{FF2B5EF4-FFF2-40B4-BE49-F238E27FC236}">
                <a16:creationId xmlns:a16="http://schemas.microsoft.com/office/drawing/2014/main" id="{410C2E3E-704E-446B-A45F-EE0E5770C2F1}"/>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8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2189"/>
            <a:ext cx="12192000" cy="6860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BCCAFA-2F3D-4C02-A267-448DA6E39D0F}"/>
              </a:ext>
            </a:extLst>
          </p:cNvPr>
          <p:cNvSpPr/>
          <p:nvPr/>
        </p:nvSpPr>
        <p:spPr>
          <a:xfrm>
            <a:off x="787153" y="1580224"/>
            <a:ext cx="10617694" cy="466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284402"/>
            <a:ext cx="11114843" cy="523220"/>
          </a:xfrm>
          <a:prstGeom prst="rect">
            <a:avLst/>
          </a:prstGeom>
          <a:noFill/>
        </p:spPr>
        <p:txBody>
          <a:bodyPr wrap="square" rtlCol="0">
            <a:spAutoFit/>
          </a:bodyPr>
          <a:lstStyle/>
          <a:p>
            <a:r>
              <a:rPr lang="en-GB" sz="2800" b="1" dirty="0">
                <a:solidFill>
                  <a:srgbClr val="512890"/>
                </a:solidFill>
              </a:rPr>
              <a:t>Steps to Outsource Mobile App Development</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904369"/>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787153" y="1048542"/>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5"/>
            </a:pPr>
            <a:r>
              <a:rPr lang="en-GB" sz="2000" b="1" dirty="0"/>
              <a:t>Set Sprints and Expectations</a:t>
            </a:r>
            <a:endParaRPr lang="en-GB" sz="3600" b="1" dirty="0"/>
          </a:p>
        </p:txBody>
      </p:sp>
      <p:sp>
        <p:nvSpPr>
          <p:cNvPr id="2" name="TextBox 1">
            <a:extLst>
              <a:ext uri="{FF2B5EF4-FFF2-40B4-BE49-F238E27FC236}">
                <a16:creationId xmlns:a16="http://schemas.microsoft.com/office/drawing/2014/main" id="{77435F67-3242-4F46-B031-9A44B348FEE6}"/>
              </a:ext>
            </a:extLst>
          </p:cNvPr>
          <p:cNvSpPr txBox="1"/>
          <p:nvPr/>
        </p:nvSpPr>
        <p:spPr>
          <a:xfrm>
            <a:off x="1026851" y="1723236"/>
            <a:ext cx="10138299" cy="3416320"/>
          </a:xfrm>
          <a:prstGeom prst="rect">
            <a:avLst/>
          </a:prstGeom>
          <a:noFill/>
        </p:spPr>
        <p:txBody>
          <a:bodyPr wrap="square" rtlCol="0">
            <a:spAutoFit/>
          </a:bodyPr>
          <a:lstStyle/>
          <a:p>
            <a:endParaRPr lang="en-GB" dirty="0"/>
          </a:p>
          <a:p>
            <a:r>
              <a:rPr lang="en-GB" dirty="0"/>
              <a:t>Begin discussing the development technique after you’ve chosen your technology partner. Waterfall and Agile are the two options.</a:t>
            </a:r>
          </a:p>
          <a:p>
            <a:endParaRPr lang="en-GB" dirty="0"/>
          </a:p>
          <a:p>
            <a:pPr marL="342900" indent="-342900">
              <a:buFont typeface="Arial" panose="020B0604020202020204" pitchFamily="34" charset="0"/>
              <a:buChar char="•"/>
            </a:pPr>
            <a:r>
              <a:rPr lang="en-GB" b="1" dirty="0"/>
              <a:t>Waterfall.</a:t>
            </a:r>
          </a:p>
          <a:p>
            <a:r>
              <a:rPr lang="en-GB" dirty="0"/>
              <a:t>	The waterfall process is typically used when there is set pricing and stringent deadlines. With 	waterfall, you know exactly what the end product should look like and develop it step by step, 	without any retrospectives or major adjustments.</a:t>
            </a:r>
          </a:p>
          <a:p>
            <a:endParaRPr lang="en-GB" dirty="0"/>
          </a:p>
          <a:p>
            <a:pPr marL="342900" indent="-342900">
              <a:buFont typeface="Arial" panose="020B0604020202020204" pitchFamily="34" charset="0"/>
              <a:buChar char="•"/>
            </a:pPr>
            <a:r>
              <a:rPr lang="en-GB" b="1" dirty="0"/>
              <a:t>Agile.</a:t>
            </a:r>
          </a:p>
          <a:p>
            <a:r>
              <a:rPr lang="en-GB" dirty="0"/>
              <a:t>	Agile methodologies provide us with a great deal of flexibility. The project is divided into sprints 	with agile and tiny chunks of functionality are developed one after the other.</a:t>
            </a:r>
          </a:p>
        </p:txBody>
      </p:sp>
      <p:pic>
        <p:nvPicPr>
          <p:cNvPr id="9" name="Graphic 8">
            <a:extLst>
              <a:ext uri="{FF2B5EF4-FFF2-40B4-BE49-F238E27FC236}">
                <a16:creationId xmlns:a16="http://schemas.microsoft.com/office/drawing/2014/main" id="{356A0493-B975-4BDA-B77A-0A8A660973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0" name="TextBox 9">
            <a:extLst>
              <a:ext uri="{FF2B5EF4-FFF2-40B4-BE49-F238E27FC236}">
                <a16:creationId xmlns:a16="http://schemas.microsoft.com/office/drawing/2014/main" id="{EB2CFD8E-E6CD-4C57-A9E2-BC277600AF9D}"/>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1" name="Straight Connector 10">
            <a:extLst>
              <a:ext uri="{FF2B5EF4-FFF2-40B4-BE49-F238E27FC236}">
                <a16:creationId xmlns:a16="http://schemas.microsoft.com/office/drawing/2014/main" id="{41BA1690-D5C5-42EB-A564-409CF62E2E0A}"/>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50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9783"/>
            <a:ext cx="12192000" cy="68677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284402"/>
            <a:ext cx="11114843" cy="523220"/>
          </a:xfrm>
          <a:prstGeom prst="rect">
            <a:avLst/>
          </a:prstGeom>
          <a:noFill/>
        </p:spPr>
        <p:txBody>
          <a:bodyPr wrap="square" rtlCol="0">
            <a:spAutoFit/>
          </a:bodyPr>
          <a:lstStyle/>
          <a:p>
            <a:r>
              <a:rPr lang="en-GB" sz="2800" b="1" dirty="0">
                <a:solidFill>
                  <a:srgbClr val="512890"/>
                </a:solidFill>
              </a:rPr>
              <a:t>Conclusion</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904369"/>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6214369" y="0"/>
            <a:ext cx="5977628" cy="6858000"/>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p>
        </p:txBody>
      </p:sp>
      <p:sp>
        <p:nvSpPr>
          <p:cNvPr id="4" name="TextBox 3">
            <a:extLst>
              <a:ext uri="{FF2B5EF4-FFF2-40B4-BE49-F238E27FC236}">
                <a16:creationId xmlns:a16="http://schemas.microsoft.com/office/drawing/2014/main" id="{25F8C59F-62D7-46DA-B575-9854D965ACF9}"/>
              </a:ext>
            </a:extLst>
          </p:cNvPr>
          <p:cNvSpPr txBox="1"/>
          <p:nvPr/>
        </p:nvSpPr>
        <p:spPr>
          <a:xfrm>
            <a:off x="538577" y="1408083"/>
            <a:ext cx="5267419" cy="3913059"/>
          </a:xfrm>
          <a:prstGeom prst="rect">
            <a:avLst/>
          </a:prstGeom>
          <a:noFill/>
        </p:spPr>
        <p:txBody>
          <a:bodyPr wrap="square" rtlCol="0">
            <a:spAutoFit/>
          </a:bodyPr>
          <a:lstStyle/>
          <a:p>
            <a:pPr>
              <a:lnSpc>
                <a:spcPct val="150000"/>
              </a:lnSpc>
            </a:pPr>
            <a:r>
              <a:rPr lang="en-GB" sz="2400" dirty="0"/>
              <a:t>To remain competitive, most businesses now construct mobile versions of their websites. Cross-platform app development is the best answer for organisations since it allows them to quickly create dependable programs that work with all customer devices.</a:t>
            </a:r>
          </a:p>
        </p:txBody>
      </p:sp>
      <p:pic>
        <p:nvPicPr>
          <p:cNvPr id="5" name="Graphic 4">
            <a:extLst>
              <a:ext uri="{FF2B5EF4-FFF2-40B4-BE49-F238E27FC236}">
                <a16:creationId xmlns:a16="http://schemas.microsoft.com/office/drawing/2014/main" id="{F9847ED3-3A84-4C34-AFAB-82AF22718D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2658" y="560406"/>
            <a:ext cx="2819400" cy="438150"/>
          </a:xfrm>
          <a:prstGeom prst="rect">
            <a:avLst/>
          </a:prstGeom>
        </p:spPr>
      </p:pic>
      <p:sp>
        <p:nvSpPr>
          <p:cNvPr id="11" name="Text Box 4">
            <a:extLst>
              <a:ext uri="{FF2B5EF4-FFF2-40B4-BE49-F238E27FC236}">
                <a16:creationId xmlns:a16="http://schemas.microsoft.com/office/drawing/2014/main" id="{A62D5234-940A-43D4-A084-6A3027ED70D6}"/>
              </a:ext>
            </a:extLst>
          </p:cNvPr>
          <p:cNvSpPr txBox="1">
            <a:spLocks noChangeArrowheads="1"/>
          </p:cNvSpPr>
          <p:nvPr/>
        </p:nvSpPr>
        <p:spPr bwMode="auto">
          <a:xfrm>
            <a:off x="6977458" y="1274560"/>
            <a:ext cx="40338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0" b="1" dirty="0">
                <a:solidFill>
                  <a:schemeClr val="bg1"/>
                </a:solidFill>
              </a:rPr>
              <a:t>THANK</a:t>
            </a:r>
          </a:p>
          <a:p>
            <a:r>
              <a:rPr lang="en-US" altLang="zh-CN" sz="8000" b="1" dirty="0">
                <a:solidFill>
                  <a:schemeClr val="bg1"/>
                </a:solidFill>
              </a:rPr>
              <a:t>YOU</a:t>
            </a:r>
          </a:p>
        </p:txBody>
      </p:sp>
      <p:sp>
        <p:nvSpPr>
          <p:cNvPr id="12" name="Text Box 5">
            <a:extLst>
              <a:ext uri="{FF2B5EF4-FFF2-40B4-BE49-F238E27FC236}">
                <a16:creationId xmlns:a16="http://schemas.microsoft.com/office/drawing/2014/main" id="{A7854F3B-9187-4583-89C8-736EC117374A}"/>
              </a:ext>
            </a:extLst>
          </p:cNvPr>
          <p:cNvSpPr txBox="1">
            <a:spLocks noChangeArrowheads="1"/>
          </p:cNvSpPr>
          <p:nvPr/>
        </p:nvSpPr>
        <p:spPr bwMode="auto">
          <a:xfrm>
            <a:off x="6977458" y="4181582"/>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dirty="0">
                <a:solidFill>
                  <a:schemeClr val="bg1"/>
                </a:solidFill>
              </a:rPr>
              <a:t>CONTACT US</a:t>
            </a:r>
          </a:p>
        </p:txBody>
      </p:sp>
      <p:sp>
        <p:nvSpPr>
          <p:cNvPr id="16" name="Text Box 5">
            <a:extLst>
              <a:ext uri="{FF2B5EF4-FFF2-40B4-BE49-F238E27FC236}">
                <a16:creationId xmlns:a16="http://schemas.microsoft.com/office/drawing/2014/main" id="{F1D7230B-9D71-42E1-984A-0843EA13B12D}"/>
              </a:ext>
            </a:extLst>
          </p:cNvPr>
          <p:cNvSpPr txBox="1">
            <a:spLocks noChangeArrowheads="1"/>
          </p:cNvSpPr>
          <p:nvPr/>
        </p:nvSpPr>
        <p:spPr bwMode="auto">
          <a:xfrm>
            <a:off x="6977458" y="4511782"/>
            <a:ext cx="24511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rPr>
              <a:t>+1-213-908-1090 (USA)</a:t>
            </a:r>
          </a:p>
          <a:p>
            <a:r>
              <a:rPr lang="en-US" altLang="zh-CN" dirty="0">
                <a:solidFill>
                  <a:schemeClr val="bg1"/>
                </a:solidFill>
              </a:rPr>
              <a:t>+61-2-8011-4668 (AUS)</a:t>
            </a:r>
          </a:p>
        </p:txBody>
      </p:sp>
      <p:sp>
        <p:nvSpPr>
          <p:cNvPr id="17" name="Text Box 5">
            <a:extLst>
              <a:ext uri="{FF2B5EF4-FFF2-40B4-BE49-F238E27FC236}">
                <a16:creationId xmlns:a16="http://schemas.microsoft.com/office/drawing/2014/main" id="{24C87B58-A8A7-4C55-8AC0-A4F5FCEF39AE}"/>
              </a:ext>
            </a:extLst>
          </p:cNvPr>
          <p:cNvSpPr txBox="1">
            <a:spLocks noChangeArrowheads="1"/>
          </p:cNvSpPr>
          <p:nvPr/>
        </p:nvSpPr>
        <p:spPr bwMode="auto">
          <a:xfrm>
            <a:off x="6977458" y="5400782"/>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a:solidFill>
                  <a:schemeClr val="bg1"/>
                </a:solidFill>
              </a:rPr>
              <a:t>EMAIL</a:t>
            </a:r>
          </a:p>
        </p:txBody>
      </p:sp>
      <p:sp>
        <p:nvSpPr>
          <p:cNvPr id="18" name="Text Box 5">
            <a:extLst>
              <a:ext uri="{FF2B5EF4-FFF2-40B4-BE49-F238E27FC236}">
                <a16:creationId xmlns:a16="http://schemas.microsoft.com/office/drawing/2014/main" id="{87E0F3DE-A9A3-4E03-A1E6-781D96FFDE0A}"/>
              </a:ext>
            </a:extLst>
          </p:cNvPr>
          <p:cNvSpPr txBox="1">
            <a:spLocks noChangeArrowheads="1"/>
          </p:cNvSpPr>
          <p:nvPr/>
        </p:nvSpPr>
        <p:spPr bwMode="auto">
          <a:xfrm>
            <a:off x="6977458" y="5753207"/>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info@weblineindia.com</a:t>
            </a:r>
          </a:p>
        </p:txBody>
      </p:sp>
      <p:sp>
        <p:nvSpPr>
          <p:cNvPr id="20" name="Text Box 5">
            <a:extLst>
              <a:ext uri="{FF2B5EF4-FFF2-40B4-BE49-F238E27FC236}">
                <a16:creationId xmlns:a16="http://schemas.microsoft.com/office/drawing/2014/main" id="{E36F234D-70A7-4D65-903C-54AD42AD4B64}"/>
              </a:ext>
            </a:extLst>
          </p:cNvPr>
          <p:cNvSpPr txBox="1">
            <a:spLocks noChangeArrowheads="1"/>
          </p:cNvSpPr>
          <p:nvPr/>
        </p:nvSpPr>
        <p:spPr bwMode="auto">
          <a:xfrm>
            <a:off x="9504758" y="4511782"/>
            <a:ext cx="25034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+44-207-193-7507 (UK)</a:t>
            </a:r>
          </a:p>
          <a:p>
            <a:r>
              <a:rPr lang="en-US" altLang="zh-CN">
                <a:solidFill>
                  <a:schemeClr val="bg1"/>
                </a:solidFill>
              </a:rPr>
              <a:t>+91-79-26420897 (IND)</a:t>
            </a:r>
          </a:p>
        </p:txBody>
      </p:sp>
      <p:sp>
        <p:nvSpPr>
          <p:cNvPr id="21" name="Text Box 5">
            <a:extLst>
              <a:ext uri="{FF2B5EF4-FFF2-40B4-BE49-F238E27FC236}">
                <a16:creationId xmlns:a16="http://schemas.microsoft.com/office/drawing/2014/main" id="{B46C0098-5693-441A-BA4E-DF393DF74A76}"/>
              </a:ext>
            </a:extLst>
          </p:cNvPr>
          <p:cNvSpPr txBox="1">
            <a:spLocks noChangeArrowheads="1"/>
          </p:cNvSpPr>
          <p:nvPr/>
        </p:nvSpPr>
        <p:spPr bwMode="auto">
          <a:xfrm>
            <a:off x="9504758" y="5400782"/>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a:solidFill>
                  <a:schemeClr val="bg1"/>
                </a:solidFill>
              </a:rPr>
              <a:t>WEBSITE</a:t>
            </a:r>
          </a:p>
        </p:txBody>
      </p:sp>
      <p:sp>
        <p:nvSpPr>
          <p:cNvPr id="22" name="Text Box 5">
            <a:extLst>
              <a:ext uri="{FF2B5EF4-FFF2-40B4-BE49-F238E27FC236}">
                <a16:creationId xmlns:a16="http://schemas.microsoft.com/office/drawing/2014/main" id="{E72542C8-D710-467A-BEF9-54F5395C0769}"/>
              </a:ext>
            </a:extLst>
          </p:cNvPr>
          <p:cNvSpPr txBox="1">
            <a:spLocks noChangeArrowheads="1"/>
          </p:cNvSpPr>
          <p:nvPr/>
        </p:nvSpPr>
        <p:spPr bwMode="auto">
          <a:xfrm>
            <a:off x="9504758" y="5753207"/>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rPr>
              <a:t>www.weblineindia.com</a:t>
            </a:r>
          </a:p>
        </p:txBody>
      </p:sp>
    </p:spTree>
    <p:extLst>
      <p:ext uri="{BB962C8B-B14F-4D97-AF65-F5344CB8AC3E}">
        <p14:creationId xmlns:p14="http://schemas.microsoft.com/office/powerpoint/2010/main" val="37244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4F028B-2F08-4ACE-BE81-ABD8F026D48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92C353B-8805-4B24-B8D7-227A0E914CA3}"/>
              </a:ext>
            </a:extLst>
          </p:cNvPr>
          <p:cNvSpPr txBox="1"/>
          <p:nvPr/>
        </p:nvSpPr>
        <p:spPr>
          <a:xfrm>
            <a:off x="585926" y="497149"/>
            <a:ext cx="11114843" cy="584775"/>
          </a:xfrm>
          <a:prstGeom prst="rect">
            <a:avLst/>
          </a:prstGeom>
          <a:noFill/>
        </p:spPr>
        <p:txBody>
          <a:bodyPr wrap="square" rtlCol="0">
            <a:spAutoFit/>
          </a:bodyPr>
          <a:lstStyle/>
          <a:p>
            <a:r>
              <a:rPr lang="en-GB" sz="3200" b="1" dirty="0">
                <a:solidFill>
                  <a:srgbClr val="512890"/>
                </a:solidFill>
              </a:rPr>
              <a:t>What Exactly Is Cross-Platform Application Development?</a:t>
            </a:r>
            <a:endParaRPr lang="en-GB" sz="4400" b="1" dirty="0">
              <a:solidFill>
                <a:srgbClr val="512890"/>
              </a:solidFill>
            </a:endParaRPr>
          </a:p>
        </p:txBody>
      </p:sp>
      <p:cxnSp>
        <p:nvCxnSpPr>
          <p:cNvPr id="6" name="Straight Connector 5">
            <a:extLst>
              <a:ext uri="{FF2B5EF4-FFF2-40B4-BE49-F238E27FC236}">
                <a16:creationId xmlns:a16="http://schemas.microsoft.com/office/drawing/2014/main" id="{19CF282E-70BC-4EB7-9404-4DCFF532B2FF}"/>
              </a:ext>
            </a:extLst>
          </p:cNvPr>
          <p:cNvCxnSpPr>
            <a:cxnSpLocks/>
          </p:cNvCxnSpPr>
          <p:nvPr/>
        </p:nvCxnSpPr>
        <p:spPr>
          <a:xfrm>
            <a:off x="701335" y="1152945"/>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5987B087-723F-41F9-B7B8-A945AE314763}"/>
              </a:ext>
            </a:extLst>
          </p:cNvPr>
          <p:cNvSpPr txBox="1"/>
          <p:nvPr/>
        </p:nvSpPr>
        <p:spPr>
          <a:xfrm>
            <a:off x="585926" y="2123578"/>
            <a:ext cx="10449018" cy="2610843"/>
          </a:xfrm>
          <a:prstGeom prst="rect">
            <a:avLst/>
          </a:prstGeom>
          <a:noFill/>
        </p:spPr>
        <p:txBody>
          <a:bodyPr wrap="square" rtlCol="0">
            <a:spAutoFit/>
          </a:bodyPr>
          <a:lstStyle/>
          <a:p>
            <a:pPr>
              <a:lnSpc>
                <a:spcPct val="150000"/>
              </a:lnSpc>
            </a:pPr>
            <a:r>
              <a:rPr lang="en-GB" sz="2800" dirty="0"/>
              <a:t>Cross-platform app development, also known as hybrid mobile app development, is a strategy that allows developers to design a mobile solution compatible with many OS &amp; platforms simultaneously (Android, iOS, and Windows).</a:t>
            </a:r>
            <a:endParaRPr lang="en-GB" sz="4000" b="1" dirty="0">
              <a:solidFill>
                <a:srgbClr val="512890"/>
              </a:solidFill>
            </a:endParaRPr>
          </a:p>
        </p:txBody>
      </p:sp>
      <p:pic>
        <p:nvPicPr>
          <p:cNvPr id="11" name="Graphic 10">
            <a:extLst>
              <a:ext uri="{FF2B5EF4-FFF2-40B4-BE49-F238E27FC236}">
                <a16:creationId xmlns:a16="http://schemas.microsoft.com/office/drawing/2014/main" id="{7CAA4258-4DDA-4811-9788-5562D98CBC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2" name="TextBox 11">
            <a:extLst>
              <a:ext uri="{FF2B5EF4-FFF2-40B4-BE49-F238E27FC236}">
                <a16:creationId xmlns:a16="http://schemas.microsoft.com/office/drawing/2014/main" id="{3EF728AB-A57E-41E4-AC2F-1022CC4F4A52}"/>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3" name="Straight Connector 12">
            <a:extLst>
              <a:ext uri="{FF2B5EF4-FFF2-40B4-BE49-F238E27FC236}">
                <a16:creationId xmlns:a16="http://schemas.microsoft.com/office/drawing/2014/main" id="{1BDE6B41-E973-4F0E-8615-6E1229766670}"/>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2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E60E4D-1AAC-439E-8FB0-D84DA2BAB5A2}"/>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92C353B-8805-4B24-B8D7-227A0E914CA3}"/>
              </a:ext>
            </a:extLst>
          </p:cNvPr>
          <p:cNvSpPr txBox="1"/>
          <p:nvPr/>
        </p:nvSpPr>
        <p:spPr>
          <a:xfrm>
            <a:off x="538577" y="515223"/>
            <a:ext cx="11114843" cy="523220"/>
          </a:xfrm>
          <a:prstGeom prst="rect">
            <a:avLst/>
          </a:prstGeom>
          <a:noFill/>
        </p:spPr>
        <p:txBody>
          <a:bodyPr wrap="square" rtlCol="0">
            <a:spAutoFit/>
          </a:bodyPr>
          <a:lstStyle/>
          <a:p>
            <a:r>
              <a:rPr lang="en-GB" sz="2800" b="1" dirty="0">
                <a:solidFill>
                  <a:srgbClr val="512890"/>
                </a:solidFill>
              </a:rPr>
              <a:t>The Benefits and Drawbacks of Cross-Platform Mobile Development</a:t>
            </a:r>
            <a:endParaRPr lang="en-GB" sz="6000" b="1" dirty="0">
              <a:solidFill>
                <a:srgbClr val="512890"/>
              </a:solidFill>
            </a:endParaRPr>
          </a:p>
        </p:txBody>
      </p:sp>
      <p:cxnSp>
        <p:nvCxnSpPr>
          <p:cNvPr id="6" name="Straight Connector 5">
            <a:extLst>
              <a:ext uri="{FF2B5EF4-FFF2-40B4-BE49-F238E27FC236}">
                <a16:creationId xmlns:a16="http://schemas.microsoft.com/office/drawing/2014/main" id="{19CF282E-70BC-4EB7-9404-4DCFF532B2FF}"/>
              </a:ext>
            </a:extLst>
          </p:cNvPr>
          <p:cNvCxnSpPr>
            <a:cxnSpLocks/>
          </p:cNvCxnSpPr>
          <p:nvPr/>
        </p:nvCxnSpPr>
        <p:spPr>
          <a:xfrm>
            <a:off x="674702" y="1135190"/>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1551D3C-D88E-4799-A0CC-52DE621D8D75}"/>
              </a:ext>
            </a:extLst>
          </p:cNvPr>
          <p:cNvSpPr txBox="1"/>
          <p:nvPr/>
        </p:nvSpPr>
        <p:spPr>
          <a:xfrm>
            <a:off x="538578" y="1600358"/>
            <a:ext cx="11114843" cy="523220"/>
          </a:xfrm>
          <a:prstGeom prst="rect">
            <a:avLst/>
          </a:prstGeom>
          <a:noFill/>
        </p:spPr>
        <p:txBody>
          <a:bodyPr wrap="square" rtlCol="0">
            <a:spAutoFit/>
          </a:bodyPr>
          <a:lstStyle/>
          <a:p>
            <a:r>
              <a:rPr lang="en-GB" sz="2800" b="1" dirty="0">
                <a:solidFill>
                  <a:srgbClr val="512890"/>
                </a:solidFill>
              </a:rPr>
              <a:t>Benefits</a:t>
            </a:r>
            <a:endParaRPr lang="en-GB" sz="6000" b="1" dirty="0">
              <a:solidFill>
                <a:srgbClr val="512890"/>
              </a:solidFill>
            </a:endParaRPr>
          </a:p>
        </p:txBody>
      </p:sp>
      <p:sp>
        <p:nvSpPr>
          <p:cNvPr id="2" name="Rectangle: Rounded Corners 1">
            <a:extLst>
              <a:ext uri="{FF2B5EF4-FFF2-40B4-BE49-F238E27FC236}">
                <a16:creationId xmlns:a16="http://schemas.microsoft.com/office/drawing/2014/main" id="{BCE61E73-F5C5-47FB-AAE2-A22145D97053}"/>
              </a:ext>
            </a:extLst>
          </p:cNvPr>
          <p:cNvSpPr/>
          <p:nvPr/>
        </p:nvSpPr>
        <p:spPr>
          <a:xfrm>
            <a:off x="585926" y="2534573"/>
            <a:ext cx="1669002" cy="878889"/>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Broad Market Coverage</a:t>
            </a:r>
          </a:p>
        </p:txBody>
      </p:sp>
      <p:sp>
        <p:nvSpPr>
          <p:cNvPr id="7" name="Rectangle: Rounded Corners 6">
            <a:extLst>
              <a:ext uri="{FF2B5EF4-FFF2-40B4-BE49-F238E27FC236}">
                <a16:creationId xmlns:a16="http://schemas.microsoft.com/office/drawing/2014/main" id="{C6D78F8B-3855-47BE-87DA-44F8E7293778}"/>
              </a:ext>
            </a:extLst>
          </p:cNvPr>
          <p:cNvSpPr/>
          <p:nvPr/>
        </p:nvSpPr>
        <p:spPr>
          <a:xfrm>
            <a:off x="2504982" y="2534573"/>
            <a:ext cx="8299142" cy="894428"/>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By making your mobile application available to both Android and iOS users, you’re laying the road for future income growth.</a:t>
            </a:r>
          </a:p>
        </p:txBody>
      </p:sp>
      <p:sp>
        <p:nvSpPr>
          <p:cNvPr id="9" name="Rectangle: Rounded Corners 8">
            <a:extLst>
              <a:ext uri="{FF2B5EF4-FFF2-40B4-BE49-F238E27FC236}">
                <a16:creationId xmlns:a16="http://schemas.microsoft.com/office/drawing/2014/main" id="{E3743DA3-6F67-4F05-8B2D-0DA8966A4587}"/>
              </a:ext>
            </a:extLst>
          </p:cNvPr>
          <p:cNvSpPr/>
          <p:nvPr/>
        </p:nvSpPr>
        <p:spPr>
          <a:xfrm>
            <a:off x="585926" y="3734541"/>
            <a:ext cx="1669002" cy="878889"/>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One Codebase</a:t>
            </a:r>
          </a:p>
        </p:txBody>
      </p:sp>
      <p:sp>
        <p:nvSpPr>
          <p:cNvPr id="10" name="Rectangle: Rounded Corners 9">
            <a:extLst>
              <a:ext uri="{FF2B5EF4-FFF2-40B4-BE49-F238E27FC236}">
                <a16:creationId xmlns:a16="http://schemas.microsoft.com/office/drawing/2014/main" id="{3DEE95C9-C094-406E-A5E2-8A45F8EEFBB6}"/>
              </a:ext>
            </a:extLst>
          </p:cNvPr>
          <p:cNvSpPr/>
          <p:nvPr/>
        </p:nvSpPr>
        <p:spPr>
          <a:xfrm>
            <a:off x="2504982" y="3734541"/>
            <a:ext cx="8299142" cy="894428"/>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Using a single codebase will surely have an impact on all phases of the software development process by allowing you to save money on maintaining and upgrading two independent sets of code.</a:t>
            </a:r>
          </a:p>
        </p:txBody>
      </p:sp>
      <p:sp>
        <p:nvSpPr>
          <p:cNvPr id="11" name="Rectangle: Rounded Corners 10">
            <a:extLst>
              <a:ext uri="{FF2B5EF4-FFF2-40B4-BE49-F238E27FC236}">
                <a16:creationId xmlns:a16="http://schemas.microsoft.com/office/drawing/2014/main" id="{7A08DC47-407E-4A6E-9253-6EF57B339725}"/>
              </a:ext>
            </a:extLst>
          </p:cNvPr>
          <p:cNvSpPr/>
          <p:nvPr/>
        </p:nvSpPr>
        <p:spPr>
          <a:xfrm>
            <a:off x="585926" y="4934508"/>
            <a:ext cx="1919056" cy="1137817"/>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Faster and Less Expensive Deployment</a:t>
            </a:r>
          </a:p>
        </p:txBody>
      </p:sp>
      <p:sp>
        <p:nvSpPr>
          <p:cNvPr id="12" name="Rectangle: Rounded Corners 11">
            <a:extLst>
              <a:ext uri="{FF2B5EF4-FFF2-40B4-BE49-F238E27FC236}">
                <a16:creationId xmlns:a16="http://schemas.microsoft.com/office/drawing/2014/main" id="{82AB8F19-0915-4FD9-BFCF-EDB179E751D4}"/>
              </a:ext>
            </a:extLst>
          </p:cNvPr>
          <p:cNvSpPr/>
          <p:nvPr/>
        </p:nvSpPr>
        <p:spPr>
          <a:xfrm>
            <a:off x="2796466" y="4934508"/>
            <a:ext cx="8007658" cy="1199961"/>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Although only one codebase is required, cross-platform app development requires developers to consider how to properly handle OS differences such as UI or platform-specific store publication methods.</a:t>
            </a:r>
          </a:p>
        </p:txBody>
      </p:sp>
      <p:pic>
        <p:nvPicPr>
          <p:cNvPr id="14" name="Graphic 13">
            <a:extLst>
              <a:ext uri="{FF2B5EF4-FFF2-40B4-BE49-F238E27FC236}">
                <a16:creationId xmlns:a16="http://schemas.microsoft.com/office/drawing/2014/main" id="{CF416537-AA7C-4A1D-A8CA-9E57C09812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5" name="TextBox 14">
            <a:extLst>
              <a:ext uri="{FF2B5EF4-FFF2-40B4-BE49-F238E27FC236}">
                <a16:creationId xmlns:a16="http://schemas.microsoft.com/office/drawing/2014/main" id="{0EF04BB4-2E52-4FEA-BBB6-EA9E79B8CD18}"/>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6" name="Straight Connector 15">
            <a:extLst>
              <a:ext uri="{FF2B5EF4-FFF2-40B4-BE49-F238E27FC236}">
                <a16:creationId xmlns:a16="http://schemas.microsoft.com/office/drawing/2014/main" id="{D36D93F7-614D-4EF3-AA90-C22F27EA9C03}"/>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77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BCE61E73-F5C5-47FB-AAE2-A22145D97053}"/>
              </a:ext>
            </a:extLst>
          </p:cNvPr>
          <p:cNvSpPr/>
          <p:nvPr/>
        </p:nvSpPr>
        <p:spPr>
          <a:xfrm>
            <a:off x="674702" y="2419164"/>
            <a:ext cx="1669002" cy="1199968"/>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Workload Reduction</a:t>
            </a:r>
          </a:p>
        </p:txBody>
      </p:sp>
      <p:sp>
        <p:nvSpPr>
          <p:cNvPr id="7" name="Rectangle: Rounded Corners 6">
            <a:extLst>
              <a:ext uri="{FF2B5EF4-FFF2-40B4-BE49-F238E27FC236}">
                <a16:creationId xmlns:a16="http://schemas.microsoft.com/office/drawing/2014/main" id="{C6D78F8B-3855-47BE-87DA-44F8E7293778}"/>
              </a:ext>
            </a:extLst>
          </p:cNvPr>
          <p:cNvSpPr/>
          <p:nvPr/>
        </p:nvSpPr>
        <p:spPr>
          <a:xfrm>
            <a:off x="2593758" y="2419163"/>
            <a:ext cx="8299142" cy="1199967"/>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If you choose cross-platform development, you will require lesser resources. You’ll especially appreciate this benefit if you’re outsourcing IT personnel because the cross-platform approach necessitates a smaller crew</a:t>
            </a:r>
          </a:p>
        </p:txBody>
      </p:sp>
      <p:sp>
        <p:nvSpPr>
          <p:cNvPr id="9" name="Rectangle: Rounded Corners 8">
            <a:extLst>
              <a:ext uri="{FF2B5EF4-FFF2-40B4-BE49-F238E27FC236}">
                <a16:creationId xmlns:a16="http://schemas.microsoft.com/office/drawing/2014/main" id="{E3743DA3-6F67-4F05-8B2D-0DA8966A4587}"/>
              </a:ext>
            </a:extLst>
          </p:cNvPr>
          <p:cNvSpPr/>
          <p:nvPr/>
        </p:nvSpPr>
        <p:spPr>
          <a:xfrm>
            <a:off x="674702" y="3947603"/>
            <a:ext cx="1669002" cy="1199966"/>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Platform Reliability</a:t>
            </a:r>
          </a:p>
        </p:txBody>
      </p:sp>
      <p:sp>
        <p:nvSpPr>
          <p:cNvPr id="10" name="Rectangle: Rounded Corners 9">
            <a:extLst>
              <a:ext uri="{FF2B5EF4-FFF2-40B4-BE49-F238E27FC236}">
                <a16:creationId xmlns:a16="http://schemas.microsoft.com/office/drawing/2014/main" id="{3DEE95C9-C094-406E-A5E2-8A45F8EEFBB6}"/>
              </a:ext>
            </a:extLst>
          </p:cNvPr>
          <p:cNvSpPr/>
          <p:nvPr/>
        </p:nvSpPr>
        <p:spPr>
          <a:xfrm>
            <a:off x="2593758" y="3947605"/>
            <a:ext cx="8299142" cy="1199966"/>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There’s no denying that the UX and UI of Android and iOS are vastly different. Most of these differences are addressed by default in cross-platform app development, making design &amp; navigation discrepancies less likely.</a:t>
            </a:r>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515223"/>
            <a:ext cx="11114843" cy="523220"/>
          </a:xfrm>
          <a:prstGeom prst="rect">
            <a:avLst/>
          </a:prstGeom>
          <a:noFill/>
        </p:spPr>
        <p:txBody>
          <a:bodyPr wrap="square" rtlCol="0">
            <a:spAutoFit/>
          </a:bodyPr>
          <a:lstStyle/>
          <a:p>
            <a:r>
              <a:rPr lang="en-GB" sz="2800" b="1" dirty="0">
                <a:solidFill>
                  <a:srgbClr val="512890"/>
                </a:solidFill>
              </a:rPr>
              <a:t>The Benefits and Drawbacks of Cross-Platform Mobile Development</a:t>
            </a:r>
            <a:endParaRPr lang="en-GB" sz="6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1135190"/>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2C174C4B-0365-40FD-8077-AF235C4E7500}"/>
              </a:ext>
            </a:extLst>
          </p:cNvPr>
          <p:cNvSpPr txBox="1"/>
          <p:nvPr/>
        </p:nvSpPr>
        <p:spPr>
          <a:xfrm>
            <a:off x="538578" y="1600358"/>
            <a:ext cx="11114843" cy="523220"/>
          </a:xfrm>
          <a:prstGeom prst="rect">
            <a:avLst/>
          </a:prstGeom>
          <a:noFill/>
        </p:spPr>
        <p:txBody>
          <a:bodyPr wrap="square" rtlCol="0">
            <a:spAutoFit/>
          </a:bodyPr>
          <a:lstStyle/>
          <a:p>
            <a:r>
              <a:rPr lang="en-GB" sz="2800" b="1" dirty="0">
                <a:solidFill>
                  <a:srgbClr val="512890"/>
                </a:solidFill>
              </a:rPr>
              <a:t>Benefits</a:t>
            </a:r>
            <a:endParaRPr lang="en-GB" sz="6000" b="1" dirty="0">
              <a:solidFill>
                <a:srgbClr val="512890"/>
              </a:solidFill>
            </a:endParaRPr>
          </a:p>
        </p:txBody>
      </p:sp>
      <p:pic>
        <p:nvPicPr>
          <p:cNvPr id="20" name="Graphic 19">
            <a:extLst>
              <a:ext uri="{FF2B5EF4-FFF2-40B4-BE49-F238E27FC236}">
                <a16:creationId xmlns:a16="http://schemas.microsoft.com/office/drawing/2014/main" id="{868A43E9-A704-47E8-BE57-DAE4DF00EC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1" name="TextBox 20">
            <a:extLst>
              <a:ext uri="{FF2B5EF4-FFF2-40B4-BE49-F238E27FC236}">
                <a16:creationId xmlns:a16="http://schemas.microsoft.com/office/drawing/2014/main" id="{51D13FC6-4736-4C42-94AC-CBCAFDC711AC}"/>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22" name="Straight Connector 21">
            <a:extLst>
              <a:ext uri="{FF2B5EF4-FFF2-40B4-BE49-F238E27FC236}">
                <a16:creationId xmlns:a16="http://schemas.microsoft.com/office/drawing/2014/main" id="{43F74DD4-3785-4BFA-9E1D-386B5CFE39A7}"/>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93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1282"/>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BCE61E73-F5C5-47FB-AAE2-A22145D97053}"/>
              </a:ext>
            </a:extLst>
          </p:cNvPr>
          <p:cNvSpPr/>
          <p:nvPr/>
        </p:nvSpPr>
        <p:spPr>
          <a:xfrm>
            <a:off x="674702" y="2419164"/>
            <a:ext cx="1669002" cy="1199968"/>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Performance Decrease</a:t>
            </a:r>
          </a:p>
        </p:txBody>
      </p:sp>
      <p:sp>
        <p:nvSpPr>
          <p:cNvPr id="7" name="Rectangle: Rounded Corners 6">
            <a:extLst>
              <a:ext uri="{FF2B5EF4-FFF2-40B4-BE49-F238E27FC236}">
                <a16:creationId xmlns:a16="http://schemas.microsoft.com/office/drawing/2014/main" id="{C6D78F8B-3855-47BE-87DA-44F8E7293778}"/>
              </a:ext>
            </a:extLst>
          </p:cNvPr>
          <p:cNvSpPr/>
          <p:nvPr/>
        </p:nvSpPr>
        <p:spPr>
          <a:xfrm>
            <a:off x="2593758" y="2419163"/>
            <a:ext cx="8299142" cy="1199967"/>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Cross-platform programs are easier to deploy; nevertheless, in some cases, they may perform slower than their native counterparts.</a:t>
            </a:r>
          </a:p>
        </p:txBody>
      </p:sp>
      <p:sp>
        <p:nvSpPr>
          <p:cNvPr id="9" name="Rectangle: Rounded Corners 8">
            <a:extLst>
              <a:ext uri="{FF2B5EF4-FFF2-40B4-BE49-F238E27FC236}">
                <a16:creationId xmlns:a16="http://schemas.microsoft.com/office/drawing/2014/main" id="{E3743DA3-6F67-4F05-8B2D-0DA8966A4587}"/>
              </a:ext>
            </a:extLst>
          </p:cNvPr>
          <p:cNvSpPr/>
          <p:nvPr/>
        </p:nvSpPr>
        <p:spPr>
          <a:xfrm>
            <a:off x="674702" y="3947603"/>
            <a:ext cx="1669002" cy="1199966"/>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Disparities in UX and UI</a:t>
            </a:r>
          </a:p>
        </p:txBody>
      </p:sp>
      <p:sp>
        <p:nvSpPr>
          <p:cNvPr id="10" name="Rectangle: Rounded Corners 9">
            <a:extLst>
              <a:ext uri="{FF2B5EF4-FFF2-40B4-BE49-F238E27FC236}">
                <a16:creationId xmlns:a16="http://schemas.microsoft.com/office/drawing/2014/main" id="{3DEE95C9-C094-406E-A5E2-8A45F8EEFBB6}"/>
              </a:ext>
            </a:extLst>
          </p:cNvPr>
          <p:cNvSpPr/>
          <p:nvPr/>
        </p:nvSpPr>
        <p:spPr>
          <a:xfrm>
            <a:off x="2593758" y="3947605"/>
            <a:ext cx="8299142" cy="1199966"/>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Another issue is with the graphical user interface. When comparing Android and iOS apps, you’ll note that they differ in terms of navigation, buttons, menus and so on.</a:t>
            </a:r>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515223"/>
            <a:ext cx="11114843" cy="523220"/>
          </a:xfrm>
          <a:prstGeom prst="rect">
            <a:avLst/>
          </a:prstGeom>
          <a:noFill/>
        </p:spPr>
        <p:txBody>
          <a:bodyPr wrap="square" rtlCol="0">
            <a:spAutoFit/>
          </a:bodyPr>
          <a:lstStyle/>
          <a:p>
            <a:r>
              <a:rPr lang="en-GB" sz="2800" b="1" dirty="0">
                <a:solidFill>
                  <a:srgbClr val="512890"/>
                </a:solidFill>
              </a:rPr>
              <a:t>The Benefits and Drawbacks of Cross-Platform Mobile Development</a:t>
            </a:r>
            <a:endParaRPr lang="en-GB" sz="6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1135190"/>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2C174C4B-0365-40FD-8077-AF235C4E7500}"/>
              </a:ext>
            </a:extLst>
          </p:cNvPr>
          <p:cNvSpPr txBox="1"/>
          <p:nvPr/>
        </p:nvSpPr>
        <p:spPr>
          <a:xfrm>
            <a:off x="538578" y="1600358"/>
            <a:ext cx="11114843" cy="523220"/>
          </a:xfrm>
          <a:prstGeom prst="rect">
            <a:avLst/>
          </a:prstGeom>
          <a:noFill/>
        </p:spPr>
        <p:txBody>
          <a:bodyPr wrap="square" rtlCol="0">
            <a:spAutoFit/>
          </a:bodyPr>
          <a:lstStyle/>
          <a:p>
            <a:r>
              <a:rPr lang="en-GB" sz="2800" b="1" dirty="0">
                <a:solidFill>
                  <a:srgbClr val="512890"/>
                </a:solidFill>
              </a:rPr>
              <a:t>Drawbacks</a:t>
            </a:r>
            <a:endParaRPr lang="en-GB" sz="6000" b="1" dirty="0">
              <a:solidFill>
                <a:srgbClr val="512890"/>
              </a:solidFill>
            </a:endParaRPr>
          </a:p>
        </p:txBody>
      </p:sp>
      <p:pic>
        <p:nvPicPr>
          <p:cNvPr id="11" name="Graphic 10">
            <a:extLst>
              <a:ext uri="{FF2B5EF4-FFF2-40B4-BE49-F238E27FC236}">
                <a16:creationId xmlns:a16="http://schemas.microsoft.com/office/drawing/2014/main" id="{CE234689-1E17-4723-83E3-17757406D4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2" name="TextBox 11">
            <a:extLst>
              <a:ext uri="{FF2B5EF4-FFF2-40B4-BE49-F238E27FC236}">
                <a16:creationId xmlns:a16="http://schemas.microsoft.com/office/drawing/2014/main" id="{E92B5B7B-FAD3-4D78-BB00-A9CB6747CBE7}"/>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7" name="Straight Connector 16">
            <a:extLst>
              <a:ext uri="{FF2B5EF4-FFF2-40B4-BE49-F238E27FC236}">
                <a16:creationId xmlns:a16="http://schemas.microsoft.com/office/drawing/2014/main" id="{AD30B005-779F-4254-83F9-AB168FD99C42}"/>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01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2189"/>
            <a:ext cx="12192000" cy="6860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6D78F8B-3855-47BE-87DA-44F8E7293778}"/>
              </a:ext>
            </a:extLst>
          </p:cNvPr>
          <p:cNvSpPr/>
          <p:nvPr/>
        </p:nvSpPr>
        <p:spPr>
          <a:xfrm>
            <a:off x="2593758" y="1631969"/>
            <a:ext cx="8299142" cy="1199967"/>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React Native : </a:t>
            </a:r>
            <a:r>
              <a:rPr lang="en-GB" dirty="0">
                <a:solidFill>
                  <a:schemeClr val="tx1"/>
                </a:solidFill>
              </a:rPr>
              <a:t>According to the 2021 Stack Overflow Survey, 16.48% of professional developers chose React Native as the framework they’ve used the most recently, ranking it fifth among non-web frameworks.</a:t>
            </a:r>
          </a:p>
        </p:txBody>
      </p:sp>
      <p:sp>
        <p:nvSpPr>
          <p:cNvPr id="10" name="Rectangle: Rounded Corners 9">
            <a:extLst>
              <a:ext uri="{FF2B5EF4-FFF2-40B4-BE49-F238E27FC236}">
                <a16:creationId xmlns:a16="http://schemas.microsoft.com/office/drawing/2014/main" id="{3DEE95C9-C094-406E-A5E2-8A45F8EEFBB6}"/>
              </a:ext>
            </a:extLst>
          </p:cNvPr>
          <p:cNvSpPr/>
          <p:nvPr/>
        </p:nvSpPr>
        <p:spPr>
          <a:xfrm>
            <a:off x="2593758" y="3261967"/>
            <a:ext cx="8299142" cy="1199966"/>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Flutter : </a:t>
            </a:r>
            <a:r>
              <a:rPr lang="en-GB" dirty="0">
                <a:solidFill>
                  <a:schemeClr val="tx1"/>
                </a:solidFill>
              </a:rPr>
              <a:t>With over 135k GitHub stars and 68.17% of programmers naming it one of the most popular frameworks in 2021 Stack Overflow survey, Flutter appears to be outperforming React Native &amp; is unquestionably a force to be reckoned with.</a:t>
            </a:r>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515223"/>
            <a:ext cx="11114843" cy="523220"/>
          </a:xfrm>
          <a:prstGeom prst="rect">
            <a:avLst/>
          </a:prstGeom>
          <a:noFill/>
        </p:spPr>
        <p:txBody>
          <a:bodyPr wrap="square" rtlCol="0">
            <a:spAutoFit/>
          </a:bodyPr>
          <a:lstStyle/>
          <a:p>
            <a:r>
              <a:rPr lang="en-GB" sz="2800" b="1" dirty="0">
                <a:solidFill>
                  <a:srgbClr val="512890"/>
                </a:solidFill>
              </a:rPr>
              <a:t>Consider Cross-Platform Mobile App Development Frameworks</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1135190"/>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 name="Oval 2">
            <a:extLst>
              <a:ext uri="{FF2B5EF4-FFF2-40B4-BE49-F238E27FC236}">
                <a16:creationId xmlns:a16="http://schemas.microsoft.com/office/drawing/2014/main" id="{B46DFA11-7F98-4139-B372-39A3A48FCA27}"/>
              </a:ext>
            </a:extLst>
          </p:cNvPr>
          <p:cNvSpPr/>
          <p:nvPr/>
        </p:nvSpPr>
        <p:spPr>
          <a:xfrm>
            <a:off x="847428" y="1506201"/>
            <a:ext cx="1450800" cy="1451501"/>
          </a:xfrm>
          <a:prstGeom prst="ellipse">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04D8978-1B2E-484E-8DC9-E3650C80AEA0}"/>
              </a:ext>
            </a:extLst>
          </p:cNvPr>
          <p:cNvSpPr/>
          <p:nvPr/>
        </p:nvSpPr>
        <p:spPr>
          <a:xfrm>
            <a:off x="847428" y="3136200"/>
            <a:ext cx="1450800" cy="1451501"/>
          </a:xfrm>
          <a:prstGeom prst="ellipse">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DEB69EA-D649-47A4-8962-687DC6641EAF}"/>
              </a:ext>
            </a:extLst>
          </p:cNvPr>
          <p:cNvSpPr/>
          <p:nvPr/>
        </p:nvSpPr>
        <p:spPr>
          <a:xfrm>
            <a:off x="2593758" y="4891964"/>
            <a:ext cx="8299142" cy="1199966"/>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Xamarin</a:t>
            </a:r>
            <a:r>
              <a:rPr lang="en-GB" dirty="0">
                <a:solidFill>
                  <a:schemeClr val="tx1"/>
                </a:solidFill>
              </a:rPr>
              <a:t> was founded in 2011, making it the oldest on this list, but it didn’t gain traction until it was acquired by Microsoft five years later. It now has a community of over 60 thousand contributors.</a:t>
            </a:r>
          </a:p>
        </p:txBody>
      </p:sp>
      <p:sp>
        <p:nvSpPr>
          <p:cNvPr id="17" name="Oval 16">
            <a:extLst>
              <a:ext uri="{FF2B5EF4-FFF2-40B4-BE49-F238E27FC236}">
                <a16:creationId xmlns:a16="http://schemas.microsoft.com/office/drawing/2014/main" id="{B53E2BC7-EAA7-4083-B10C-6F0D79C5894E}"/>
              </a:ext>
            </a:extLst>
          </p:cNvPr>
          <p:cNvSpPr/>
          <p:nvPr/>
        </p:nvSpPr>
        <p:spPr>
          <a:xfrm>
            <a:off x="847428" y="4766197"/>
            <a:ext cx="1450800" cy="1451501"/>
          </a:xfrm>
          <a:prstGeom prst="ellipse">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44310A68-B1D4-41E1-8330-9967A700CD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5092" y="1759100"/>
            <a:ext cx="1055471" cy="945702"/>
          </a:xfrm>
          <a:prstGeom prst="rect">
            <a:avLst/>
          </a:prstGeom>
        </p:spPr>
      </p:pic>
      <p:pic>
        <p:nvPicPr>
          <p:cNvPr id="5" name="Graphic 4">
            <a:extLst>
              <a:ext uri="{FF2B5EF4-FFF2-40B4-BE49-F238E27FC236}">
                <a16:creationId xmlns:a16="http://schemas.microsoft.com/office/drawing/2014/main" id="{E2DFCEEE-99C0-4F15-871C-A70D7CA045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8433" y="3401459"/>
            <a:ext cx="746742" cy="920982"/>
          </a:xfrm>
          <a:prstGeom prst="rect">
            <a:avLst/>
          </a:prstGeom>
        </p:spPr>
      </p:pic>
      <p:pic>
        <p:nvPicPr>
          <p:cNvPr id="6" name="Graphic 5">
            <a:extLst>
              <a:ext uri="{FF2B5EF4-FFF2-40B4-BE49-F238E27FC236}">
                <a16:creationId xmlns:a16="http://schemas.microsoft.com/office/drawing/2014/main" id="{8270273B-4653-41DD-8405-308979B4BD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9839" y="5054207"/>
            <a:ext cx="985976" cy="875479"/>
          </a:xfrm>
          <a:prstGeom prst="rect">
            <a:avLst/>
          </a:prstGeom>
        </p:spPr>
      </p:pic>
      <p:pic>
        <p:nvPicPr>
          <p:cNvPr id="18" name="Graphic 17">
            <a:extLst>
              <a:ext uri="{FF2B5EF4-FFF2-40B4-BE49-F238E27FC236}">
                <a16:creationId xmlns:a16="http://schemas.microsoft.com/office/drawing/2014/main" id="{D3E8345B-180F-45B5-931F-42589ECB8D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10974" y="6475979"/>
            <a:ext cx="1785290" cy="283104"/>
          </a:xfrm>
          <a:prstGeom prst="rect">
            <a:avLst/>
          </a:prstGeom>
        </p:spPr>
      </p:pic>
      <p:sp>
        <p:nvSpPr>
          <p:cNvPr id="19" name="TextBox 18">
            <a:extLst>
              <a:ext uri="{FF2B5EF4-FFF2-40B4-BE49-F238E27FC236}">
                <a16:creationId xmlns:a16="http://schemas.microsoft.com/office/drawing/2014/main" id="{0D477229-2FD4-4622-A51A-386955782556}"/>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10" action="ppaction://hlinkfile"/>
              </a:rPr>
              <a:t>https://www.weblineindia.com/blog/cross-platform-app-development-guide/</a:t>
            </a:r>
            <a:endParaRPr lang="en-GB" sz="1600" b="1" dirty="0"/>
          </a:p>
        </p:txBody>
      </p:sp>
      <p:cxnSp>
        <p:nvCxnSpPr>
          <p:cNvPr id="20" name="Straight Connector 19">
            <a:extLst>
              <a:ext uri="{FF2B5EF4-FFF2-40B4-BE49-F238E27FC236}">
                <a16:creationId xmlns:a16="http://schemas.microsoft.com/office/drawing/2014/main" id="{1BFD0804-D1F1-4377-9379-E46C042BFE87}"/>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92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907"/>
            <a:ext cx="12192000" cy="68589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515223"/>
            <a:ext cx="11114843" cy="523220"/>
          </a:xfrm>
          <a:prstGeom prst="rect">
            <a:avLst/>
          </a:prstGeom>
          <a:noFill/>
        </p:spPr>
        <p:txBody>
          <a:bodyPr wrap="square" rtlCol="0">
            <a:spAutoFit/>
          </a:bodyPr>
          <a:lstStyle/>
          <a:p>
            <a:r>
              <a:rPr lang="en-GB" sz="2800" b="1" dirty="0">
                <a:solidFill>
                  <a:srgbClr val="512890"/>
                </a:solidFill>
              </a:rPr>
              <a:t>Steps to Outsource Mobile App Development</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1135190"/>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6" name="Rectangle: Diagonal Corners Snipped 15">
            <a:extLst>
              <a:ext uri="{FF2B5EF4-FFF2-40B4-BE49-F238E27FC236}">
                <a16:creationId xmlns:a16="http://schemas.microsoft.com/office/drawing/2014/main" id="{F8AAABBD-DDEF-4D1F-B1D3-EEFAE26B2E7A}"/>
              </a:ext>
            </a:extLst>
          </p:cNvPr>
          <p:cNvSpPr/>
          <p:nvPr/>
        </p:nvSpPr>
        <p:spPr>
          <a:xfrm>
            <a:off x="787153" y="1973954"/>
            <a:ext cx="10617694" cy="1455045"/>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r>
              <a:rPr lang="en-GB" dirty="0">
                <a:solidFill>
                  <a:schemeClr val="tx1"/>
                </a:solidFill>
              </a:rPr>
              <a:t>We propose beginning with a business plan when you have a concept that you want to develop into a reality. A business strategy will assist you in analysing your needs &amp; understanding what you want from your outsource mobile app development partner.</a:t>
            </a:r>
          </a:p>
        </p:txBody>
      </p:sp>
      <p:sp>
        <p:nvSpPr>
          <p:cNvPr id="8" name="Rectangle: Diagonal Corners Snipped 7">
            <a:extLst>
              <a:ext uri="{FF2B5EF4-FFF2-40B4-BE49-F238E27FC236}">
                <a16:creationId xmlns:a16="http://schemas.microsoft.com/office/drawing/2014/main" id="{7C88D11E-7E97-423F-BC2F-848F97393974}"/>
              </a:ext>
            </a:extLst>
          </p:cNvPr>
          <p:cNvSpPr/>
          <p:nvPr/>
        </p:nvSpPr>
        <p:spPr>
          <a:xfrm>
            <a:off x="787153" y="1554573"/>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GB" sz="2000" b="1" dirty="0"/>
              <a:t>Establish Your Requirements</a:t>
            </a:r>
          </a:p>
        </p:txBody>
      </p:sp>
      <p:sp>
        <p:nvSpPr>
          <p:cNvPr id="18" name="Rectangle: Diagonal Corners Snipped 17">
            <a:extLst>
              <a:ext uri="{FF2B5EF4-FFF2-40B4-BE49-F238E27FC236}">
                <a16:creationId xmlns:a16="http://schemas.microsoft.com/office/drawing/2014/main" id="{390ED90F-59A8-4B63-BDDF-10E87A623112}"/>
              </a:ext>
            </a:extLst>
          </p:cNvPr>
          <p:cNvSpPr/>
          <p:nvPr/>
        </p:nvSpPr>
        <p:spPr>
          <a:xfrm>
            <a:off x="787153" y="4372405"/>
            <a:ext cx="10617694" cy="1455045"/>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Finding and hiring the right outsourced app development provider is always difficult. We have a few pointers to help you make an informed decision:</a:t>
            </a:r>
          </a:p>
        </p:txBody>
      </p: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787153" y="3953024"/>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GB" sz="2000" b="1" dirty="0"/>
              <a:t>Make a List of the Top Mobile App Development Company</a:t>
            </a:r>
            <a:endParaRPr lang="en-GB" sz="2400" b="1" dirty="0"/>
          </a:p>
        </p:txBody>
      </p:sp>
      <p:pic>
        <p:nvPicPr>
          <p:cNvPr id="20" name="Graphic 19">
            <a:extLst>
              <a:ext uri="{FF2B5EF4-FFF2-40B4-BE49-F238E27FC236}">
                <a16:creationId xmlns:a16="http://schemas.microsoft.com/office/drawing/2014/main" id="{028BEB51-EFEB-434E-A634-589C1BCD2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1" name="TextBox 20">
            <a:extLst>
              <a:ext uri="{FF2B5EF4-FFF2-40B4-BE49-F238E27FC236}">
                <a16:creationId xmlns:a16="http://schemas.microsoft.com/office/drawing/2014/main" id="{E7AB3936-C14C-452D-8072-3038EF5EF5C1}"/>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22" name="Straight Connector 21">
            <a:extLst>
              <a:ext uri="{FF2B5EF4-FFF2-40B4-BE49-F238E27FC236}">
                <a16:creationId xmlns:a16="http://schemas.microsoft.com/office/drawing/2014/main" id="{B4A33666-0983-46C8-B50D-2A284B9F434A}"/>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41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2189"/>
            <a:ext cx="12192000" cy="6860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BCCAFA-2F3D-4C02-A267-448DA6E39D0F}"/>
              </a:ext>
            </a:extLst>
          </p:cNvPr>
          <p:cNvSpPr/>
          <p:nvPr/>
        </p:nvSpPr>
        <p:spPr>
          <a:xfrm>
            <a:off x="787153" y="1580224"/>
            <a:ext cx="10617694" cy="466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284402"/>
            <a:ext cx="11114843" cy="523220"/>
          </a:xfrm>
          <a:prstGeom prst="rect">
            <a:avLst/>
          </a:prstGeom>
          <a:noFill/>
        </p:spPr>
        <p:txBody>
          <a:bodyPr wrap="square" rtlCol="0">
            <a:spAutoFit/>
          </a:bodyPr>
          <a:lstStyle/>
          <a:p>
            <a:r>
              <a:rPr lang="en-GB" sz="2800" b="1" dirty="0">
                <a:solidFill>
                  <a:srgbClr val="512890"/>
                </a:solidFill>
              </a:rPr>
              <a:t>Steps to Outsource Mobile App Development</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904369"/>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787153" y="1048542"/>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GB" sz="2000" b="1" dirty="0"/>
              <a:t>Make a List of the Top Mobile App Development Company</a:t>
            </a:r>
            <a:endParaRPr lang="en-GB" sz="2400" b="1" dirty="0"/>
          </a:p>
        </p:txBody>
      </p:sp>
      <p:sp>
        <p:nvSpPr>
          <p:cNvPr id="2" name="TextBox 1">
            <a:extLst>
              <a:ext uri="{FF2B5EF4-FFF2-40B4-BE49-F238E27FC236}">
                <a16:creationId xmlns:a16="http://schemas.microsoft.com/office/drawing/2014/main" id="{77435F67-3242-4F46-B031-9A44B348FEE6}"/>
              </a:ext>
            </a:extLst>
          </p:cNvPr>
          <p:cNvSpPr txBox="1"/>
          <p:nvPr/>
        </p:nvSpPr>
        <p:spPr>
          <a:xfrm>
            <a:off x="1026851" y="1723236"/>
            <a:ext cx="10138299" cy="4524315"/>
          </a:xfrm>
          <a:prstGeom prst="rect">
            <a:avLst/>
          </a:prstGeom>
          <a:noFill/>
        </p:spPr>
        <p:txBody>
          <a:bodyPr wrap="square" rtlCol="0">
            <a:spAutoFit/>
          </a:bodyPr>
          <a:lstStyle/>
          <a:p>
            <a:pPr marL="342900" indent="-342900">
              <a:buFont typeface="Arial" panose="020B0604020202020204" pitchFamily="34" charset="0"/>
              <a:buChar char="•"/>
            </a:pPr>
            <a:r>
              <a:rPr lang="en-GB" b="1" dirty="0"/>
              <a:t>Check Out Outsourcing Companies on Upwork.</a:t>
            </a:r>
          </a:p>
          <a:p>
            <a:r>
              <a:rPr lang="en-GB" dirty="0"/>
              <a:t>	Upwork is an excellent location to seek contractors since it provides a lot of information.</a:t>
            </a:r>
          </a:p>
          <a:p>
            <a:endParaRPr lang="en-GB" dirty="0"/>
          </a:p>
          <a:p>
            <a:pPr marL="342900" indent="-342900">
              <a:buFont typeface="Arial" panose="020B0604020202020204" pitchFamily="34" charset="0"/>
              <a:buChar char="•"/>
            </a:pPr>
            <a:r>
              <a:rPr lang="en-GB" b="1" dirty="0"/>
              <a:t>Examine the Review Websites</a:t>
            </a:r>
          </a:p>
          <a:p>
            <a:r>
              <a:rPr lang="en-GB" dirty="0"/>
              <a:t>	First, you should go to Clutch and Good Firms. Clients can submit detailed reviews and discuss 	their experiences working with an outsource mobile app development partner on these 	platforms.</a:t>
            </a:r>
          </a:p>
          <a:p>
            <a:endParaRPr lang="en-GB" dirty="0"/>
          </a:p>
          <a:p>
            <a:pPr marL="342900" indent="-342900">
              <a:buFont typeface="Arial" panose="020B0604020202020204" pitchFamily="34" charset="0"/>
              <a:buChar char="•"/>
            </a:pPr>
            <a:r>
              <a:rPr lang="en-GB" b="1" dirty="0"/>
              <a:t>Search for Companies that Specialise in your Field</a:t>
            </a:r>
          </a:p>
          <a:p>
            <a:r>
              <a:rPr lang="en-GB" dirty="0"/>
              <a:t>	If you want to create an IoT product, search for “top mobile app development company” and so 	on. By taking this strategy, you can ensure that your technology partner has the necessary 	capabilities and can assist you in developing the greatest product on the market.</a:t>
            </a:r>
          </a:p>
          <a:p>
            <a:endParaRPr lang="en-GB" dirty="0"/>
          </a:p>
          <a:p>
            <a:pPr marL="342900" indent="-342900">
              <a:buFont typeface="Arial" panose="020B0604020202020204" pitchFamily="34" charset="0"/>
              <a:buChar char="•"/>
            </a:pPr>
            <a:r>
              <a:rPr lang="en-GB" b="1" dirty="0"/>
              <a:t>Request Recommendations</a:t>
            </a:r>
          </a:p>
          <a:p>
            <a:r>
              <a:rPr lang="en-GB" dirty="0"/>
              <a:t>	One of your connections has most likely dealt with app development outsourcing ask them for 	recommendations.</a:t>
            </a:r>
          </a:p>
        </p:txBody>
      </p:sp>
      <p:pic>
        <p:nvPicPr>
          <p:cNvPr id="11" name="Graphic 10">
            <a:extLst>
              <a:ext uri="{FF2B5EF4-FFF2-40B4-BE49-F238E27FC236}">
                <a16:creationId xmlns:a16="http://schemas.microsoft.com/office/drawing/2014/main" id="{4ED1ECF3-AA61-4967-B67D-308157ECC0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2" name="TextBox 11">
            <a:extLst>
              <a:ext uri="{FF2B5EF4-FFF2-40B4-BE49-F238E27FC236}">
                <a16:creationId xmlns:a16="http://schemas.microsoft.com/office/drawing/2014/main" id="{75186054-6CD5-42DD-B009-64DE586C8619}"/>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7" name="Straight Connector 16">
            <a:extLst>
              <a:ext uri="{FF2B5EF4-FFF2-40B4-BE49-F238E27FC236}">
                <a16:creationId xmlns:a16="http://schemas.microsoft.com/office/drawing/2014/main" id="{37C5C7DD-FAF2-40E3-92CE-F5C9F1242EF6}"/>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93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FAFBDD-E7AC-4D7F-8DD6-0D8A441A53C0}"/>
              </a:ext>
            </a:extLst>
          </p:cNvPr>
          <p:cNvSpPr/>
          <p:nvPr/>
        </p:nvSpPr>
        <p:spPr>
          <a:xfrm>
            <a:off x="0" y="-2189"/>
            <a:ext cx="12192000" cy="6860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BCCAFA-2F3D-4C02-A267-448DA6E39D0F}"/>
              </a:ext>
            </a:extLst>
          </p:cNvPr>
          <p:cNvSpPr/>
          <p:nvPr/>
        </p:nvSpPr>
        <p:spPr>
          <a:xfrm>
            <a:off x="787153" y="1580225"/>
            <a:ext cx="10617694" cy="3905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1DE7AA0-6271-4335-B0B1-CCB6A400C549}"/>
              </a:ext>
            </a:extLst>
          </p:cNvPr>
          <p:cNvSpPr txBox="1"/>
          <p:nvPr/>
        </p:nvSpPr>
        <p:spPr>
          <a:xfrm>
            <a:off x="538577" y="284402"/>
            <a:ext cx="11114843" cy="523220"/>
          </a:xfrm>
          <a:prstGeom prst="rect">
            <a:avLst/>
          </a:prstGeom>
          <a:noFill/>
        </p:spPr>
        <p:txBody>
          <a:bodyPr wrap="square" rtlCol="0">
            <a:spAutoFit/>
          </a:bodyPr>
          <a:lstStyle/>
          <a:p>
            <a:r>
              <a:rPr lang="en-GB" sz="2800" b="1" dirty="0">
                <a:solidFill>
                  <a:srgbClr val="512890"/>
                </a:solidFill>
              </a:rPr>
              <a:t>Steps to Outsource Mobile App Development</a:t>
            </a:r>
            <a:endParaRPr lang="en-GB" sz="8000" b="1" dirty="0">
              <a:solidFill>
                <a:srgbClr val="512890"/>
              </a:solidFill>
            </a:endParaRPr>
          </a:p>
        </p:txBody>
      </p:sp>
      <p:cxnSp>
        <p:nvCxnSpPr>
          <p:cNvPr id="15" name="Straight Connector 14">
            <a:extLst>
              <a:ext uri="{FF2B5EF4-FFF2-40B4-BE49-F238E27FC236}">
                <a16:creationId xmlns:a16="http://schemas.microsoft.com/office/drawing/2014/main" id="{762F8861-5E08-4886-B619-C6711763D55D}"/>
              </a:ext>
            </a:extLst>
          </p:cNvPr>
          <p:cNvCxnSpPr>
            <a:cxnSpLocks/>
          </p:cNvCxnSpPr>
          <p:nvPr/>
        </p:nvCxnSpPr>
        <p:spPr>
          <a:xfrm>
            <a:off x="674702" y="904369"/>
            <a:ext cx="1580226" cy="0"/>
          </a:xfrm>
          <a:prstGeom prst="line">
            <a:avLst/>
          </a:prstGeom>
          <a:ln>
            <a:solidFill>
              <a:srgbClr val="512890"/>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9" name="Rectangle: Diagonal Corners Snipped 18">
            <a:extLst>
              <a:ext uri="{FF2B5EF4-FFF2-40B4-BE49-F238E27FC236}">
                <a16:creationId xmlns:a16="http://schemas.microsoft.com/office/drawing/2014/main" id="{9FE41158-7A0C-4DA0-AAAE-2D3F30F48113}"/>
              </a:ext>
            </a:extLst>
          </p:cNvPr>
          <p:cNvSpPr/>
          <p:nvPr/>
        </p:nvSpPr>
        <p:spPr>
          <a:xfrm>
            <a:off x="787153" y="1048542"/>
            <a:ext cx="10617694" cy="674694"/>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3"/>
            </a:pPr>
            <a:r>
              <a:rPr lang="en-GB" sz="2000" b="1" dirty="0"/>
              <a:t>Portfolio Evaluation</a:t>
            </a:r>
            <a:endParaRPr lang="en-GB" sz="2800" b="1" dirty="0"/>
          </a:p>
        </p:txBody>
      </p:sp>
      <p:sp>
        <p:nvSpPr>
          <p:cNvPr id="2" name="TextBox 1">
            <a:extLst>
              <a:ext uri="{FF2B5EF4-FFF2-40B4-BE49-F238E27FC236}">
                <a16:creationId xmlns:a16="http://schemas.microsoft.com/office/drawing/2014/main" id="{77435F67-3242-4F46-B031-9A44B348FEE6}"/>
              </a:ext>
            </a:extLst>
          </p:cNvPr>
          <p:cNvSpPr txBox="1"/>
          <p:nvPr/>
        </p:nvSpPr>
        <p:spPr>
          <a:xfrm>
            <a:off x="1026851" y="1723236"/>
            <a:ext cx="10138299" cy="3416320"/>
          </a:xfrm>
          <a:prstGeom prst="rect">
            <a:avLst/>
          </a:prstGeom>
          <a:noFill/>
        </p:spPr>
        <p:txBody>
          <a:bodyPr wrap="square" rtlCol="0">
            <a:spAutoFit/>
          </a:bodyPr>
          <a:lstStyle/>
          <a:p>
            <a:endParaRPr lang="en-GB" dirty="0"/>
          </a:p>
          <a:p>
            <a:r>
              <a:rPr lang="en-GB" dirty="0"/>
              <a:t>A trustworthy organisation is always willing to share its portfolio. But, if you’re a non-technical entrepreneur, what should you search for? We have some more suggestions for you.</a:t>
            </a:r>
          </a:p>
          <a:p>
            <a:endParaRPr lang="en-GB" dirty="0"/>
          </a:p>
          <a:p>
            <a:pPr marL="342900" indent="-342900">
              <a:buFont typeface="Arial" panose="020B0604020202020204" pitchFamily="34" charset="0"/>
              <a:buChar char="•"/>
            </a:pPr>
            <a:r>
              <a:rPr lang="en-GB" b="1" dirty="0"/>
              <a:t>Consider the Quantity and Complexity of Completed Work.</a:t>
            </a:r>
          </a:p>
          <a:p>
            <a:r>
              <a:rPr lang="en-GB" dirty="0"/>
              <a:t>	What’s the use of having over 200 completed projects if they’re all template websites? Find 	projects that are similar to yours. Any e-commerce project is relevant if you intend to create a 	marketplace.</a:t>
            </a:r>
          </a:p>
          <a:p>
            <a:endParaRPr lang="en-GB" dirty="0"/>
          </a:p>
          <a:p>
            <a:pPr marL="342900" indent="-342900">
              <a:buFont typeface="Arial" panose="020B0604020202020204" pitchFamily="34" charset="0"/>
              <a:buChar char="•"/>
            </a:pPr>
            <a:r>
              <a:rPr lang="en-GB" b="1" dirty="0"/>
              <a:t>Demo Versions are Available</a:t>
            </a:r>
          </a:p>
          <a:p>
            <a:r>
              <a:rPr lang="en-GB" dirty="0"/>
              <a:t>	An outsourcing agency should be able to provide access to a demo of an application, in addition 	to a brief explanation of the applications they’ve produced. Test it out.</a:t>
            </a:r>
          </a:p>
        </p:txBody>
      </p:sp>
      <p:pic>
        <p:nvPicPr>
          <p:cNvPr id="8" name="Graphic 7">
            <a:extLst>
              <a:ext uri="{FF2B5EF4-FFF2-40B4-BE49-F238E27FC236}">
                <a16:creationId xmlns:a16="http://schemas.microsoft.com/office/drawing/2014/main" id="{6A4DFEFB-C307-4368-A6E8-96525A47FE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9" name="TextBox 8">
            <a:extLst>
              <a:ext uri="{FF2B5EF4-FFF2-40B4-BE49-F238E27FC236}">
                <a16:creationId xmlns:a16="http://schemas.microsoft.com/office/drawing/2014/main" id="{494343EC-58D2-4390-B13A-25596A3D3093}"/>
              </a:ext>
            </a:extLst>
          </p:cNvPr>
          <p:cNvSpPr txBox="1"/>
          <p:nvPr/>
        </p:nvSpPr>
        <p:spPr>
          <a:xfrm>
            <a:off x="545974" y="6499018"/>
            <a:ext cx="9010835" cy="338554"/>
          </a:xfrm>
          <a:prstGeom prst="rect">
            <a:avLst/>
          </a:prstGeom>
          <a:noFill/>
        </p:spPr>
        <p:txBody>
          <a:bodyPr wrap="square" rtlCol="0">
            <a:spAutoFit/>
          </a:bodyPr>
          <a:lstStyle/>
          <a:p>
            <a:r>
              <a:rPr lang="en-US" sz="1600" b="1" dirty="0"/>
              <a:t>Source: </a:t>
            </a:r>
            <a:r>
              <a:rPr lang="en-GB" sz="1600" b="1" dirty="0">
                <a:hlinkClick r:id="rId4" action="ppaction://hlinkfile"/>
              </a:rPr>
              <a:t>https://www.weblineindia.com/blog/cross-platform-app-development-guide/</a:t>
            </a:r>
            <a:endParaRPr lang="en-GB" sz="1600" b="1" dirty="0"/>
          </a:p>
        </p:txBody>
      </p:sp>
      <p:cxnSp>
        <p:nvCxnSpPr>
          <p:cNvPr id="10" name="Straight Connector 9">
            <a:extLst>
              <a:ext uri="{FF2B5EF4-FFF2-40B4-BE49-F238E27FC236}">
                <a16:creationId xmlns:a16="http://schemas.microsoft.com/office/drawing/2014/main" id="{C63945B9-191E-4FC6-B92A-B73B35A2B8E2}"/>
              </a:ext>
            </a:extLst>
          </p:cNvPr>
          <p:cNvCxnSpPr/>
          <p:nvPr/>
        </p:nvCxnSpPr>
        <p:spPr>
          <a:xfrm>
            <a:off x="0" y="640175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480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1388</Words>
  <Application>Microsoft Office PowerPoint</Application>
  <PresentationFormat>Widescreen</PresentationFormat>
  <Paragraphs>110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Mistry</dc:creator>
  <cp:lastModifiedBy>Adnan Mistry</cp:lastModifiedBy>
  <cp:revision>20</cp:revision>
  <dcterms:created xsi:type="dcterms:W3CDTF">2022-08-30T11:27:12Z</dcterms:created>
  <dcterms:modified xsi:type="dcterms:W3CDTF">2022-08-31T10:02:26Z</dcterms:modified>
</cp:coreProperties>
</file>