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sldIdLst>
    <p:sldId id="256" r:id="rId3"/>
    <p:sldId id="257" r:id="rId4"/>
    <p:sldId id="258" r:id="rId5"/>
    <p:sldId id="259"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6186E"/>
    <a:srgbClr val="2163CF"/>
    <a:srgbClr val="1B3498"/>
    <a:srgbClr val="1E196D"/>
    <a:srgbClr val="780D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114" d="100"/>
          <a:sy n="114" d="100"/>
        </p:scale>
        <p:origin x="73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3A1C593-65D0-4073-BCC9-577B9352EA97}" type="datetimeFigureOut">
              <a:rPr lang="en-US" smtClean="0"/>
              <a:t>15-Nov-23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15-Nov-23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15-Nov-23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3A1C593-65D0-4073-BCC9-577B9352EA97}" type="datetimeFigureOut">
              <a:rPr lang="en-US" smtClean="0"/>
              <a:t>15-Nov-23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15-Nov-23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15-Nov-23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A1C593-65D0-4073-BCC9-577B9352EA97}" type="datetimeFigureOut">
              <a:rPr lang="en-US" smtClean="0"/>
              <a:t>15-Nov-23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A1C593-65D0-4073-BCC9-577B9352EA97}" type="datetimeFigureOut">
              <a:rPr lang="en-US" smtClean="0"/>
              <a:t>15-Nov-23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A1C593-65D0-4073-BCC9-577B9352EA97}" type="datetimeFigureOut">
              <a:rPr lang="en-US" smtClean="0"/>
              <a:t>15-Nov-23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15-Nov-23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15-Nov-23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15-Nov-23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15-Nov-23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15-Nov-23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15-Nov-23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15-Nov-23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A1C593-65D0-4073-BCC9-577B9352EA97}" type="datetimeFigureOut">
              <a:rPr lang="en-US" smtClean="0"/>
              <a:t>15-Nov-23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A1C593-65D0-4073-BCC9-577B9352EA97}" type="datetimeFigureOut">
              <a:rPr lang="en-US" smtClean="0"/>
              <a:t>15-Nov-23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A1C593-65D0-4073-BCC9-577B9352EA97}" type="datetimeFigureOut">
              <a:rPr lang="en-US" smtClean="0"/>
              <a:t>15-Nov-23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15-Nov-23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15-Nov-23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15-Nov-23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15-Nov-23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15-Nov-23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s://www.weblineindia.com/blog/flutter-trend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weblineindia.com/blog/flutter-trend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weblineindia.com/blog/flutter-trend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weblineindia.com/blog/flutter-trends/" TargetMode="External"/><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5.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s 3"/>
          <p:cNvSpPr/>
          <p:nvPr/>
        </p:nvSpPr>
        <p:spPr>
          <a:xfrm>
            <a:off x="0" y="0"/>
            <a:ext cx="12192000" cy="6857365"/>
          </a:xfrm>
          <a:prstGeom prst="rect">
            <a:avLst/>
          </a:prstGeom>
          <a:gradFill>
            <a:gsLst>
              <a:gs pos="0">
                <a:srgbClr val="780D7A"/>
              </a:gs>
              <a:gs pos="8000">
                <a:srgbClr val="621077">
                  <a:alpha val="100000"/>
                </a:srgbClr>
              </a:gs>
              <a:gs pos="89000">
                <a:srgbClr val="4B1374">
                  <a:alpha val="100000"/>
                </a:srgbClr>
              </a:gs>
              <a:gs pos="51000">
                <a:srgbClr val="1E196D"/>
              </a:gs>
              <a:gs pos="100000">
                <a:srgbClr val="780D7A"/>
              </a:gs>
            </a:gsLst>
            <a:lin ang="270000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en-US"/>
          </a:p>
        </p:txBody>
      </p:sp>
      <p:grpSp>
        <p:nvGrpSpPr>
          <p:cNvPr id="15" name="Group 14"/>
          <p:cNvGrpSpPr/>
          <p:nvPr/>
        </p:nvGrpSpPr>
        <p:grpSpPr>
          <a:xfrm>
            <a:off x="9641840" y="1151890"/>
            <a:ext cx="1135380" cy="1135380"/>
            <a:chOff x="15012" y="1562"/>
            <a:chExt cx="1788" cy="1788"/>
          </a:xfrm>
        </p:grpSpPr>
        <p:sp>
          <p:nvSpPr>
            <p:cNvPr id="13" name="Oval 12"/>
            <p:cNvSpPr/>
            <p:nvPr/>
          </p:nvSpPr>
          <p:spPr>
            <a:xfrm>
              <a:off x="15012" y="1562"/>
              <a:ext cx="1789" cy="1789"/>
            </a:xfrm>
            <a:prstGeom prst="ellipse">
              <a:avLst/>
            </a:prstGeom>
            <a:solidFill>
              <a:srgbClr val="2163CF"/>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en-US"/>
            </a:p>
          </p:txBody>
        </p:sp>
        <p:pic>
          <p:nvPicPr>
            <p:cNvPr id="9" name="Picture 8" descr="Flutte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523" y="1984"/>
              <a:ext cx="768" cy="945"/>
            </a:xfrm>
            <a:prstGeom prst="rect">
              <a:avLst/>
            </a:prstGeom>
          </p:spPr>
        </p:pic>
      </p:grpSp>
      <p:pic>
        <p:nvPicPr>
          <p:cNvPr id="7" name="Picture 6" descr="mobile"/>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887210" y="1860550"/>
            <a:ext cx="5273675" cy="3858260"/>
          </a:xfrm>
          <a:prstGeom prst="rect">
            <a:avLst/>
          </a:prstGeom>
        </p:spPr>
      </p:pic>
      <p:sp>
        <p:nvSpPr>
          <p:cNvPr id="16" name="Text Box 15"/>
          <p:cNvSpPr txBox="1"/>
          <p:nvPr/>
        </p:nvSpPr>
        <p:spPr>
          <a:xfrm>
            <a:off x="464185" y="1718310"/>
            <a:ext cx="5692140" cy="2799715"/>
          </a:xfrm>
          <a:prstGeom prst="rect">
            <a:avLst/>
          </a:prstGeom>
          <a:noFill/>
        </p:spPr>
        <p:txBody>
          <a:bodyPr wrap="square" rtlCol="0" anchor="t">
            <a:spAutoFit/>
          </a:bodyPr>
          <a:lstStyle/>
          <a:p>
            <a:r>
              <a:rPr lang="en-US" sz="4400" b="1">
                <a:solidFill>
                  <a:schemeClr val="bg1"/>
                </a:solidFill>
                <a:latin typeface="Bahnschrift" panose="020B0502040204020203" charset="0"/>
                <a:cs typeface="Bahnschrift" panose="020B0502040204020203" charset="0"/>
              </a:rPr>
              <a:t>Flutter Trends to Look Out for Creating Mobile Apps in 2024 &amp; Beyond</a:t>
            </a:r>
          </a:p>
        </p:txBody>
      </p:sp>
      <p:pic>
        <p:nvPicPr>
          <p:cNvPr id="19" name="Picture 18" descr="WLI-logo 2"/>
          <p:cNvPicPr>
            <a:picLocks noChangeAspect="1"/>
          </p:cNvPicPr>
          <p:nvPr/>
        </p:nvPicPr>
        <p:blipFill>
          <a:blip r:embed="rId6"/>
          <a:stretch>
            <a:fillRect/>
          </a:stretch>
        </p:blipFill>
        <p:spPr>
          <a:xfrm>
            <a:off x="579755" y="599440"/>
            <a:ext cx="2763520" cy="429260"/>
          </a:xfrm>
          <a:prstGeom prst="rect">
            <a:avLst/>
          </a:prstGeom>
        </p:spPr>
      </p:pic>
      <p:sp>
        <p:nvSpPr>
          <p:cNvPr id="20" name="Content Placeholder 19"/>
          <p:cNvSpPr>
            <a:spLocks noGrp="1"/>
          </p:cNvSpPr>
          <p:nvPr>
            <p:ph idx="1"/>
          </p:nvPr>
        </p:nvSpPr>
        <p:spPr>
          <a:xfrm>
            <a:off x="464185" y="4927600"/>
            <a:ext cx="6646545" cy="576580"/>
          </a:xfrm>
        </p:spPr>
        <p:txBody>
          <a:bodyPr/>
          <a:lstStyle/>
          <a:p>
            <a:pPr marL="0" indent="0" algn="l">
              <a:buNone/>
            </a:pPr>
            <a:r>
              <a:rPr lang="en-US" sz="1600">
                <a:solidFill>
                  <a:schemeClr val="bg1"/>
                </a:solidFill>
                <a:latin typeface="Bahnschrift Light" panose="020B0502040204020203" charset="0"/>
                <a:cs typeface="Bahnschrift Light" panose="020B0502040204020203" charset="0"/>
              </a:rPr>
              <a:t>Flutter is making it possible to create engaging and responsive cross-platform apps for mobile app development’s dynamic space.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s 3"/>
          <p:cNvSpPr/>
          <p:nvPr/>
        </p:nvSpPr>
        <p:spPr>
          <a:xfrm>
            <a:off x="0" y="0"/>
            <a:ext cx="12192000" cy="6857365"/>
          </a:xfrm>
          <a:prstGeom prst="rect">
            <a:avLst/>
          </a:prstGeom>
          <a:gradFill>
            <a:gsLst>
              <a:gs pos="0">
                <a:srgbClr val="780D7A"/>
              </a:gs>
              <a:gs pos="8000">
                <a:srgbClr val="621077">
                  <a:alpha val="100000"/>
                </a:srgbClr>
              </a:gs>
              <a:gs pos="89000">
                <a:srgbClr val="4B1374">
                  <a:alpha val="100000"/>
                </a:srgbClr>
              </a:gs>
              <a:gs pos="51000">
                <a:srgbClr val="1E196D"/>
              </a:gs>
              <a:gs pos="100000">
                <a:srgbClr val="780D7A"/>
              </a:gs>
            </a:gsLst>
            <a:lin ang="270000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en-US"/>
          </a:p>
        </p:txBody>
      </p:sp>
      <p:grpSp>
        <p:nvGrpSpPr>
          <p:cNvPr id="19" name="Group 18"/>
          <p:cNvGrpSpPr/>
          <p:nvPr/>
        </p:nvGrpSpPr>
        <p:grpSpPr>
          <a:xfrm>
            <a:off x="949960" y="1912574"/>
            <a:ext cx="866140" cy="866140"/>
            <a:chOff x="1496" y="952"/>
            <a:chExt cx="1364" cy="1364"/>
          </a:xfrm>
        </p:grpSpPr>
        <p:sp>
          <p:nvSpPr>
            <p:cNvPr id="11" name="Oval 10"/>
            <p:cNvSpPr/>
            <p:nvPr/>
          </p:nvSpPr>
          <p:spPr>
            <a:xfrm>
              <a:off x="1496" y="952"/>
              <a:ext cx="1365" cy="1365"/>
            </a:xfrm>
            <a:prstGeom prst="ellipse">
              <a:avLst/>
            </a:prstGeom>
            <a:solidFill>
              <a:schemeClr val="bg1">
                <a:lumMod val="9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en-US"/>
            </a:p>
          </p:txBody>
        </p:sp>
        <p:pic>
          <p:nvPicPr>
            <p:cNvPr id="17" name="Picture 16" descr="Quote"/>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95" y="1251"/>
              <a:ext cx="768" cy="768"/>
            </a:xfrm>
            <a:prstGeom prst="rect">
              <a:avLst/>
            </a:prstGeom>
          </p:spPr>
        </p:pic>
      </p:grpSp>
      <p:sp>
        <p:nvSpPr>
          <p:cNvPr id="20" name="Content Placeholder 19"/>
          <p:cNvSpPr>
            <a:spLocks noGrp="1"/>
          </p:cNvSpPr>
          <p:nvPr>
            <p:ph idx="1"/>
          </p:nvPr>
        </p:nvSpPr>
        <p:spPr>
          <a:xfrm>
            <a:off x="2038350" y="2171019"/>
            <a:ext cx="8709025" cy="349250"/>
          </a:xfrm>
        </p:spPr>
        <p:txBody>
          <a:bodyPr>
            <a:noAutofit/>
          </a:bodyPr>
          <a:lstStyle/>
          <a:p>
            <a:pPr marL="0" indent="0" algn="l">
              <a:buNone/>
            </a:pPr>
            <a:r>
              <a:rPr lang="en-US" sz="1800" i="1" dirty="0">
                <a:solidFill>
                  <a:schemeClr val="bg1"/>
                </a:solidFill>
                <a:latin typeface="Bahnschrift SemiLight" panose="020B0502040204020203" charset="0"/>
                <a:cs typeface="Bahnschrift SemiLight" panose="020B0502040204020203" charset="0"/>
              </a:rPr>
              <a:t>As many as 46% of developers choose Flutter as their framework.</a:t>
            </a:r>
          </a:p>
        </p:txBody>
      </p:sp>
      <p:grpSp>
        <p:nvGrpSpPr>
          <p:cNvPr id="26" name="Group 25"/>
          <p:cNvGrpSpPr/>
          <p:nvPr/>
        </p:nvGrpSpPr>
        <p:grpSpPr>
          <a:xfrm>
            <a:off x="949960" y="4456733"/>
            <a:ext cx="9796780" cy="866140"/>
            <a:chOff x="1496" y="5075"/>
            <a:chExt cx="15428" cy="1364"/>
          </a:xfrm>
        </p:grpSpPr>
        <p:grpSp>
          <p:nvGrpSpPr>
            <p:cNvPr id="21" name="Group 20"/>
            <p:cNvGrpSpPr/>
            <p:nvPr/>
          </p:nvGrpSpPr>
          <p:grpSpPr>
            <a:xfrm>
              <a:off x="1496" y="5075"/>
              <a:ext cx="1364" cy="1364"/>
              <a:chOff x="1496" y="952"/>
              <a:chExt cx="1364" cy="1364"/>
            </a:xfrm>
          </p:grpSpPr>
          <p:sp>
            <p:nvSpPr>
              <p:cNvPr id="22" name="Oval 21"/>
              <p:cNvSpPr/>
              <p:nvPr/>
            </p:nvSpPr>
            <p:spPr>
              <a:xfrm>
                <a:off x="1496" y="952"/>
                <a:ext cx="1365" cy="1365"/>
              </a:xfrm>
              <a:prstGeom prst="ellipse">
                <a:avLst/>
              </a:prstGeom>
              <a:solidFill>
                <a:schemeClr val="bg1">
                  <a:lumMod val="9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en-US"/>
              </a:p>
            </p:txBody>
          </p:sp>
          <p:pic>
            <p:nvPicPr>
              <p:cNvPr id="23" name="Picture 22" descr="Quote"/>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95" y="1251"/>
                <a:ext cx="768" cy="768"/>
              </a:xfrm>
              <a:prstGeom prst="rect">
                <a:avLst/>
              </a:prstGeom>
            </p:spPr>
          </p:pic>
        </p:grpSp>
        <p:sp>
          <p:nvSpPr>
            <p:cNvPr id="24" name="Content Placeholder 19"/>
            <p:cNvSpPr>
              <a:spLocks noGrp="1"/>
            </p:cNvSpPr>
            <p:nvPr/>
          </p:nvSpPr>
          <p:spPr>
            <a:xfrm>
              <a:off x="3210" y="5278"/>
              <a:ext cx="13715" cy="95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buNone/>
              </a:pPr>
              <a:r>
                <a:rPr lang="en-US" sz="1800" i="1">
                  <a:solidFill>
                    <a:schemeClr val="bg1"/>
                  </a:solidFill>
                  <a:latin typeface="Bahnschrift SemiLight" panose="020B0502040204020203" charset="0"/>
                  <a:cs typeface="Bahnschrift SemiLight" panose="020B0502040204020203" charset="0"/>
                </a:rPr>
                <a:t>By 2022, more than 255 billion mobile apps will be downloaded worldwide; therefore, businesses must make apps that stand out from the crowd.</a:t>
              </a:r>
            </a:p>
          </p:txBody>
        </p:sp>
      </p:grpSp>
      <p:sp>
        <p:nvSpPr>
          <p:cNvPr id="28" name="Content Placeholder 19"/>
          <p:cNvSpPr>
            <a:spLocks noGrp="1"/>
          </p:cNvSpPr>
          <p:nvPr/>
        </p:nvSpPr>
        <p:spPr>
          <a:xfrm>
            <a:off x="2038350" y="3092829"/>
            <a:ext cx="6646545" cy="795020"/>
          </a:xfrm>
          <a:prstGeom prst="rect">
            <a:avLst/>
          </a:prstGeom>
        </p:spPr>
        <p:txBody>
          <a:bodyPr vert="horz" lIns="91440" tIns="45720" rIns="91440" bIns="45720" rtlCol="0"/>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indent="0" algn="l">
              <a:buNone/>
            </a:pPr>
            <a:r>
              <a:rPr lang="en-US" sz="1800">
                <a:solidFill>
                  <a:schemeClr val="bg1"/>
                </a:solidFill>
                <a:latin typeface="Bahnschrift Light" panose="020B0502040204020203" charset="0"/>
                <a:cs typeface="Bahnschrift Light" panose="020B0502040204020203" charset="0"/>
              </a:rPr>
              <a:t>Obviously, this innovation has already changed how we create apps, while at the same time bringing more possibilities regarding the customer’s demands.</a:t>
            </a:r>
          </a:p>
        </p:txBody>
      </p:sp>
      <p:grpSp>
        <p:nvGrpSpPr>
          <p:cNvPr id="34" name="Group 33"/>
          <p:cNvGrpSpPr/>
          <p:nvPr/>
        </p:nvGrpSpPr>
        <p:grpSpPr>
          <a:xfrm>
            <a:off x="13970" y="6224270"/>
            <a:ext cx="12181840" cy="467995"/>
            <a:chOff x="22" y="9802"/>
            <a:chExt cx="19184" cy="737"/>
          </a:xfrm>
        </p:grpSpPr>
        <p:sp>
          <p:nvSpPr>
            <p:cNvPr id="30" name="Text Box 29"/>
            <p:cNvSpPr txBox="1"/>
            <p:nvPr/>
          </p:nvSpPr>
          <p:spPr>
            <a:xfrm>
              <a:off x="442" y="10036"/>
              <a:ext cx="9158" cy="483"/>
            </a:xfrm>
            <a:prstGeom prst="rect">
              <a:avLst/>
            </a:prstGeom>
            <a:noFill/>
          </p:spPr>
          <p:txBody>
            <a:bodyPr wrap="square" rtlCol="0">
              <a:spAutoFit/>
            </a:bodyPr>
            <a:lstStyle/>
            <a:p>
              <a:r>
                <a:rPr lang="en-US" sz="1400">
                  <a:solidFill>
                    <a:schemeClr val="tx2">
                      <a:lumMod val="20000"/>
                      <a:lumOff val="80000"/>
                    </a:schemeClr>
                  </a:solidFill>
                  <a:latin typeface="Bahnschrift" panose="020B0502040204020203" charset="0"/>
                  <a:cs typeface="Bahnschrift" panose="020B0502040204020203" charset="0"/>
                </a:rPr>
                <a:t>Source: </a:t>
              </a:r>
              <a:r>
                <a:rPr lang="en-US" sz="1400">
                  <a:solidFill>
                    <a:schemeClr val="tx2">
                      <a:lumMod val="20000"/>
                      <a:lumOff val="80000"/>
                    </a:schemeClr>
                  </a:solidFill>
                  <a:latin typeface="Bahnschrift" panose="020B0502040204020203" charset="0"/>
                  <a:cs typeface="Bahnschrift" panose="020B0502040204020203" charset="0"/>
                  <a:hlinkClick r:id="rId4" action="ppaction://hlinkfile"/>
                </a:rPr>
                <a:t>https://www.weblineindia.com/blog/flutter-trends/</a:t>
              </a:r>
            </a:p>
          </p:txBody>
        </p:sp>
        <p:pic>
          <p:nvPicPr>
            <p:cNvPr id="31" name="Picture 30" descr="WLI-logo 2"/>
            <p:cNvPicPr>
              <a:picLocks noChangeAspect="1"/>
            </p:cNvPicPr>
            <p:nvPr/>
          </p:nvPicPr>
          <p:blipFill>
            <a:blip r:embed="rId5"/>
            <a:stretch>
              <a:fillRect/>
            </a:stretch>
          </p:blipFill>
          <p:spPr>
            <a:xfrm>
              <a:off x="15431" y="10015"/>
              <a:ext cx="3379" cy="525"/>
            </a:xfrm>
            <a:prstGeom prst="rect">
              <a:avLst/>
            </a:prstGeom>
          </p:spPr>
        </p:pic>
        <p:cxnSp>
          <p:nvCxnSpPr>
            <p:cNvPr id="33" name="Straight Connector 32"/>
            <p:cNvCxnSpPr/>
            <p:nvPr/>
          </p:nvCxnSpPr>
          <p:spPr>
            <a:xfrm>
              <a:off x="22" y="9802"/>
              <a:ext cx="19185" cy="0"/>
            </a:xfrm>
            <a:prstGeom prst="line">
              <a:avLst/>
            </a:prstGeom>
            <a:ln>
              <a:solidFill>
                <a:schemeClr val="bg1"/>
              </a:solidFill>
            </a:ln>
          </p:spPr>
          <p:style>
            <a:lnRef idx="2">
              <a:schemeClr val="accent1"/>
            </a:lnRef>
            <a:fillRef idx="0">
              <a:srgbClr val="FFFFFF"/>
            </a:fillRef>
            <a:effectRef idx="0">
              <a:srgbClr val="FFFFFF"/>
            </a:effectRef>
            <a:fontRef idx="minor">
              <a:schemeClr val="tx1"/>
            </a:fontRef>
          </p:style>
        </p:cxnSp>
      </p:grpSp>
      <p:sp>
        <p:nvSpPr>
          <p:cNvPr id="2" name="Text Box 15">
            <a:extLst>
              <a:ext uri="{FF2B5EF4-FFF2-40B4-BE49-F238E27FC236}">
                <a16:creationId xmlns:a16="http://schemas.microsoft.com/office/drawing/2014/main" id="{7BA3DE30-4879-8A07-BCB2-915F820A952E}"/>
              </a:ext>
            </a:extLst>
          </p:cNvPr>
          <p:cNvSpPr txBox="1"/>
          <p:nvPr/>
        </p:nvSpPr>
        <p:spPr>
          <a:xfrm>
            <a:off x="897890" y="438785"/>
            <a:ext cx="7812405" cy="523220"/>
          </a:xfrm>
          <a:prstGeom prst="rect">
            <a:avLst/>
          </a:prstGeom>
          <a:noFill/>
        </p:spPr>
        <p:txBody>
          <a:bodyPr wrap="square" rtlCol="0" anchor="t">
            <a:spAutoFit/>
          </a:bodyPr>
          <a:lstStyle/>
          <a:p>
            <a:pPr algn="l"/>
            <a:r>
              <a:rPr lang="en-US" sz="2800" b="1" dirty="0">
                <a:solidFill>
                  <a:schemeClr val="bg1"/>
                </a:solidFill>
                <a:latin typeface="Bahnschrift" panose="020B0502040204020203" charset="0"/>
                <a:cs typeface="Bahnschrift" panose="020B0502040204020203" charset="0"/>
              </a:rPr>
              <a:t>Statista says that,</a:t>
            </a:r>
          </a:p>
        </p:txBody>
      </p:sp>
      <p:cxnSp>
        <p:nvCxnSpPr>
          <p:cNvPr id="3" name="Straight Connector 2">
            <a:extLst>
              <a:ext uri="{FF2B5EF4-FFF2-40B4-BE49-F238E27FC236}">
                <a16:creationId xmlns:a16="http://schemas.microsoft.com/office/drawing/2014/main" id="{72BB1B41-01CA-20FD-0775-0E6357998EB3}"/>
              </a:ext>
            </a:extLst>
          </p:cNvPr>
          <p:cNvCxnSpPr/>
          <p:nvPr/>
        </p:nvCxnSpPr>
        <p:spPr>
          <a:xfrm>
            <a:off x="990169" y="1069089"/>
            <a:ext cx="8751570" cy="0"/>
          </a:xfrm>
          <a:prstGeom prst="line">
            <a:avLst/>
          </a:prstGeom>
          <a:ln w="31750" cap="rnd">
            <a:solidFill>
              <a:schemeClr val="bg1"/>
            </a:solidFill>
            <a:prstDash val="sysDot"/>
            <a:round/>
          </a:ln>
        </p:spPr>
        <p:style>
          <a:lnRef idx="0">
            <a:srgbClr val="FFFFFF"/>
          </a:lnRef>
          <a:fillRef idx="0">
            <a:srgbClr val="FFFFFF"/>
          </a:fillRef>
          <a:effectRef idx="0">
            <a:srgbClr val="FFFFFF"/>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s 3"/>
          <p:cNvSpPr/>
          <p:nvPr/>
        </p:nvSpPr>
        <p:spPr>
          <a:xfrm>
            <a:off x="0" y="635"/>
            <a:ext cx="12192000" cy="6857365"/>
          </a:xfrm>
          <a:prstGeom prst="rect">
            <a:avLst/>
          </a:prstGeom>
          <a:gradFill>
            <a:gsLst>
              <a:gs pos="0">
                <a:srgbClr val="780D7A"/>
              </a:gs>
              <a:gs pos="8000">
                <a:srgbClr val="621077">
                  <a:alpha val="100000"/>
                </a:srgbClr>
              </a:gs>
              <a:gs pos="89000">
                <a:srgbClr val="4B1374">
                  <a:alpha val="100000"/>
                </a:srgbClr>
              </a:gs>
              <a:gs pos="51000">
                <a:srgbClr val="1E196D"/>
              </a:gs>
              <a:gs pos="100000">
                <a:srgbClr val="780D7A"/>
              </a:gs>
            </a:gsLst>
            <a:lin ang="270000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en-US"/>
          </a:p>
        </p:txBody>
      </p:sp>
      <p:sp>
        <p:nvSpPr>
          <p:cNvPr id="16" name="Text Box 15"/>
          <p:cNvSpPr txBox="1"/>
          <p:nvPr/>
        </p:nvSpPr>
        <p:spPr>
          <a:xfrm>
            <a:off x="897890" y="438785"/>
            <a:ext cx="7812405" cy="953135"/>
          </a:xfrm>
          <a:prstGeom prst="rect">
            <a:avLst/>
          </a:prstGeom>
          <a:noFill/>
        </p:spPr>
        <p:txBody>
          <a:bodyPr wrap="square" rtlCol="0" anchor="t">
            <a:spAutoFit/>
          </a:bodyPr>
          <a:lstStyle/>
          <a:p>
            <a:pPr algn="l"/>
            <a:r>
              <a:rPr lang="en-US" sz="2800" b="1" dirty="0">
                <a:solidFill>
                  <a:schemeClr val="bg1"/>
                </a:solidFill>
                <a:latin typeface="Bahnschrift" panose="020B0502040204020203" charset="0"/>
                <a:cs typeface="Bahnschrift" panose="020B0502040204020203" charset="0"/>
              </a:rPr>
              <a:t>Top Flutter Trends for Mobile App Development to Follow in 2024</a:t>
            </a:r>
          </a:p>
        </p:txBody>
      </p:sp>
      <p:grpSp>
        <p:nvGrpSpPr>
          <p:cNvPr id="11" name="Group 10"/>
          <p:cNvGrpSpPr/>
          <p:nvPr/>
        </p:nvGrpSpPr>
        <p:grpSpPr>
          <a:xfrm>
            <a:off x="897890" y="1947545"/>
            <a:ext cx="9707245" cy="1003935"/>
            <a:chOff x="1297" y="2976"/>
            <a:chExt cx="15287" cy="1581"/>
          </a:xfrm>
        </p:grpSpPr>
        <p:sp>
          <p:nvSpPr>
            <p:cNvPr id="8" name="Text Box 7"/>
            <p:cNvSpPr txBox="1"/>
            <p:nvPr/>
          </p:nvSpPr>
          <p:spPr>
            <a:xfrm>
              <a:off x="1297" y="2976"/>
              <a:ext cx="9600" cy="580"/>
            </a:xfrm>
            <a:prstGeom prst="rect">
              <a:avLst/>
            </a:prstGeom>
            <a:noFill/>
          </p:spPr>
          <p:txBody>
            <a:bodyPr wrap="square" rtlCol="0" anchor="t">
              <a:spAutoFit/>
            </a:bodyPr>
            <a:lstStyle/>
            <a:p>
              <a:pPr marL="342900" indent="-342900">
                <a:lnSpc>
                  <a:spcPct val="90000"/>
                </a:lnSpc>
                <a:buFont typeface="Wingdings" panose="05000000000000000000" charset="0"/>
                <a:buChar char="q"/>
              </a:pPr>
              <a:r>
                <a:rPr lang="en-US" sz="2000">
                  <a:solidFill>
                    <a:schemeClr val="bg1"/>
                  </a:solidFill>
                  <a:latin typeface="Bahnschrift" panose="020B0502040204020203" charset="0"/>
                  <a:cs typeface="Bahnschrift" panose="020B0502040204020203" charset="0"/>
                </a:rPr>
                <a:t>AI-powdered Flutter apps</a:t>
              </a:r>
            </a:p>
          </p:txBody>
        </p:sp>
        <p:sp>
          <p:nvSpPr>
            <p:cNvPr id="9" name="Text Box 8"/>
            <p:cNvSpPr txBox="1"/>
            <p:nvPr/>
          </p:nvSpPr>
          <p:spPr>
            <a:xfrm>
              <a:off x="1857" y="3804"/>
              <a:ext cx="14727" cy="753"/>
            </a:xfrm>
            <a:prstGeom prst="rect">
              <a:avLst/>
            </a:prstGeom>
            <a:noFill/>
          </p:spPr>
          <p:txBody>
            <a:bodyPr wrap="square" rtlCol="0" anchor="t">
              <a:spAutoFit/>
            </a:bodyPr>
            <a:lstStyle/>
            <a:p>
              <a:pPr>
                <a:lnSpc>
                  <a:spcPct val="90000"/>
                </a:lnSpc>
              </a:pPr>
              <a:r>
                <a:rPr lang="en-US" sz="1400">
                  <a:solidFill>
                    <a:schemeClr val="bg1"/>
                  </a:solidFill>
                  <a:latin typeface="Bahnschrift Light" panose="020B0502040204020203" charset="0"/>
                  <a:cs typeface="Bahnschrift Light" panose="020B0502040204020203" charset="0"/>
                </a:rPr>
                <a:t>With Flutter, AI-powered apps allow the examination of existing codebases, identification of trends, and generation of code plus functionalities to hasten development &amp; cut on errors during the development phase.</a:t>
              </a:r>
            </a:p>
          </p:txBody>
        </p:sp>
      </p:grpSp>
      <p:cxnSp>
        <p:nvCxnSpPr>
          <p:cNvPr id="10" name="Straight Connector 9"/>
          <p:cNvCxnSpPr/>
          <p:nvPr/>
        </p:nvCxnSpPr>
        <p:spPr>
          <a:xfrm>
            <a:off x="897890" y="1522095"/>
            <a:ext cx="8751570" cy="0"/>
          </a:xfrm>
          <a:prstGeom prst="line">
            <a:avLst/>
          </a:prstGeom>
          <a:ln w="31750" cap="rnd">
            <a:solidFill>
              <a:schemeClr val="bg1"/>
            </a:solidFill>
            <a:prstDash val="sysDot"/>
            <a:round/>
          </a:ln>
        </p:spPr>
        <p:style>
          <a:lnRef idx="0">
            <a:srgbClr val="FFFFFF"/>
          </a:lnRef>
          <a:fillRef idx="0">
            <a:srgbClr val="FFFFFF"/>
          </a:fillRef>
          <a:effectRef idx="0">
            <a:srgbClr val="FFFFFF"/>
          </a:effectRef>
          <a:fontRef idx="minor">
            <a:schemeClr val="tx1"/>
          </a:fontRef>
        </p:style>
      </p:cxnSp>
      <p:grpSp>
        <p:nvGrpSpPr>
          <p:cNvPr id="12" name="Group 11"/>
          <p:cNvGrpSpPr/>
          <p:nvPr/>
        </p:nvGrpSpPr>
        <p:grpSpPr>
          <a:xfrm>
            <a:off x="897890" y="3368040"/>
            <a:ext cx="9707245" cy="1003935"/>
            <a:chOff x="1297" y="2976"/>
            <a:chExt cx="15287" cy="1581"/>
          </a:xfrm>
        </p:grpSpPr>
        <p:sp>
          <p:nvSpPr>
            <p:cNvPr id="13" name="Text Box 12"/>
            <p:cNvSpPr txBox="1"/>
            <p:nvPr/>
          </p:nvSpPr>
          <p:spPr>
            <a:xfrm>
              <a:off x="1297" y="2976"/>
              <a:ext cx="9600" cy="580"/>
            </a:xfrm>
            <a:prstGeom prst="rect">
              <a:avLst/>
            </a:prstGeom>
            <a:noFill/>
          </p:spPr>
          <p:txBody>
            <a:bodyPr wrap="square" rtlCol="0" anchor="t">
              <a:spAutoFit/>
            </a:bodyPr>
            <a:lstStyle/>
            <a:p>
              <a:pPr marL="342900" indent="-342900">
                <a:lnSpc>
                  <a:spcPct val="90000"/>
                </a:lnSpc>
                <a:buFont typeface="Wingdings" panose="05000000000000000000" charset="0"/>
                <a:buChar char="q"/>
              </a:pPr>
              <a:r>
                <a:rPr lang="en-US" sz="2000">
                  <a:solidFill>
                    <a:schemeClr val="bg1"/>
                  </a:solidFill>
                  <a:latin typeface="Bahnschrift" panose="020B0502040204020203" charset="0"/>
                  <a:cs typeface="Bahnschrift" panose="020B0502040204020203" charset="0"/>
                </a:rPr>
                <a:t>Flutter web and desktop development</a:t>
              </a:r>
            </a:p>
          </p:txBody>
        </p:sp>
        <p:sp>
          <p:nvSpPr>
            <p:cNvPr id="14" name="Text Box 13"/>
            <p:cNvSpPr txBox="1"/>
            <p:nvPr/>
          </p:nvSpPr>
          <p:spPr>
            <a:xfrm>
              <a:off x="1857" y="3804"/>
              <a:ext cx="14727" cy="753"/>
            </a:xfrm>
            <a:prstGeom prst="rect">
              <a:avLst/>
            </a:prstGeom>
            <a:noFill/>
          </p:spPr>
          <p:txBody>
            <a:bodyPr wrap="square" rtlCol="0" anchor="t">
              <a:spAutoFit/>
            </a:bodyPr>
            <a:lstStyle/>
            <a:p>
              <a:pPr>
                <a:lnSpc>
                  <a:spcPct val="90000"/>
                </a:lnSpc>
              </a:pPr>
              <a:r>
                <a:rPr lang="en-US" sz="1400">
                  <a:solidFill>
                    <a:schemeClr val="bg1"/>
                  </a:solidFill>
                  <a:latin typeface="Bahnschrift Light" panose="020B0502040204020203" charset="0"/>
                  <a:cs typeface="Bahnschrift Light" panose="020B0502040204020203" charset="0"/>
                </a:rPr>
                <a:t>Flutter web app development is another trend that will persist in the upcoming years. It enables developers to build high-performance web and desktop applications with user-engaging designs.</a:t>
              </a:r>
            </a:p>
          </p:txBody>
        </p:sp>
      </p:grpSp>
      <p:grpSp>
        <p:nvGrpSpPr>
          <p:cNvPr id="15" name="Group 14"/>
          <p:cNvGrpSpPr/>
          <p:nvPr/>
        </p:nvGrpSpPr>
        <p:grpSpPr>
          <a:xfrm>
            <a:off x="897890" y="4788535"/>
            <a:ext cx="9707245" cy="1197610"/>
            <a:chOff x="1297" y="2976"/>
            <a:chExt cx="15287" cy="1886"/>
          </a:xfrm>
        </p:grpSpPr>
        <p:sp>
          <p:nvSpPr>
            <p:cNvPr id="17" name="Text Box 16"/>
            <p:cNvSpPr txBox="1"/>
            <p:nvPr/>
          </p:nvSpPr>
          <p:spPr>
            <a:xfrm>
              <a:off x="1297" y="2976"/>
              <a:ext cx="9600" cy="580"/>
            </a:xfrm>
            <a:prstGeom prst="rect">
              <a:avLst/>
            </a:prstGeom>
            <a:noFill/>
          </p:spPr>
          <p:txBody>
            <a:bodyPr wrap="square" rtlCol="0" anchor="t">
              <a:spAutoFit/>
            </a:bodyPr>
            <a:lstStyle/>
            <a:p>
              <a:pPr marL="342900" indent="-342900">
                <a:lnSpc>
                  <a:spcPct val="90000"/>
                </a:lnSpc>
                <a:buFont typeface="Wingdings" panose="05000000000000000000" charset="0"/>
                <a:buChar char="q"/>
              </a:pPr>
              <a:r>
                <a:rPr lang="en-US" sz="2000">
                  <a:solidFill>
                    <a:schemeClr val="bg1"/>
                  </a:solidFill>
                  <a:latin typeface="Bahnschrift" panose="020B0502040204020203" charset="0"/>
                  <a:cs typeface="Bahnschrift" panose="020B0502040204020203" charset="0"/>
                </a:rPr>
                <a:t>Null safety</a:t>
              </a:r>
            </a:p>
          </p:txBody>
        </p:sp>
        <p:sp>
          <p:nvSpPr>
            <p:cNvPr id="18" name="Text Box 17"/>
            <p:cNvSpPr txBox="1"/>
            <p:nvPr/>
          </p:nvSpPr>
          <p:spPr>
            <a:xfrm>
              <a:off x="1857" y="3804"/>
              <a:ext cx="14727" cy="1058"/>
            </a:xfrm>
            <a:prstGeom prst="rect">
              <a:avLst/>
            </a:prstGeom>
            <a:noFill/>
          </p:spPr>
          <p:txBody>
            <a:bodyPr wrap="square" rtlCol="0" anchor="t">
              <a:spAutoFit/>
            </a:bodyPr>
            <a:lstStyle/>
            <a:p>
              <a:pPr>
                <a:lnSpc>
                  <a:spcPct val="90000"/>
                </a:lnSpc>
              </a:pPr>
              <a:r>
                <a:rPr lang="en-US" sz="1400">
                  <a:solidFill>
                    <a:schemeClr val="bg1"/>
                  </a:solidFill>
                  <a:latin typeface="Bahnschrift Light" panose="020B0502040204020203" charset="0"/>
                  <a:cs typeface="Bahnschrift Light" panose="020B0502040204020203" charset="0"/>
                </a:rPr>
                <a:t>Flutter app developers have embraced null safety, which helps in creating stable codes while minimizing the likelihood of runtime exceptions. Flutter’s null safety means that variables can be either nullable, explicitly indicated, or non-null.</a:t>
              </a:r>
            </a:p>
          </p:txBody>
        </p:sp>
      </p:grpSp>
      <p:grpSp>
        <p:nvGrpSpPr>
          <p:cNvPr id="34" name="Group 33"/>
          <p:cNvGrpSpPr/>
          <p:nvPr/>
        </p:nvGrpSpPr>
        <p:grpSpPr>
          <a:xfrm>
            <a:off x="13970" y="6224270"/>
            <a:ext cx="12181840" cy="467995"/>
            <a:chOff x="22" y="9802"/>
            <a:chExt cx="19184" cy="737"/>
          </a:xfrm>
        </p:grpSpPr>
        <p:sp>
          <p:nvSpPr>
            <p:cNvPr id="21" name="Text Box 20"/>
            <p:cNvSpPr txBox="1"/>
            <p:nvPr/>
          </p:nvSpPr>
          <p:spPr>
            <a:xfrm>
              <a:off x="442" y="10036"/>
              <a:ext cx="9158" cy="483"/>
            </a:xfrm>
            <a:prstGeom prst="rect">
              <a:avLst/>
            </a:prstGeom>
            <a:noFill/>
          </p:spPr>
          <p:txBody>
            <a:bodyPr wrap="square" rtlCol="0">
              <a:spAutoFit/>
            </a:bodyPr>
            <a:lstStyle/>
            <a:p>
              <a:r>
                <a:rPr lang="en-US" sz="1400">
                  <a:solidFill>
                    <a:schemeClr val="tx2">
                      <a:lumMod val="20000"/>
                      <a:lumOff val="80000"/>
                    </a:schemeClr>
                  </a:solidFill>
                  <a:latin typeface="Bahnschrift" panose="020B0502040204020203" charset="0"/>
                  <a:cs typeface="Bahnschrift" panose="020B0502040204020203" charset="0"/>
                </a:rPr>
                <a:t>Source: </a:t>
              </a:r>
              <a:r>
                <a:rPr lang="en-US" sz="1400">
                  <a:solidFill>
                    <a:schemeClr val="tx2">
                      <a:lumMod val="20000"/>
                      <a:lumOff val="80000"/>
                    </a:schemeClr>
                  </a:solidFill>
                  <a:latin typeface="Bahnschrift" panose="020B0502040204020203" charset="0"/>
                  <a:cs typeface="Bahnschrift" panose="020B0502040204020203" charset="0"/>
                  <a:hlinkClick r:id="rId2" action="ppaction://hlinkfile"/>
                </a:rPr>
                <a:t>https://www.weblineindia.com/blog/flutter-trends/</a:t>
              </a:r>
            </a:p>
          </p:txBody>
        </p:sp>
        <p:pic>
          <p:nvPicPr>
            <p:cNvPr id="22" name="Picture 21" descr="WLI-logo 2"/>
            <p:cNvPicPr>
              <a:picLocks noChangeAspect="1"/>
            </p:cNvPicPr>
            <p:nvPr/>
          </p:nvPicPr>
          <p:blipFill>
            <a:blip r:embed="rId3"/>
            <a:stretch>
              <a:fillRect/>
            </a:stretch>
          </p:blipFill>
          <p:spPr>
            <a:xfrm>
              <a:off x="15431" y="10015"/>
              <a:ext cx="3379" cy="525"/>
            </a:xfrm>
            <a:prstGeom prst="rect">
              <a:avLst/>
            </a:prstGeom>
          </p:spPr>
        </p:pic>
        <p:cxnSp>
          <p:nvCxnSpPr>
            <p:cNvPr id="33" name="Straight Connector 32"/>
            <p:cNvCxnSpPr/>
            <p:nvPr/>
          </p:nvCxnSpPr>
          <p:spPr>
            <a:xfrm>
              <a:off x="22" y="9802"/>
              <a:ext cx="19185" cy="0"/>
            </a:xfrm>
            <a:prstGeom prst="line">
              <a:avLst/>
            </a:prstGeom>
            <a:ln>
              <a:solidFill>
                <a:schemeClr val="bg1"/>
              </a:solidFill>
            </a:ln>
          </p:spPr>
          <p:style>
            <a:lnRef idx="2">
              <a:schemeClr val="accent1"/>
            </a:lnRef>
            <a:fillRef idx="0">
              <a:srgbClr val="FFFFFF"/>
            </a:fillRef>
            <a:effectRef idx="0">
              <a:srgbClr val="FFFFFF"/>
            </a:effectRef>
            <a:fontRef idx="minor">
              <a:schemeClr val="tx1"/>
            </a:fontRef>
          </p:style>
        </p:cxn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s 3"/>
          <p:cNvSpPr/>
          <p:nvPr/>
        </p:nvSpPr>
        <p:spPr>
          <a:xfrm>
            <a:off x="0" y="635"/>
            <a:ext cx="12192000" cy="6857365"/>
          </a:xfrm>
          <a:prstGeom prst="rect">
            <a:avLst/>
          </a:prstGeom>
          <a:gradFill>
            <a:gsLst>
              <a:gs pos="0">
                <a:srgbClr val="780D7A"/>
              </a:gs>
              <a:gs pos="8000">
                <a:srgbClr val="621077">
                  <a:alpha val="100000"/>
                </a:srgbClr>
              </a:gs>
              <a:gs pos="89000">
                <a:srgbClr val="4B1374">
                  <a:alpha val="100000"/>
                </a:srgbClr>
              </a:gs>
              <a:gs pos="51000">
                <a:srgbClr val="1E196D"/>
              </a:gs>
              <a:gs pos="100000">
                <a:srgbClr val="780D7A"/>
              </a:gs>
            </a:gsLst>
            <a:lin ang="270000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en-US"/>
          </a:p>
        </p:txBody>
      </p:sp>
      <p:sp>
        <p:nvSpPr>
          <p:cNvPr id="16" name="Text Box 15"/>
          <p:cNvSpPr txBox="1"/>
          <p:nvPr/>
        </p:nvSpPr>
        <p:spPr>
          <a:xfrm>
            <a:off x="897890" y="438785"/>
            <a:ext cx="7812405" cy="953135"/>
          </a:xfrm>
          <a:prstGeom prst="rect">
            <a:avLst/>
          </a:prstGeom>
          <a:noFill/>
        </p:spPr>
        <p:txBody>
          <a:bodyPr wrap="square" rtlCol="0" anchor="t">
            <a:spAutoFit/>
          </a:bodyPr>
          <a:lstStyle/>
          <a:p>
            <a:pPr algn="l"/>
            <a:r>
              <a:rPr lang="en-US" sz="2800" b="1">
                <a:solidFill>
                  <a:schemeClr val="bg1"/>
                </a:solidFill>
                <a:latin typeface="Bahnschrift" panose="020B0502040204020203" charset="0"/>
                <a:cs typeface="Bahnschrift" panose="020B0502040204020203" charset="0"/>
              </a:rPr>
              <a:t>Top Flutter Trends for Mobile App Development to Follow in 2024</a:t>
            </a:r>
          </a:p>
        </p:txBody>
      </p:sp>
      <p:grpSp>
        <p:nvGrpSpPr>
          <p:cNvPr id="11" name="Group 10"/>
          <p:cNvGrpSpPr/>
          <p:nvPr/>
        </p:nvGrpSpPr>
        <p:grpSpPr>
          <a:xfrm>
            <a:off x="897890" y="1947545"/>
            <a:ext cx="9707245" cy="1197610"/>
            <a:chOff x="1297" y="2976"/>
            <a:chExt cx="15287" cy="1886"/>
          </a:xfrm>
        </p:grpSpPr>
        <p:sp>
          <p:nvSpPr>
            <p:cNvPr id="8" name="Text Box 7"/>
            <p:cNvSpPr txBox="1"/>
            <p:nvPr/>
          </p:nvSpPr>
          <p:spPr>
            <a:xfrm>
              <a:off x="1297" y="2976"/>
              <a:ext cx="9600" cy="580"/>
            </a:xfrm>
            <a:prstGeom prst="rect">
              <a:avLst/>
            </a:prstGeom>
            <a:noFill/>
          </p:spPr>
          <p:txBody>
            <a:bodyPr wrap="square" rtlCol="0" anchor="t">
              <a:spAutoFit/>
            </a:bodyPr>
            <a:lstStyle/>
            <a:p>
              <a:pPr marL="342900" indent="-342900">
                <a:lnSpc>
                  <a:spcPct val="90000"/>
                </a:lnSpc>
                <a:buFont typeface="Wingdings" panose="05000000000000000000" charset="0"/>
                <a:buChar char="q"/>
              </a:pPr>
              <a:r>
                <a:rPr lang="en-US" sz="2000">
                  <a:solidFill>
                    <a:schemeClr val="bg1"/>
                  </a:solidFill>
                  <a:latin typeface="Bahnschrift" panose="020B0502040204020203" charset="0"/>
                  <a:cs typeface="Bahnschrift" panose="020B0502040204020203" charset="0"/>
                </a:rPr>
                <a:t>Wearable Flutter apps</a:t>
              </a:r>
            </a:p>
          </p:txBody>
        </p:sp>
        <p:sp>
          <p:nvSpPr>
            <p:cNvPr id="9" name="Text Box 8"/>
            <p:cNvSpPr txBox="1"/>
            <p:nvPr/>
          </p:nvSpPr>
          <p:spPr>
            <a:xfrm>
              <a:off x="1857" y="3804"/>
              <a:ext cx="14727" cy="1058"/>
            </a:xfrm>
            <a:prstGeom prst="rect">
              <a:avLst/>
            </a:prstGeom>
            <a:noFill/>
          </p:spPr>
          <p:txBody>
            <a:bodyPr wrap="square" rtlCol="0" anchor="t">
              <a:spAutoFit/>
            </a:bodyPr>
            <a:lstStyle/>
            <a:p>
              <a:pPr>
                <a:lnSpc>
                  <a:spcPct val="90000"/>
                </a:lnSpc>
              </a:pPr>
              <a:r>
                <a:rPr lang="en-US" sz="1400">
                  <a:solidFill>
                    <a:schemeClr val="bg1"/>
                  </a:solidFill>
                  <a:latin typeface="Bahnschrift Light" panose="020B0502040204020203" charset="0"/>
                  <a:cs typeface="Bahnschrift Light" panose="020B0502040204020203" charset="0"/>
                </a:rPr>
                <a:t>Flutter is adaptable and flexible, taking app development onto a new horizon, especially in the wearable technology space. Soon, Flutter will expand its support to wearable devices such as wristwatches and pedometers to provide a better user experience.</a:t>
              </a:r>
            </a:p>
          </p:txBody>
        </p:sp>
      </p:grpSp>
      <p:cxnSp>
        <p:nvCxnSpPr>
          <p:cNvPr id="10" name="Straight Connector 9"/>
          <p:cNvCxnSpPr/>
          <p:nvPr/>
        </p:nvCxnSpPr>
        <p:spPr>
          <a:xfrm>
            <a:off x="897890" y="1522095"/>
            <a:ext cx="8751570" cy="0"/>
          </a:xfrm>
          <a:prstGeom prst="line">
            <a:avLst/>
          </a:prstGeom>
          <a:ln w="31750" cap="rnd">
            <a:solidFill>
              <a:schemeClr val="bg1"/>
            </a:solidFill>
            <a:prstDash val="sysDot"/>
            <a:round/>
          </a:ln>
        </p:spPr>
        <p:style>
          <a:lnRef idx="0">
            <a:srgbClr val="FFFFFF"/>
          </a:lnRef>
          <a:fillRef idx="0">
            <a:srgbClr val="FFFFFF"/>
          </a:fillRef>
          <a:effectRef idx="0">
            <a:srgbClr val="FFFFFF"/>
          </a:effectRef>
          <a:fontRef idx="minor">
            <a:schemeClr val="tx1"/>
          </a:fontRef>
        </p:style>
      </p:cxnSp>
      <p:grpSp>
        <p:nvGrpSpPr>
          <p:cNvPr id="12" name="Group 11"/>
          <p:cNvGrpSpPr/>
          <p:nvPr/>
        </p:nvGrpSpPr>
        <p:grpSpPr>
          <a:xfrm>
            <a:off x="897890" y="3465195"/>
            <a:ext cx="9707245" cy="1003935"/>
            <a:chOff x="1297" y="2976"/>
            <a:chExt cx="15287" cy="1581"/>
          </a:xfrm>
        </p:grpSpPr>
        <p:sp>
          <p:nvSpPr>
            <p:cNvPr id="13" name="Text Box 12"/>
            <p:cNvSpPr txBox="1"/>
            <p:nvPr/>
          </p:nvSpPr>
          <p:spPr>
            <a:xfrm>
              <a:off x="1297" y="2976"/>
              <a:ext cx="9600" cy="580"/>
            </a:xfrm>
            <a:prstGeom prst="rect">
              <a:avLst/>
            </a:prstGeom>
            <a:noFill/>
          </p:spPr>
          <p:txBody>
            <a:bodyPr wrap="square" rtlCol="0" anchor="t">
              <a:spAutoFit/>
            </a:bodyPr>
            <a:lstStyle/>
            <a:p>
              <a:pPr marL="342900" indent="-342900">
                <a:lnSpc>
                  <a:spcPct val="90000"/>
                </a:lnSpc>
                <a:buFont typeface="Wingdings" panose="05000000000000000000" charset="0"/>
                <a:buChar char="q"/>
              </a:pPr>
              <a:r>
                <a:rPr lang="en-US" sz="2000">
                  <a:solidFill>
                    <a:schemeClr val="bg1"/>
                  </a:solidFill>
                  <a:latin typeface="Bahnschrift" panose="020B0502040204020203" charset="0"/>
                  <a:cs typeface="Bahnschrift" panose="020B0502040204020203" charset="0"/>
                </a:rPr>
                <a:t>IoT integration</a:t>
              </a:r>
            </a:p>
          </p:txBody>
        </p:sp>
        <p:sp>
          <p:nvSpPr>
            <p:cNvPr id="14" name="Text Box 13"/>
            <p:cNvSpPr txBox="1"/>
            <p:nvPr/>
          </p:nvSpPr>
          <p:spPr>
            <a:xfrm>
              <a:off x="1857" y="3804"/>
              <a:ext cx="14727" cy="753"/>
            </a:xfrm>
            <a:prstGeom prst="rect">
              <a:avLst/>
            </a:prstGeom>
            <a:noFill/>
          </p:spPr>
          <p:txBody>
            <a:bodyPr wrap="square" rtlCol="0" anchor="t">
              <a:spAutoFit/>
            </a:bodyPr>
            <a:lstStyle/>
            <a:p>
              <a:pPr>
                <a:lnSpc>
                  <a:spcPct val="90000"/>
                </a:lnSpc>
              </a:pPr>
              <a:r>
                <a:rPr lang="en-US" sz="1400">
                  <a:solidFill>
                    <a:schemeClr val="bg1"/>
                  </a:solidFill>
                  <a:latin typeface="Bahnschrift Light" panose="020B0502040204020203" charset="0"/>
                  <a:cs typeface="Bahnschrift Light" panose="020B0502040204020203" charset="0"/>
                </a:rPr>
                <a:t>In 2023, there was a notable demand for IoT integration with Flutter apps, and it is expected to further increase in the upcoming year. Several factors characterize the use of IoT in mobile app development with Flutter.</a:t>
              </a:r>
            </a:p>
          </p:txBody>
        </p:sp>
      </p:grpSp>
      <p:grpSp>
        <p:nvGrpSpPr>
          <p:cNvPr id="15" name="Group 14"/>
          <p:cNvGrpSpPr/>
          <p:nvPr/>
        </p:nvGrpSpPr>
        <p:grpSpPr>
          <a:xfrm>
            <a:off x="897890" y="4789170"/>
            <a:ext cx="9707245" cy="1197610"/>
            <a:chOff x="1297" y="2976"/>
            <a:chExt cx="15287" cy="1886"/>
          </a:xfrm>
        </p:grpSpPr>
        <p:sp>
          <p:nvSpPr>
            <p:cNvPr id="17" name="Text Box 16"/>
            <p:cNvSpPr txBox="1"/>
            <p:nvPr/>
          </p:nvSpPr>
          <p:spPr>
            <a:xfrm>
              <a:off x="1297" y="2976"/>
              <a:ext cx="9600" cy="580"/>
            </a:xfrm>
            <a:prstGeom prst="rect">
              <a:avLst/>
            </a:prstGeom>
            <a:noFill/>
          </p:spPr>
          <p:txBody>
            <a:bodyPr wrap="square" rtlCol="0" anchor="t">
              <a:spAutoFit/>
            </a:bodyPr>
            <a:lstStyle/>
            <a:p>
              <a:pPr marL="342900" indent="-342900">
                <a:lnSpc>
                  <a:spcPct val="90000"/>
                </a:lnSpc>
                <a:buFont typeface="Wingdings" panose="05000000000000000000" charset="0"/>
                <a:buChar char="q"/>
              </a:pPr>
              <a:r>
                <a:rPr lang="en-US" sz="2000">
                  <a:solidFill>
                    <a:schemeClr val="bg1"/>
                  </a:solidFill>
                  <a:latin typeface="Bahnschrift" panose="020B0502040204020203" charset="0"/>
                  <a:cs typeface="Bahnschrift" panose="020B0502040204020203" charset="0"/>
                </a:rPr>
                <a:t>Instant apps</a:t>
              </a:r>
            </a:p>
          </p:txBody>
        </p:sp>
        <p:sp>
          <p:nvSpPr>
            <p:cNvPr id="18" name="Text Box 17"/>
            <p:cNvSpPr txBox="1"/>
            <p:nvPr/>
          </p:nvSpPr>
          <p:spPr>
            <a:xfrm>
              <a:off x="1857" y="3804"/>
              <a:ext cx="14727" cy="1058"/>
            </a:xfrm>
            <a:prstGeom prst="rect">
              <a:avLst/>
            </a:prstGeom>
            <a:noFill/>
          </p:spPr>
          <p:txBody>
            <a:bodyPr wrap="square" rtlCol="0" anchor="t">
              <a:spAutoFit/>
            </a:bodyPr>
            <a:lstStyle/>
            <a:p>
              <a:pPr>
                <a:lnSpc>
                  <a:spcPct val="90000"/>
                </a:lnSpc>
              </a:pPr>
              <a:r>
                <a:rPr lang="en-US" sz="1400">
                  <a:solidFill>
                    <a:schemeClr val="bg1"/>
                  </a:solidFill>
                  <a:latin typeface="Bahnschrift Light" panose="020B0502040204020203" charset="0"/>
                  <a:cs typeface="Bahnschrift Light" panose="020B0502040204020203" charset="0"/>
                </a:rPr>
                <a:t>Flutter is an excellent choice to make instant apps functional since it can alter the paradigm of mobile app development in the future. Flutter instant apps are destined to rise in demand since they load faster and have many versions for different OS to address memory and performance problems.</a:t>
              </a:r>
            </a:p>
          </p:txBody>
        </p:sp>
      </p:grpSp>
      <p:grpSp>
        <p:nvGrpSpPr>
          <p:cNvPr id="34" name="Group 33"/>
          <p:cNvGrpSpPr/>
          <p:nvPr/>
        </p:nvGrpSpPr>
        <p:grpSpPr>
          <a:xfrm>
            <a:off x="13970" y="6224270"/>
            <a:ext cx="12181840" cy="467995"/>
            <a:chOff x="22" y="9802"/>
            <a:chExt cx="19184" cy="737"/>
          </a:xfrm>
        </p:grpSpPr>
        <p:sp>
          <p:nvSpPr>
            <p:cNvPr id="30" name="Text Box 29"/>
            <p:cNvSpPr txBox="1"/>
            <p:nvPr/>
          </p:nvSpPr>
          <p:spPr>
            <a:xfrm>
              <a:off x="442" y="10036"/>
              <a:ext cx="9158" cy="483"/>
            </a:xfrm>
            <a:prstGeom prst="rect">
              <a:avLst/>
            </a:prstGeom>
            <a:noFill/>
          </p:spPr>
          <p:txBody>
            <a:bodyPr wrap="square" rtlCol="0">
              <a:spAutoFit/>
            </a:bodyPr>
            <a:lstStyle/>
            <a:p>
              <a:r>
                <a:rPr lang="en-US" sz="1400">
                  <a:solidFill>
                    <a:schemeClr val="tx2">
                      <a:lumMod val="20000"/>
                      <a:lumOff val="80000"/>
                    </a:schemeClr>
                  </a:solidFill>
                  <a:latin typeface="Bahnschrift" panose="020B0502040204020203" charset="0"/>
                  <a:cs typeface="Bahnschrift" panose="020B0502040204020203" charset="0"/>
                </a:rPr>
                <a:t>Source: </a:t>
              </a:r>
              <a:r>
                <a:rPr lang="en-US" sz="1400">
                  <a:solidFill>
                    <a:schemeClr val="tx2">
                      <a:lumMod val="20000"/>
                      <a:lumOff val="80000"/>
                    </a:schemeClr>
                  </a:solidFill>
                  <a:latin typeface="Bahnschrift" panose="020B0502040204020203" charset="0"/>
                  <a:cs typeface="Bahnschrift" panose="020B0502040204020203" charset="0"/>
                  <a:hlinkClick r:id="rId2" action="ppaction://hlinkfile"/>
                </a:rPr>
                <a:t>https://www.weblineindia.com/blog/flutter-trends/</a:t>
              </a:r>
            </a:p>
          </p:txBody>
        </p:sp>
        <p:pic>
          <p:nvPicPr>
            <p:cNvPr id="31" name="Picture 30" descr="WLI-logo 2"/>
            <p:cNvPicPr>
              <a:picLocks noChangeAspect="1"/>
            </p:cNvPicPr>
            <p:nvPr/>
          </p:nvPicPr>
          <p:blipFill>
            <a:blip r:embed="rId3"/>
            <a:stretch>
              <a:fillRect/>
            </a:stretch>
          </p:blipFill>
          <p:spPr>
            <a:xfrm>
              <a:off x="15431" y="10015"/>
              <a:ext cx="3379" cy="525"/>
            </a:xfrm>
            <a:prstGeom prst="rect">
              <a:avLst/>
            </a:prstGeom>
          </p:spPr>
        </p:pic>
        <p:cxnSp>
          <p:nvCxnSpPr>
            <p:cNvPr id="33" name="Straight Connector 32"/>
            <p:cNvCxnSpPr/>
            <p:nvPr/>
          </p:nvCxnSpPr>
          <p:spPr>
            <a:xfrm>
              <a:off x="22" y="9802"/>
              <a:ext cx="19185" cy="0"/>
            </a:xfrm>
            <a:prstGeom prst="line">
              <a:avLst/>
            </a:prstGeom>
            <a:ln>
              <a:solidFill>
                <a:schemeClr val="bg1"/>
              </a:solidFill>
            </a:ln>
          </p:spPr>
          <p:style>
            <a:lnRef idx="2">
              <a:schemeClr val="accent1"/>
            </a:lnRef>
            <a:fillRef idx="0">
              <a:srgbClr val="FFFFFF"/>
            </a:fillRef>
            <a:effectRef idx="0">
              <a:srgbClr val="FFFFFF"/>
            </a:effectRef>
            <a:fontRef idx="minor">
              <a:schemeClr val="tx1"/>
            </a:fontRef>
          </p:style>
        </p:cxn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s 3"/>
          <p:cNvSpPr/>
          <p:nvPr/>
        </p:nvSpPr>
        <p:spPr>
          <a:xfrm>
            <a:off x="0" y="635"/>
            <a:ext cx="12192000" cy="6857365"/>
          </a:xfrm>
          <a:prstGeom prst="rect">
            <a:avLst/>
          </a:prstGeom>
          <a:gradFill>
            <a:gsLst>
              <a:gs pos="0">
                <a:srgbClr val="780D7A"/>
              </a:gs>
              <a:gs pos="8000">
                <a:srgbClr val="621077">
                  <a:alpha val="100000"/>
                </a:srgbClr>
              </a:gs>
              <a:gs pos="89000">
                <a:srgbClr val="4B1374">
                  <a:alpha val="100000"/>
                </a:srgbClr>
              </a:gs>
              <a:gs pos="51000">
                <a:srgbClr val="1E196D"/>
              </a:gs>
              <a:gs pos="100000">
                <a:srgbClr val="780D7A"/>
              </a:gs>
            </a:gsLst>
            <a:lin ang="270000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en-US"/>
          </a:p>
        </p:txBody>
      </p:sp>
      <p:grpSp>
        <p:nvGrpSpPr>
          <p:cNvPr id="86" name="Google Shape;86;p15"/>
          <p:cNvGrpSpPr/>
          <p:nvPr/>
        </p:nvGrpSpPr>
        <p:grpSpPr>
          <a:xfrm>
            <a:off x="-945515" y="6985"/>
            <a:ext cx="6844030" cy="6844030"/>
            <a:chOff x="-1891188" y="-12079"/>
            <a:chExt cx="10450808" cy="10450808"/>
          </a:xfrm>
          <a:solidFill>
            <a:schemeClr val="bg1">
              <a:lumMod val="50000"/>
            </a:schemeClr>
          </a:solidFill>
        </p:grpSpPr>
        <p:sp>
          <p:nvSpPr>
            <p:cNvPr id="87" name="Google Shape;87;p15"/>
            <p:cNvSpPr/>
            <p:nvPr/>
          </p:nvSpPr>
          <p:spPr>
            <a:xfrm>
              <a:off x="-1891188" y="-12079"/>
              <a:ext cx="10450808" cy="10450808"/>
            </a:xfrm>
            <a:custGeom>
              <a:avLst/>
              <a:gdLst/>
              <a:ahLst/>
              <a:cxnLst/>
              <a:rect l="l" t="t" r="r" b="b"/>
              <a:pathLst>
                <a:path w="10450808" h="10450808" extrusionOk="0">
                  <a:moveTo>
                    <a:pt x="10450808" y="10450808"/>
                  </a:moveTo>
                  <a:lnTo>
                    <a:pt x="0" y="10450808"/>
                  </a:lnTo>
                  <a:lnTo>
                    <a:pt x="0" y="0"/>
                  </a:lnTo>
                  <a:lnTo>
                    <a:pt x="10450808" y="0"/>
                  </a:lnTo>
                  <a:lnTo>
                    <a:pt x="10450808" y="10450808"/>
                  </a:lnTo>
                  <a:close/>
                  <a:moveTo>
                    <a:pt x="14495" y="10436313"/>
                  </a:moveTo>
                  <a:lnTo>
                    <a:pt x="10436313" y="10436313"/>
                  </a:lnTo>
                  <a:lnTo>
                    <a:pt x="10436313" y="14495"/>
                  </a:lnTo>
                  <a:lnTo>
                    <a:pt x="14495" y="14495"/>
                  </a:lnTo>
                  <a:lnTo>
                    <a:pt x="14495" y="10436313"/>
                  </a:lnTo>
                  <a:close/>
                </a:path>
              </a:pathLst>
            </a:custGeom>
            <a:grpFill/>
            <a:ln>
              <a:noFill/>
            </a:ln>
          </p:spPr>
          <p:txBody>
            <a:bodyPr spcFirstLastPara="1" wrap="square" lIns="45725" tIns="22850" rIns="45725" bIns="22850" anchor="ctr" anchorCtr="0">
              <a:noAutofit/>
            </a:bodyPr>
            <a:lstStyle/>
            <a:p>
              <a:pPr marL="0" marR="0" lvl="0" indent="0" algn="l" rtl="0">
                <a:spcBef>
                  <a:spcPts val="0"/>
                </a:spcBef>
                <a:spcAft>
                  <a:spcPts val="0"/>
                </a:spcAft>
                <a:buNone/>
              </a:pPr>
              <a:endParaRPr sz="900">
                <a:ln>
                  <a:solidFill>
                    <a:schemeClr val="bg1">
                      <a:lumMod val="95000"/>
                    </a:schemeClr>
                  </a:solidFill>
                </a:ln>
                <a:solidFill>
                  <a:schemeClr val="bg1"/>
                </a:solidFill>
                <a:latin typeface="Calibri" panose="020F0502020204030204"/>
                <a:ea typeface="Calibri" panose="020F0502020204030204"/>
                <a:cs typeface="Calibri" panose="020F0502020204030204"/>
                <a:sym typeface="Calibri" panose="020F0502020204030204"/>
              </a:endParaRPr>
            </a:p>
          </p:txBody>
        </p:sp>
        <p:sp>
          <p:nvSpPr>
            <p:cNvPr id="88" name="Google Shape;88;p15"/>
            <p:cNvSpPr/>
            <p:nvPr/>
          </p:nvSpPr>
          <p:spPr>
            <a:xfrm>
              <a:off x="-1883941" y="9475496"/>
              <a:ext cx="10436313" cy="14494"/>
            </a:xfrm>
            <a:custGeom>
              <a:avLst/>
              <a:gdLst/>
              <a:ahLst/>
              <a:cxnLst/>
              <a:rect l="l" t="t" r="r" b="b"/>
              <a:pathLst>
                <a:path w="10436313" h="14494" extrusionOk="0">
                  <a:moveTo>
                    <a:pt x="0" y="0"/>
                  </a:moveTo>
                  <a:lnTo>
                    <a:pt x="10436313" y="0"/>
                  </a:lnTo>
                  <a:lnTo>
                    <a:pt x="10436313" y="14495"/>
                  </a:lnTo>
                  <a:lnTo>
                    <a:pt x="0" y="14495"/>
                  </a:lnTo>
                  <a:close/>
                </a:path>
              </a:pathLst>
            </a:custGeom>
            <a:grpFill/>
            <a:ln>
              <a:noFill/>
            </a:ln>
          </p:spPr>
          <p:txBody>
            <a:bodyPr spcFirstLastPara="1" wrap="square" lIns="45725" tIns="22850" rIns="45725" bIns="22850" anchor="ctr" anchorCtr="0">
              <a:noAutofit/>
            </a:bodyPr>
            <a:lstStyle/>
            <a:p>
              <a:pPr marL="0" marR="0" lvl="0" indent="0" algn="l" rtl="0">
                <a:spcBef>
                  <a:spcPts val="0"/>
                </a:spcBef>
                <a:spcAft>
                  <a:spcPts val="0"/>
                </a:spcAft>
                <a:buNone/>
              </a:pPr>
              <a:endParaRPr sz="900">
                <a:ln>
                  <a:solidFill>
                    <a:schemeClr val="bg1">
                      <a:lumMod val="95000"/>
                    </a:schemeClr>
                  </a:solidFill>
                </a:ln>
                <a:solidFill>
                  <a:schemeClr val="bg1"/>
                </a:solidFill>
                <a:latin typeface="Calibri" panose="020F0502020204030204"/>
                <a:ea typeface="Calibri" panose="020F0502020204030204"/>
                <a:cs typeface="Calibri" panose="020F0502020204030204"/>
                <a:sym typeface="Calibri" panose="020F0502020204030204"/>
              </a:endParaRPr>
            </a:p>
          </p:txBody>
        </p:sp>
        <p:sp>
          <p:nvSpPr>
            <p:cNvPr id="89" name="Google Shape;89;p15"/>
            <p:cNvSpPr/>
            <p:nvPr/>
          </p:nvSpPr>
          <p:spPr>
            <a:xfrm>
              <a:off x="-1883941" y="8526758"/>
              <a:ext cx="10436313" cy="14494"/>
            </a:xfrm>
            <a:custGeom>
              <a:avLst/>
              <a:gdLst/>
              <a:ahLst/>
              <a:cxnLst/>
              <a:rect l="l" t="t" r="r" b="b"/>
              <a:pathLst>
                <a:path w="10436313" h="14494" extrusionOk="0">
                  <a:moveTo>
                    <a:pt x="0" y="0"/>
                  </a:moveTo>
                  <a:lnTo>
                    <a:pt x="10436313" y="0"/>
                  </a:lnTo>
                  <a:lnTo>
                    <a:pt x="10436313" y="14495"/>
                  </a:lnTo>
                  <a:lnTo>
                    <a:pt x="0" y="14495"/>
                  </a:lnTo>
                  <a:close/>
                </a:path>
              </a:pathLst>
            </a:custGeom>
            <a:grpFill/>
            <a:ln>
              <a:noFill/>
            </a:ln>
          </p:spPr>
          <p:txBody>
            <a:bodyPr spcFirstLastPara="1" wrap="square" lIns="45725" tIns="22850" rIns="45725" bIns="22850" anchor="ctr" anchorCtr="0">
              <a:noAutofit/>
            </a:bodyPr>
            <a:lstStyle/>
            <a:p>
              <a:pPr marL="0" marR="0" lvl="0" indent="0" algn="l" rtl="0">
                <a:spcBef>
                  <a:spcPts val="0"/>
                </a:spcBef>
                <a:spcAft>
                  <a:spcPts val="0"/>
                </a:spcAft>
                <a:buNone/>
              </a:pPr>
              <a:endParaRPr sz="900">
                <a:ln>
                  <a:solidFill>
                    <a:schemeClr val="bg1">
                      <a:lumMod val="95000"/>
                    </a:schemeClr>
                  </a:solidFill>
                </a:ln>
                <a:solidFill>
                  <a:schemeClr val="bg1"/>
                </a:solidFill>
                <a:latin typeface="Calibri" panose="020F0502020204030204"/>
                <a:ea typeface="Calibri" panose="020F0502020204030204"/>
                <a:cs typeface="Calibri" panose="020F0502020204030204"/>
                <a:sym typeface="Calibri" panose="020F0502020204030204"/>
              </a:endParaRPr>
            </a:p>
          </p:txBody>
        </p:sp>
        <p:sp>
          <p:nvSpPr>
            <p:cNvPr id="90" name="Google Shape;90;p15"/>
            <p:cNvSpPr/>
            <p:nvPr/>
          </p:nvSpPr>
          <p:spPr>
            <a:xfrm>
              <a:off x="-1883941" y="7577923"/>
              <a:ext cx="10436313" cy="14494"/>
            </a:xfrm>
            <a:custGeom>
              <a:avLst/>
              <a:gdLst/>
              <a:ahLst/>
              <a:cxnLst/>
              <a:rect l="l" t="t" r="r" b="b"/>
              <a:pathLst>
                <a:path w="10436313" h="14494" extrusionOk="0">
                  <a:moveTo>
                    <a:pt x="0" y="0"/>
                  </a:moveTo>
                  <a:lnTo>
                    <a:pt x="10436313" y="0"/>
                  </a:lnTo>
                  <a:lnTo>
                    <a:pt x="10436313" y="14495"/>
                  </a:lnTo>
                  <a:lnTo>
                    <a:pt x="0" y="14495"/>
                  </a:lnTo>
                  <a:close/>
                </a:path>
              </a:pathLst>
            </a:custGeom>
            <a:grpFill/>
            <a:ln>
              <a:noFill/>
            </a:ln>
          </p:spPr>
          <p:txBody>
            <a:bodyPr spcFirstLastPara="1" wrap="square" lIns="45725" tIns="22850" rIns="45725" bIns="22850" anchor="ctr" anchorCtr="0">
              <a:noAutofit/>
            </a:bodyPr>
            <a:lstStyle/>
            <a:p>
              <a:pPr marL="0" marR="0" lvl="0" indent="0" algn="l" rtl="0">
                <a:spcBef>
                  <a:spcPts val="0"/>
                </a:spcBef>
                <a:spcAft>
                  <a:spcPts val="0"/>
                </a:spcAft>
                <a:buNone/>
              </a:pPr>
              <a:endParaRPr sz="900">
                <a:ln>
                  <a:solidFill>
                    <a:schemeClr val="bg1">
                      <a:lumMod val="95000"/>
                    </a:schemeClr>
                  </a:solidFill>
                </a:ln>
                <a:solidFill>
                  <a:schemeClr val="bg1"/>
                </a:solidFill>
                <a:latin typeface="Calibri" panose="020F0502020204030204"/>
                <a:ea typeface="Calibri" panose="020F0502020204030204"/>
                <a:cs typeface="Calibri" panose="020F0502020204030204"/>
                <a:sym typeface="Calibri" panose="020F0502020204030204"/>
              </a:endParaRPr>
            </a:p>
          </p:txBody>
        </p:sp>
        <p:sp>
          <p:nvSpPr>
            <p:cNvPr id="91" name="Google Shape;91;p15"/>
            <p:cNvSpPr/>
            <p:nvPr/>
          </p:nvSpPr>
          <p:spPr>
            <a:xfrm>
              <a:off x="-1883941" y="6629185"/>
              <a:ext cx="10436313" cy="14494"/>
            </a:xfrm>
            <a:custGeom>
              <a:avLst/>
              <a:gdLst/>
              <a:ahLst/>
              <a:cxnLst/>
              <a:rect l="l" t="t" r="r" b="b"/>
              <a:pathLst>
                <a:path w="10436313" h="14494" extrusionOk="0">
                  <a:moveTo>
                    <a:pt x="0" y="0"/>
                  </a:moveTo>
                  <a:lnTo>
                    <a:pt x="10436313" y="0"/>
                  </a:lnTo>
                  <a:lnTo>
                    <a:pt x="10436313" y="14495"/>
                  </a:lnTo>
                  <a:lnTo>
                    <a:pt x="0" y="14495"/>
                  </a:lnTo>
                  <a:close/>
                </a:path>
              </a:pathLst>
            </a:custGeom>
            <a:grpFill/>
            <a:ln>
              <a:noFill/>
            </a:ln>
          </p:spPr>
          <p:txBody>
            <a:bodyPr spcFirstLastPara="1" wrap="square" lIns="45725" tIns="22850" rIns="45725" bIns="22850" anchor="ctr" anchorCtr="0">
              <a:noAutofit/>
            </a:bodyPr>
            <a:lstStyle/>
            <a:p>
              <a:pPr marL="0" marR="0" lvl="0" indent="0" algn="l" rtl="0">
                <a:spcBef>
                  <a:spcPts val="0"/>
                </a:spcBef>
                <a:spcAft>
                  <a:spcPts val="0"/>
                </a:spcAft>
                <a:buNone/>
              </a:pPr>
              <a:endParaRPr sz="900">
                <a:ln>
                  <a:solidFill>
                    <a:schemeClr val="bg1">
                      <a:lumMod val="95000"/>
                    </a:schemeClr>
                  </a:solidFill>
                </a:ln>
                <a:solidFill>
                  <a:schemeClr val="bg1"/>
                </a:solidFill>
                <a:latin typeface="Calibri" panose="020F0502020204030204"/>
                <a:ea typeface="Calibri" panose="020F0502020204030204"/>
                <a:cs typeface="Calibri" panose="020F0502020204030204"/>
                <a:sym typeface="Calibri" panose="020F0502020204030204"/>
              </a:endParaRPr>
            </a:p>
          </p:txBody>
        </p:sp>
        <p:sp>
          <p:nvSpPr>
            <p:cNvPr id="92" name="Google Shape;92;p15"/>
            <p:cNvSpPr/>
            <p:nvPr/>
          </p:nvSpPr>
          <p:spPr>
            <a:xfrm>
              <a:off x="-1883941" y="5680447"/>
              <a:ext cx="10436313" cy="14494"/>
            </a:xfrm>
            <a:custGeom>
              <a:avLst/>
              <a:gdLst/>
              <a:ahLst/>
              <a:cxnLst/>
              <a:rect l="l" t="t" r="r" b="b"/>
              <a:pathLst>
                <a:path w="10436313" h="14494" extrusionOk="0">
                  <a:moveTo>
                    <a:pt x="0" y="0"/>
                  </a:moveTo>
                  <a:lnTo>
                    <a:pt x="10436313" y="0"/>
                  </a:lnTo>
                  <a:lnTo>
                    <a:pt x="10436313" y="14495"/>
                  </a:lnTo>
                  <a:lnTo>
                    <a:pt x="0" y="14495"/>
                  </a:lnTo>
                  <a:close/>
                </a:path>
              </a:pathLst>
            </a:custGeom>
            <a:grpFill/>
            <a:ln>
              <a:noFill/>
            </a:ln>
          </p:spPr>
          <p:txBody>
            <a:bodyPr spcFirstLastPara="1" wrap="square" lIns="45725" tIns="22850" rIns="45725" bIns="22850" anchor="ctr" anchorCtr="0">
              <a:noAutofit/>
            </a:bodyPr>
            <a:lstStyle/>
            <a:p>
              <a:pPr marL="0" marR="0" lvl="0" indent="0" algn="l" rtl="0">
                <a:spcBef>
                  <a:spcPts val="0"/>
                </a:spcBef>
                <a:spcAft>
                  <a:spcPts val="0"/>
                </a:spcAft>
                <a:buNone/>
              </a:pPr>
              <a:endParaRPr sz="900">
                <a:ln>
                  <a:solidFill>
                    <a:schemeClr val="bg1">
                      <a:lumMod val="95000"/>
                    </a:schemeClr>
                  </a:solidFill>
                </a:ln>
                <a:solidFill>
                  <a:schemeClr val="bg1"/>
                </a:solidFill>
                <a:latin typeface="Calibri" panose="020F0502020204030204"/>
                <a:ea typeface="Calibri" panose="020F0502020204030204"/>
                <a:cs typeface="Calibri" panose="020F0502020204030204"/>
                <a:sym typeface="Calibri" panose="020F0502020204030204"/>
              </a:endParaRPr>
            </a:p>
          </p:txBody>
        </p:sp>
        <p:sp>
          <p:nvSpPr>
            <p:cNvPr id="93" name="Google Shape;93;p15"/>
            <p:cNvSpPr/>
            <p:nvPr/>
          </p:nvSpPr>
          <p:spPr>
            <a:xfrm>
              <a:off x="-1883941" y="4731708"/>
              <a:ext cx="10436313" cy="14494"/>
            </a:xfrm>
            <a:custGeom>
              <a:avLst/>
              <a:gdLst/>
              <a:ahLst/>
              <a:cxnLst/>
              <a:rect l="l" t="t" r="r" b="b"/>
              <a:pathLst>
                <a:path w="10436313" h="14494" extrusionOk="0">
                  <a:moveTo>
                    <a:pt x="0" y="0"/>
                  </a:moveTo>
                  <a:lnTo>
                    <a:pt x="10436313" y="0"/>
                  </a:lnTo>
                  <a:lnTo>
                    <a:pt x="10436313" y="14495"/>
                  </a:lnTo>
                  <a:lnTo>
                    <a:pt x="0" y="14495"/>
                  </a:lnTo>
                  <a:close/>
                </a:path>
              </a:pathLst>
            </a:custGeom>
            <a:grpFill/>
            <a:ln>
              <a:noFill/>
            </a:ln>
          </p:spPr>
          <p:txBody>
            <a:bodyPr spcFirstLastPara="1" wrap="square" lIns="45725" tIns="22850" rIns="45725" bIns="22850" anchor="ctr" anchorCtr="0">
              <a:noAutofit/>
            </a:bodyPr>
            <a:lstStyle/>
            <a:p>
              <a:pPr marL="0" marR="0" lvl="0" indent="0" algn="l" rtl="0">
                <a:spcBef>
                  <a:spcPts val="0"/>
                </a:spcBef>
                <a:spcAft>
                  <a:spcPts val="0"/>
                </a:spcAft>
                <a:buNone/>
              </a:pPr>
              <a:endParaRPr sz="900">
                <a:ln>
                  <a:solidFill>
                    <a:schemeClr val="bg1">
                      <a:lumMod val="95000"/>
                    </a:schemeClr>
                  </a:solidFill>
                </a:ln>
                <a:solidFill>
                  <a:schemeClr val="bg1"/>
                </a:solidFill>
                <a:latin typeface="Calibri" panose="020F0502020204030204"/>
                <a:ea typeface="Calibri" panose="020F0502020204030204"/>
                <a:cs typeface="Calibri" panose="020F0502020204030204"/>
                <a:sym typeface="Calibri" panose="020F0502020204030204"/>
              </a:endParaRPr>
            </a:p>
          </p:txBody>
        </p:sp>
        <p:sp>
          <p:nvSpPr>
            <p:cNvPr id="94" name="Google Shape;94;p15"/>
            <p:cNvSpPr/>
            <p:nvPr/>
          </p:nvSpPr>
          <p:spPr>
            <a:xfrm>
              <a:off x="-1883941" y="3782970"/>
              <a:ext cx="10436313" cy="14494"/>
            </a:xfrm>
            <a:custGeom>
              <a:avLst/>
              <a:gdLst/>
              <a:ahLst/>
              <a:cxnLst/>
              <a:rect l="l" t="t" r="r" b="b"/>
              <a:pathLst>
                <a:path w="10436313" h="14494" extrusionOk="0">
                  <a:moveTo>
                    <a:pt x="0" y="0"/>
                  </a:moveTo>
                  <a:lnTo>
                    <a:pt x="10436313" y="0"/>
                  </a:lnTo>
                  <a:lnTo>
                    <a:pt x="10436313" y="14495"/>
                  </a:lnTo>
                  <a:lnTo>
                    <a:pt x="0" y="14495"/>
                  </a:lnTo>
                  <a:close/>
                </a:path>
              </a:pathLst>
            </a:custGeom>
            <a:grpFill/>
            <a:ln>
              <a:noFill/>
            </a:ln>
          </p:spPr>
          <p:txBody>
            <a:bodyPr spcFirstLastPara="1" wrap="square" lIns="45725" tIns="22850" rIns="45725" bIns="22850" anchor="ctr" anchorCtr="0">
              <a:noAutofit/>
            </a:bodyPr>
            <a:lstStyle/>
            <a:p>
              <a:pPr marL="0" marR="0" lvl="0" indent="0" algn="l" rtl="0">
                <a:spcBef>
                  <a:spcPts val="0"/>
                </a:spcBef>
                <a:spcAft>
                  <a:spcPts val="0"/>
                </a:spcAft>
                <a:buNone/>
              </a:pPr>
              <a:endParaRPr sz="900">
                <a:ln>
                  <a:solidFill>
                    <a:schemeClr val="bg1">
                      <a:lumMod val="95000"/>
                    </a:schemeClr>
                  </a:solidFill>
                </a:ln>
                <a:solidFill>
                  <a:schemeClr val="bg1"/>
                </a:solidFill>
                <a:latin typeface="Calibri" panose="020F0502020204030204"/>
                <a:ea typeface="Calibri" panose="020F0502020204030204"/>
                <a:cs typeface="Calibri" panose="020F0502020204030204"/>
                <a:sym typeface="Calibri" panose="020F0502020204030204"/>
              </a:endParaRPr>
            </a:p>
          </p:txBody>
        </p:sp>
        <p:sp>
          <p:nvSpPr>
            <p:cNvPr id="95" name="Google Shape;95;p15"/>
            <p:cNvSpPr/>
            <p:nvPr/>
          </p:nvSpPr>
          <p:spPr>
            <a:xfrm>
              <a:off x="-1883941" y="2834232"/>
              <a:ext cx="10436313" cy="14494"/>
            </a:xfrm>
            <a:custGeom>
              <a:avLst/>
              <a:gdLst/>
              <a:ahLst/>
              <a:cxnLst/>
              <a:rect l="l" t="t" r="r" b="b"/>
              <a:pathLst>
                <a:path w="10436313" h="14494" extrusionOk="0">
                  <a:moveTo>
                    <a:pt x="0" y="0"/>
                  </a:moveTo>
                  <a:lnTo>
                    <a:pt x="10436313" y="0"/>
                  </a:lnTo>
                  <a:lnTo>
                    <a:pt x="10436313" y="14495"/>
                  </a:lnTo>
                  <a:lnTo>
                    <a:pt x="0" y="14495"/>
                  </a:lnTo>
                  <a:close/>
                </a:path>
              </a:pathLst>
            </a:custGeom>
            <a:grpFill/>
            <a:ln>
              <a:noFill/>
            </a:ln>
          </p:spPr>
          <p:txBody>
            <a:bodyPr spcFirstLastPara="1" wrap="square" lIns="45725" tIns="22850" rIns="45725" bIns="22850" anchor="ctr" anchorCtr="0">
              <a:noAutofit/>
            </a:bodyPr>
            <a:lstStyle/>
            <a:p>
              <a:pPr marL="0" marR="0" lvl="0" indent="0" algn="l" rtl="0">
                <a:spcBef>
                  <a:spcPts val="0"/>
                </a:spcBef>
                <a:spcAft>
                  <a:spcPts val="0"/>
                </a:spcAft>
                <a:buNone/>
              </a:pPr>
              <a:endParaRPr sz="900">
                <a:ln>
                  <a:solidFill>
                    <a:schemeClr val="bg1">
                      <a:lumMod val="95000"/>
                    </a:schemeClr>
                  </a:solidFill>
                </a:ln>
                <a:solidFill>
                  <a:schemeClr val="bg1"/>
                </a:solidFill>
                <a:latin typeface="Calibri" panose="020F0502020204030204"/>
                <a:ea typeface="Calibri" panose="020F0502020204030204"/>
                <a:cs typeface="Calibri" panose="020F0502020204030204"/>
                <a:sym typeface="Calibri" panose="020F0502020204030204"/>
              </a:endParaRPr>
            </a:p>
          </p:txBody>
        </p:sp>
        <p:sp>
          <p:nvSpPr>
            <p:cNvPr id="96" name="Google Shape;96;p15"/>
            <p:cNvSpPr/>
            <p:nvPr/>
          </p:nvSpPr>
          <p:spPr>
            <a:xfrm>
              <a:off x="-1883941" y="1885397"/>
              <a:ext cx="10436313" cy="14494"/>
            </a:xfrm>
            <a:custGeom>
              <a:avLst/>
              <a:gdLst/>
              <a:ahLst/>
              <a:cxnLst/>
              <a:rect l="l" t="t" r="r" b="b"/>
              <a:pathLst>
                <a:path w="10436313" h="14494" extrusionOk="0">
                  <a:moveTo>
                    <a:pt x="0" y="0"/>
                  </a:moveTo>
                  <a:lnTo>
                    <a:pt x="10436313" y="0"/>
                  </a:lnTo>
                  <a:lnTo>
                    <a:pt x="10436313" y="14495"/>
                  </a:lnTo>
                  <a:lnTo>
                    <a:pt x="0" y="14495"/>
                  </a:lnTo>
                  <a:close/>
                </a:path>
              </a:pathLst>
            </a:custGeom>
            <a:grpFill/>
            <a:ln>
              <a:noFill/>
            </a:ln>
          </p:spPr>
          <p:txBody>
            <a:bodyPr spcFirstLastPara="1" wrap="square" lIns="45725" tIns="22850" rIns="45725" bIns="22850" anchor="ctr" anchorCtr="0">
              <a:noAutofit/>
            </a:bodyPr>
            <a:lstStyle/>
            <a:p>
              <a:pPr marL="0" marR="0" lvl="0" indent="0" algn="l" rtl="0">
                <a:spcBef>
                  <a:spcPts val="0"/>
                </a:spcBef>
                <a:spcAft>
                  <a:spcPts val="0"/>
                </a:spcAft>
                <a:buNone/>
              </a:pPr>
              <a:endParaRPr sz="900">
                <a:ln>
                  <a:solidFill>
                    <a:schemeClr val="bg1">
                      <a:lumMod val="95000"/>
                    </a:schemeClr>
                  </a:solidFill>
                </a:ln>
                <a:solidFill>
                  <a:schemeClr val="bg1"/>
                </a:solidFill>
                <a:latin typeface="Calibri" panose="020F0502020204030204"/>
                <a:ea typeface="Calibri" panose="020F0502020204030204"/>
                <a:cs typeface="Calibri" panose="020F0502020204030204"/>
                <a:sym typeface="Calibri" panose="020F0502020204030204"/>
              </a:endParaRPr>
            </a:p>
          </p:txBody>
        </p:sp>
        <p:sp>
          <p:nvSpPr>
            <p:cNvPr id="97" name="Google Shape;97;p15"/>
            <p:cNvSpPr/>
            <p:nvPr/>
          </p:nvSpPr>
          <p:spPr>
            <a:xfrm>
              <a:off x="-1883941" y="936659"/>
              <a:ext cx="10436313" cy="14494"/>
            </a:xfrm>
            <a:custGeom>
              <a:avLst/>
              <a:gdLst/>
              <a:ahLst/>
              <a:cxnLst/>
              <a:rect l="l" t="t" r="r" b="b"/>
              <a:pathLst>
                <a:path w="10436313" h="14494" extrusionOk="0">
                  <a:moveTo>
                    <a:pt x="0" y="0"/>
                  </a:moveTo>
                  <a:lnTo>
                    <a:pt x="10436313" y="0"/>
                  </a:lnTo>
                  <a:lnTo>
                    <a:pt x="10436313" y="14495"/>
                  </a:lnTo>
                  <a:lnTo>
                    <a:pt x="0" y="14495"/>
                  </a:lnTo>
                  <a:close/>
                </a:path>
              </a:pathLst>
            </a:custGeom>
            <a:grpFill/>
            <a:ln>
              <a:noFill/>
            </a:ln>
          </p:spPr>
          <p:txBody>
            <a:bodyPr spcFirstLastPara="1" wrap="square" lIns="45725" tIns="22850" rIns="45725" bIns="22850" anchor="ctr" anchorCtr="0">
              <a:noAutofit/>
            </a:bodyPr>
            <a:lstStyle/>
            <a:p>
              <a:pPr marL="0" marR="0" lvl="0" indent="0" algn="l" rtl="0">
                <a:spcBef>
                  <a:spcPts val="0"/>
                </a:spcBef>
                <a:spcAft>
                  <a:spcPts val="0"/>
                </a:spcAft>
                <a:buNone/>
              </a:pPr>
              <a:endParaRPr sz="900">
                <a:ln>
                  <a:solidFill>
                    <a:schemeClr val="bg1">
                      <a:lumMod val="95000"/>
                    </a:schemeClr>
                  </a:solidFill>
                </a:ln>
                <a:solidFill>
                  <a:schemeClr val="bg1"/>
                </a:solidFill>
                <a:latin typeface="Calibri" panose="020F0502020204030204"/>
                <a:ea typeface="Calibri" panose="020F0502020204030204"/>
                <a:cs typeface="Calibri" panose="020F0502020204030204"/>
                <a:sym typeface="Calibri" panose="020F0502020204030204"/>
              </a:endParaRPr>
            </a:p>
          </p:txBody>
        </p:sp>
        <p:sp>
          <p:nvSpPr>
            <p:cNvPr id="98" name="Google Shape;98;p15"/>
            <p:cNvSpPr/>
            <p:nvPr/>
          </p:nvSpPr>
          <p:spPr>
            <a:xfrm>
              <a:off x="7596386" y="-4831"/>
              <a:ext cx="14494" cy="10436313"/>
            </a:xfrm>
            <a:custGeom>
              <a:avLst/>
              <a:gdLst/>
              <a:ahLst/>
              <a:cxnLst/>
              <a:rect l="l" t="t" r="r" b="b"/>
              <a:pathLst>
                <a:path w="14494" h="10436313" extrusionOk="0">
                  <a:moveTo>
                    <a:pt x="0" y="0"/>
                  </a:moveTo>
                  <a:lnTo>
                    <a:pt x="14495" y="0"/>
                  </a:lnTo>
                  <a:lnTo>
                    <a:pt x="14495" y="10436313"/>
                  </a:lnTo>
                  <a:lnTo>
                    <a:pt x="0" y="10436313"/>
                  </a:lnTo>
                  <a:close/>
                </a:path>
              </a:pathLst>
            </a:custGeom>
            <a:grpFill/>
            <a:ln>
              <a:noFill/>
            </a:ln>
          </p:spPr>
          <p:txBody>
            <a:bodyPr spcFirstLastPara="1" wrap="square" lIns="45725" tIns="22850" rIns="45725" bIns="22850" anchor="ctr" anchorCtr="0">
              <a:noAutofit/>
            </a:bodyPr>
            <a:lstStyle/>
            <a:p>
              <a:pPr marL="0" marR="0" lvl="0" indent="0" algn="l" rtl="0">
                <a:spcBef>
                  <a:spcPts val="0"/>
                </a:spcBef>
                <a:spcAft>
                  <a:spcPts val="0"/>
                </a:spcAft>
                <a:buNone/>
              </a:pPr>
              <a:endParaRPr sz="900">
                <a:ln>
                  <a:solidFill>
                    <a:schemeClr val="bg1">
                      <a:lumMod val="95000"/>
                    </a:schemeClr>
                  </a:solidFill>
                </a:ln>
                <a:solidFill>
                  <a:schemeClr val="bg1"/>
                </a:solidFill>
                <a:latin typeface="Calibri" panose="020F0502020204030204"/>
                <a:ea typeface="Calibri" panose="020F0502020204030204"/>
                <a:cs typeface="Calibri" panose="020F0502020204030204"/>
                <a:sym typeface="Calibri" panose="020F0502020204030204"/>
              </a:endParaRPr>
            </a:p>
          </p:txBody>
        </p:sp>
        <p:sp>
          <p:nvSpPr>
            <p:cNvPr id="99" name="Google Shape;99;p15"/>
            <p:cNvSpPr/>
            <p:nvPr/>
          </p:nvSpPr>
          <p:spPr>
            <a:xfrm>
              <a:off x="6647648" y="-4831"/>
              <a:ext cx="14494" cy="10436313"/>
            </a:xfrm>
            <a:custGeom>
              <a:avLst/>
              <a:gdLst/>
              <a:ahLst/>
              <a:cxnLst/>
              <a:rect l="l" t="t" r="r" b="b"/>
              <a:pathLst>
                <a:path w="14494" h="10436313" extrusionOk="0">
                  <a:moveTo>
                    <a:pt x="0" y="0"/>
                  </a:moveTo>
                  <a:lnTo>
                    <a:pt x="14495" y="0"/>
                  </a:lnTo>
                  <a:lnTo>
                    <a:pt x="14495" y="10436313"/>
                  </a:lnTo>
                  <a:lnTo>
                    <a:pt x="0" y="10436313"/>
                  </a:lnTo>
                  <a:close/>
                </a:path>
              </a:pathLst>
            </a:custGeom>
            <a:grpFill/>
            <a:ln>
              <a:noFill/>
            </a:ln>
          </p:spPr>
          <p:txBody>
            <a:bodyPr spcFirstLastPara="1" wrap="square" lIns="45725" tIns="22850" rIns="45725" bIns="22850" anchor="ctr" anchorCtr="0">
              <a:noAutofit/>
            </a:bodyPr>
            <a:lstStyle/>
            <a:p>
              <a:pPr marL="0" marR="0" lvl="0" indent="0" algn="l" rtl="0">
                <a:spcBef>
                  <a:spcPts val="0"/>
                </a:spcBef>
                <a:spcAft>
                  <a:spcPts val="0"/>
                </a:spcAft>
                <a:buNone/>
              </a:pPr>
              <a:endParaRPr sz="900">
                <a:ln>
                  <a:solidFill>
                    <a:schemeClr val="bg1">
                      <a:lumMod val="95000"/>
                    </a:schemeClr>
                  </a:solidFill>
                </a:ln>
                <a:solidFill>
                  <a:schemeClr val="bg1"/>
                </a:solidFill>
                <a:latin typeface="Calibri" panose="020F0502020204030204"/>
                <a:ea typeface="Calibri" panose="020F0502020204030204"/>
                <a:cs typeface="Calibri" panose="020F0502020204030204"/>
                <a:sym typeface="Calibri" panose="020F0502020204030204"/>
              </a:endParaRPr>
            </a:p>
          </p:txBody>
        </p:sp>
        <p:sp>
          <p:nvSpPr>
            <p:cNvPr id="100" name="Google Shape;100;p15"/>
            <p:cNvSpPr/>
            <p:nvPr/>
          </p:nvSpPr>
          <p:spPr>
            <a:xfrm>
              <a:off x="5698813" y="-4831"/>
              <a:ext cx="14494" cy="10436313"/>
            </a:xfrm>
            <a:custGeom>
              <a:avLst/>
              <a:gdLst/>
              <a:ahLst/>
              <a:cxnLst/>
              <a:rect l="l" t="t" r="r" b="b"/>
              <a:pathLst>
                <a:path w="14494" h="10436313" extrusionOk="0">
                  <a:moveTo>
                    <a:pt x="0" y="0"/>
                  </a:moveTo>
                  <a:lnTo>
                    <a:pt x="14495" y="0"/>
                  </a:lnTo>
                  <a:lnTo>
                    <a:pt x="14495" y="10436313"/>
                  </a:lnTo>
                  <a:lnTo>
                    <a:pt x="0" y="10436313"/>
                  </a:lnTo>
                  <a:close/>
                </a:path>
              </a:pathLst>
            </a:custGeom>
            <a:grpFill/>
            <a:ln>
              <a:noFill/>
            </a:ln>
          </p:spPr>
          <p:txBody>
            <a:bodyPr spcFirstLastPara="1" wrap="square" lIns="45725" tIns="22850" rIns="45725" bIns="22850" anchor="ctr" anchorCtr="0">
              <a:noAutofit/>
            </a:bodyPr>
            <a:lstStyle/>
            <a:p>
              <a:pPr marL="0" marR="0" lvl="0" indent="0" algn="l" rtl="0">
                <a:spcBef>
                  <a:spcPts val="0"/>
                </a:spcBef>
                <a:spcAft>
                  <a:spcPts val="0"/>
                </a:spcAft>
                <a:buNone/>
              </a:pPr>
              <a:endParaRPr sz="900">
                <a:ln>
                  <a:solidFill>
                    <a:schemeClr val="bg1">
                      <a:lumMod val="95000"/>
                    </a:schemeClr>
                  </a:solidFill>
                </a:ln>
                <a:solidFill>
                  <a:schemeClr val="bg1"/>
                </a:solidFill>
                <a:latin typeface="Calibri" panose="020F0502020204030204"/>
                <a:ea typeface="Calibri" panose="020F0502020204030204"/>
                <a:cs typeface="Calibri" panose="020F0502020204030204"/>
                <a:sym typeface="Calibri" panose="020F0502020204030204"/>
              </a:endParaRPr>
            </a:p>
          </p:txBody>
        </p:sp>
        <p:sp>
          <p:nvSpPr>
            <p:cNvPr id="101" name="Google Shape;101;p15"/>
            <p:cNvSpPr/>
            <p:nvPr/>
          </p:nvSpPr>
          <p:spPr>
            <a:xfrm>
              <a:off x="4750075" y="-4831"/>
              <a:ext cx="14494" cy="10436313"/>
            </a:xfrm>
            <a:custGeom>
              <a:avLst/>
              <a:gdLst/>
              <a:ahLst/>
              <a:cxnLst/>
              <a:rect l="l" t="t" r="r" b="b"/>
              <a:pathLst>
                <a:path w="14494" h="10436313" extrusionOk="0">
                  <a:moveTo>
                    <a:pt x="0" y="0"/>
                  </a:moveTo>
                  <a:lnTo>
                    <a:pt x="14495" y="0"/>
                  </a:lnTo>
                  <a:lnTo>
                    <a:pt x="14495" y="10436313"/>
                  </a:lnTo>
                  <a:lnTo>
                    <a:pt x="0" y="10436313"/>
                  </a:lnTo>
                  <a:close/>
                </a:path>
              </a:pathLst>
            </a:custGeom>
            <a:grpFill/>
            <a:ln>
              <a:noFill/>
            </a:ln>
          </p:spPr>
          <p:txBody>
            <a:bodyPr spcFirstLastPara="1" wrap="square" lIns="45725" tIns="22850" rIns="45725" bIns="22850" anchor="ctr" anchorCtr="0">
              <a:noAutofit/>
            </a:bodyPr>
            <a:lstStyle/>
            <a:p>
              <a:pPr marL="0" marR="0" lvl="0" indent="0" algn="l" rtl="0">
                <a:spcBef>
                  <a:spcPts val="0"/>
                </a:spcBef>
                <a:spcAft>
                  <a:spcPts val="0"/>
                </a:spcAft>
                <a:buNone/>
              </a:pPr>
              <a:endParaRPr sz="900">
                <a:ln>
                  <a:solidFill>
                    <a:schemeClr val="bg1">
                      <a:lumMod val="95000"/>
                    </a:schemeClr>
                  </a:solidFill>
                </a:ln>
                <a:solidFill>
                  <a:schemeClr val="bg1"/>
                </a:solidFill>
                <a:latin typeface="Calibri" panose="020F0502020204030204"/>
                <a:ea typeface="Calibri" panose="020F0502020204030204"/>
                <a:cs typeface="Calibri" panose="020F0502020204030204"/>
                <a:sym typeface="Calibri" panose="020F0502020204030204"/>
              </a:endParaRPr>
            </a:p>
          </p:txBody>
        </p:sp>
        <p:sp>
          <p:nvSpPr>
            <p:cNvPr id="102" name="Google Shape;102;p15"/>
            <p:cNvSpPr/>
            <p:nvPr/>
          </p:nvSpPr>
          <p:spPr>
            <a:xfrm>
              <a:off x="3801337" y="-4831"/>
              <a:ext cx="14494" cy="10436313"/>
            </a:xfrm>
            <a:custGeom>
              <a:avLst/>
              <a:gdLst/>
              <a:ahLst/>
              <a:cxnLst/>
              <a:rect l="l" t="t" r="r" b="b"/>
              <a:pathLst>
                <a:path w="14494" h="10436313" extrusionOk="0">
                  <a:moveTo>
                    <a:pt x="0" y="0"/>
                  </a:moveTo>
                  <a:lnTo>
                    <a:pt x="14495" y="0"/>
                  </a:lnTo>
                  <a:lnTo>
                    <a:pt x="14495" y="10436313"/>
                  </a:lnTo>
                  <a:lnTo>
                    <a:pt x="0" y="10436313"/>
                  </a:lnTo>
                  <a:close/>
                </a:path>
              </a:pathLst>
            </a:custGeom>
            <a:grpFill/>
            <a:ln>
              <a:noFill/>
            </a:ln>
          </p:spPr>
          <p:txBody>
            <a:bodyPr spcFirstLastPara="1" wrap="square" lIns="45725" tIns="22850" rIns="45725" bIns="22850" anchor="ctr" anchorCtr="0">
              <a:noAutofit/>
            </a:bodyPr>
            <a:lstStyle/>
            <a:p>
              <a:pPr marL="0" marR="0" lvl="0" indent="0" algn="l" rtl="0">
                <a:spcBef>
                  <a:spcPts val="0"/>
                </a:spcBef>
                <a:spcAft>
                  <a:spcPts val="0"/>
                </a:spcAft>
                <a:buNone/>
              </a:pPr>
              <a:endParaRPr sz="900">
                <a:ln>
                  <a:solidFill>
                    <a:schemeClr val="bg1">
                      <a:lumMod val="95000"/>
                    </a:schemeClr>
                  </a:solidFill>
                </a:ln>
                <a:solidFill>
                  <a:schemeClr val="bg1"/>
                </a:solidFill>
                <a:latin typeface="Calibri" panose="020F0502020204030204"/>
                <a:ea typeface="Calibri" panose="020F0502020204030204"/>
                <a:cs typeface="Calibri" panose="020F0502020204030204"/>
                <a:sym typeface="Calibri" panose="020F0502020204030204"/>
              </a:endParaRPr>
            </a:p>
          </p:txBody>
        </p:sp>
        <p:sp>
          <p:nvSpPr>
            <p:cNvPr id="103" name="Google Shape;103;p15"/>
            <p:cNvSpPr/>
            <p:nvPr/>
          </p:nvSpPr>
          <p:spPr>
            <a:xfrm>
              <a:off x="2852598" y="-4831"/>
              <a:ext cx="14494" cy="10436313"/>
            </a:xfrm>
            <a:custGeom>
              <a:avLst/>
              <a:gdLst/>
              <a:ahLst/>
              <a:cxnLst/>
              <a:rect l="l" t="t" r="r" b="b"/>
              <a:pathLst>
                <a:path w="14494" h="10436313" extrusionOk="0">
                  <a:moveTo>
                    <a:pt x="0" y="0"/>
                  </a:moveTo>
                  <a:lnTo>
                    <a:pt x="14495" y="0"/>
                  </a:lnTo>
                  <a:lnTo>
                    <a:pt x="14495" y="10436313"/>
                  </a:lnTo>
                  <a:lnTo>
                    <a:pt x="0" y="10436313"/>
                  </a:lnTo>
                  <a:close/>
                </a:path>
              </a:pathLst>
            </a:custGeom>
            <a:grpFill/>
            <a:ln>
              <a:noFill/>
            </a:ln>
          </p:spPr>
          <p:txBody>
            <a:bodyPr spcFirstLastPara="1" wrap="square" lIns="45725" tIns="22850" rIns="45725" bIns="22850" anchor="ctr" anchorCtr="0">
              <a:noAutofit/>
            </a:bodyPr>
            <a:lstStyle/>
            <a:p>
              <a:pPr marL="0" marR="0" lvl="0" indent="0" algn="l" rtl="0">
                <a:spcBef>
                  <a:spcPts val="0"/>
                </a:spcBef>
                <a:spcAft>
                  <a:spcPts val="0"/>
                </a:spcAft>
                <a:buNone/>
              </a:pPr>
              <a:endParaRPr sz="900">
                <a:ln>
                  <a:solidFill>
                    <a:schemeClr val="bg1">
                      <a:lumMod val="95000"/>
                    </a:schemeClr>
                  </a:solidFill>
                </a:ln>
                <a:solidFill>
                  <a:schemeClr val="bg1"/>
                </a:solidFill>
                <a:latin typeface="Calibri" panose="020F0502020204030204"/>
                <a:ea typeface="Calibri" panose="020F0502020204030204"/>
                <a:cs typeface="Calibri" panose="020F0502020204030204"/>
                <a:sym typeface="Calibri" panose="020F0502020204030204"/>
              </a:endParaRPr>
            </a:p>
          </p:txBody>
        </p:sp>
        <p:sp>
          <p:nvSpPr>
            <p:cNvPr id="104" name="Google Shape;104;p15"/>
            <p:cNvSpPr/>
            <p:nvPr/>
          </p:nvSpPr>
          <p:spPr>
            <a:xfrm>
              <a:off x="1903860" y="-4831"/>
              <a:ext cx="14494" cy="10436313"/>
            </a:xfrm>
            <a:custGeom>
              <a:avLst/>
              <a:gdLst/>
              <a:ahLst/>
              <a:cxnLst/>
              <a:rect l="l" t="t" r="r" b="b"/>
              <a:pathLst>
                <a:path w="14494" h="10436313" extrusionOk="0">
                  <a:moveTo>
                    <a:pt x="0" y="0"/>
                  </a:moveTo>
                  <a:lnTo>
                    <a:pt x="14495" y="0"/>
                  </a:lnTo>
                  <a:lnTo>
                    <a:pt x="14495" y="10436313"/>
                  </a:lnTo>
                  <a:lnTo>
                    <a:pt x="0" y="10436313"/>
                  </a:lnTo>
                  <a:close/>
                </a:path>
              </a:pathLst>
            </a:custGeom>
            <a:grpFill/>
            <a:ln>
              <a:noFill/>
            </a:ln>
          </p:spPr>
          <p:txBody>
            <a:bodyPr spcFirstLastPara="1" wrap="square" lIns="45725" tIns="22850" rIns="45725" bIns="22850" anchor="ctr" anchorCtr="0">
              <a:noAutofit/>
            </a:bodyPr>
            <a:lstStyle/>
            <a:p>
              <a:pPr marL="0" marR="0" lvl="0" indent="0" algn="l" rtl="0">
                <a:spcBef>
                  <a:spcPts val="0"/>
                </a:spcBef>
                <a:spcAft>
                  <a:spcPts val="0"/>
                </a:spcAft>
                <a:buNone/>
              </a:pPr>
              <a:endParaRPr sz="900">
                <a:ln>
                  <a:solidFill>
                    <a:schemeClr val="bg1">
                      <a:lumMod val="95000"/>
                    </a:schemeClr>
                  </a:solidFill>
                </a:ln>
                <a:solidFill>
                  <a:schemeClr val="bg1"/>
                </a:solidFill>
                <a:latin typeface="Calibri" panose="020F0502020204030204"/>
                <a:ea typeface="Calibri" panose="020F0502020204030204"/>
                <a:cs typeface="Calibri" panose="020F0502020204030204"/>
                <a:sym typeface="Calibri" panose="020F0502020204030204"/>
              </a:endParaRPr>
            </a:p>
          </p:txBody>
        </p:sp>
        <p:sp>
          <p:nvSpPr>
            <p:cNvPr id="105" name="Google Shape;105;p15"/>
            <p:cNvSpPr/>
            <p:nvPr/>
          </p:nvSpPr>
          <p:spPr>
            <a:xfrm>
              <a:off x="955122" y="-4831"/>
              <a:ext cx="14494" cy="10436313"/>
            </a:xfrm>
            <a:custGeom>
              <a:avLst/>
              <a:gdLst/>
              <a:ahLst/>
              <a:cxnLst/>
              <a:rect l="l" t="t" r="r" b="b"/>
              <a:pathLst>
                <a:path w="14494" h="10436313" extrusionOk="0">
                  <a:moveTo>
                    <a:pt x="0" y="0"/>
                  </a:moveTo>
                  <a:lnTo>
                    <a:pt x="14495" y="0"/>
                  </a:lnTo>
                  <a:lnTo>
                    <a:pt x="14495" y="10436313"/>
                  </a:lnTo>
                  <a:lnTo>
                    <a:pt x="0" y="10436313"/>
                  </a:lnTo>
                  <a:close/>
                </a:path>
              </a:pathLst>
            </a:custGeom>
            <a:grpFill/>
            <a:ln>
              <a:noFill/>
            </a:ln>
          </p:spPr>
          <p:txBody>
            <a:bodyPr spcFirstLastPara="1" wrap="square" lIns="45725" tIns="22850" rIns="45725" bIns="22850" anchor="ctr" anchorCtr="0">
              <a:noAutofit/>
            </a:bodyPr>
            <a:lstStyle/>
            <a:p>
              <a:pPr marL="0" marR="0" lvl="0" indent="0" algn="l" rtl="0">
                <a:spcBef>
                  <a:spcPts val="0"/>
                </a:spcBef>
                <a:spcAft>
                  <a:spcPts val="0"/>
                </a:spcAft>
                <a:buNone/>
              </a:pPr>
              <a:endParaRPr sz="900">
                <a:ln>
                  <a:solidFill>
                    <a:schemeClr val="bg1">
                      <a:lumMod val="95000"/>
                    </a:schemeClr>
                  </a:solidFill>
                </a:ln>
                <a:solidFill>
                  <a:schemeClr val="bg1"/>
                </a:solidFill>
                <a:latin typeface="Calibri" panose="020F0502020204030204"/>
                <a:ea typeface="Calibri" panose="020F0502020204030204"/>
                <a:cs typeface="Calibri" panose="020F0502020204030204"/>
                <a:sym typeface="Calibri" panose="020F0502020204030204"/>
              </a:endParaRPr>
            </a:p>
          </p:txBody>
        </p:sp>
        <p:sp>
          <p:nvSpPr>
            <p:cNvPr id="106" name="Google Shape;106;p15"/>
            <p:cNvSpPr/>
            <p:nvPr/>
          </p:nvSpPr>
          <p:spPr>
            <a:xfrm>
              <a:off x="6287" y="-4831"/>
              <a:ext cx="14494" cy="10436313"/>
            </a:xfrm>
            <a:custGeom>
              <a:avLst/>
              <a:gdLst/>
              <a:ahLst/>
              <a:cxnLst/>
              <a:rect l="l" t="t" r="r" b="b"/>
              <a:pathLst>
                <a:path w="14494" h="10436313" extrusionOk="0">
                  <a:moveTo>
                    <a:pt x="0" y="0"/>
                  </a:moveTo>
                  <a:lnTo>
                    <a:pt x="14495" y="0"/>
                  </a:lnTo>
                  <a:lnTo>
                    <a:pt x="14495" y="10436313"/>
                  </a:lnTo>
                  <a:lnTo>
                    <a:pt x="0" y="10436313"/>
                  </a:lnTo>
                  <a:close/>
                </a:path>
              </a:pathLst>
            </a:custGeom>
            <a:grpFill/>
            <a:ln>
              <a:noFill/>
            </a:ln>
          </p:spPr>
          <p:txBody>
            <a:bodyPr spcFirstLastPara="1" wrap="square" lIns="45725" tIns="22850" rIns="45725" bIns="22850" anchor="ctr" anchorCtr="0">
              <a:noAutofit/>
            </a:bodyPr>
            <a:lstStyle/>
            <a:p>
              <a:pPr marL="0" marR="0" lvl="0" indent="0" algn="l" rtl="0">
                <a:spcBef>
                  <a:spcPts val="0"/>
                </a:spcBef>
                <a:spcAft>
                  <a:spcPts val="0"/>
                </a:spcAft>
                <a:buNone/>
              </a:pPr>
              <a:endParaRPr sz="900">
                <a:ln>
                  <a:solidFill>
                    <a:schemeClr val="bg1">
                      <a:lumMod val="95000"/>
                    </a:schemeClr>
                  </a:solidFill>
                </a:ln>
                <a:solidFill>
                  <a:schemeClr val="bg1"/>
                </a:solidFill>
                <a:latin typeface="Calibri" panose="020F0502020204030204"/>
                <a:ea typeface="Calibri" panose="020F0502020204030204"/>
                <a:cs typeface="Calibri" panose="020F0502020204030204"/>
                <a:sym typeface="Calibri" panose="020F0502020204030204"/>
              </a:endParaRPr>
            </a:p>
          </p:txBody>
        </p:sp>
        <p:sp>
          <p:nvSpPr>
            <p:cNvPr id="107" name="Google Shape;107;p15"/>
            <p:cNvSpPr/>
            <p:nvPr/>
          </p:nvSpPr>
          <p:spPr>
            <a:xfrm>
              <a:off x="-942450" y="-4831"/>
              <a:ext cx="14494" cy="10436313"/>
            </a:xfrm>
            <a:custGeom>
              <a:avLst/>
              <a:gdLst/>
              <a:ahLst/>
              <a:cxnLst/>
              <a:rect l="l" t="t" r="r" b="b"/>
              <a:pathLst>
                <a:path w="14494" h="10436313" extrusionOk="0">
                  <a:moveTo>
                    <a:pt x="0" y="0"/>
                  </a:moveTo>
                  <a:lnTo>
                    <a:pt x="14495" y="0"/>
                  </a:lnTo>
                  <a:lnTo>
                    <a:pt x="14495" y="10436313"/>
                  </a:lnTo>
                  <a:lnTo>
                    <a:pt x="0" y="10436313"/>
                  </a:lnTo>
                  <a:close/>
                </a:path>
              </a:pathLst>
            </a:custGeom>
            <a:grpFill/>
            <a:ln>
              <a:noFill/>
            </a:ln>
          </p:spPr>
          <p:txBody>
            <a:bodyPr spcFirstLastPara="1" wrap="square" lIns="45725" tIns="22850" rIns="45725" bIns="22850" anchor="ctr" anchorCtr="0">
              <a:noAutofit/>
            </a:bodyPr>
            <a:lstStyle/>
            <a:p>
              <a:pPr marL="0" marR="0" lvl="0" indent="0" algn="l" rtl="0">
                <a:spcBef>
                  <a:spcPts val="0"/>
                </a:spcBef>
                <a:spcAft>
                  <a:spcPts val="0"/>
                </a:spcAft>
                <a:buNone/>
              </a:pPr>
              <a:endParaRPr sz="900">
                <a:ln>
                  <a:solidFill>
                    <a:schemeClr val="bg1">
                      <a:lumMod val="95000"/>
                    </a:schemeClr>
                  </a:solidFill>
                </a:ln>
                <a:solidFill>
                  <a:schemeClr val="bg1"/>
                </a:solidFill>
                <a:latin typeface="Calibri" panose="020F0502020204030204"/>
                <a:ea typeface="Calibri" panose="020F0502020204030204"/>
                <a:cs typeface="Calibri" panose="020F0502020204030204"/>
                <a:sym typeface="Calibri" panose="020F0502020204030204"/>
              </a:endParaRPr>
            </a:p>
          </p:txBody>
        </p:sp>
      </p:grpSp>
      <p:grpSp>
        <p:nvGrpSpPr>
          <p:cNvPr id="7" name="Group 6"/>
          <p:cNvGrpSpPr/>
          <p:nvPr/>
        </p:nvGrpSpPr>
        <p:grpSpPr>
          <a:xfrm>
            <a:off x="986790" y="1628775"/>
            <a:ext cx="3600450" cy="3600450"/>
            <a:chOff x="1554" y="2565"/>
            <a:chExt cx="5670" cy="5670"/>
          </a:xfrm>
        </p:grpSpPr>
        <p:sp>
          <p:nvSpPr>
            <p:cNvPr id="5" name="Oval 4"/>
            <p:cNvSpPr/>
            <p:nvPr/>
          </p:nvSpPr>
          <p:spPr>
            <a:xfrm>
              <a:off x="1554" y="2565"/>
              <a:ext cx="5670" cy="5670"/>
            </a:xfrm>
            <a:prstGeom prst="ellipse">
              <a:avLst/>
            </a:prstGeom>
            <a:solidFill>
              <a:schemeClr val="bg1">
                <a:lumMod val="95000"/>
              </a:schemeClr>
            </a:solidFill>
            <a:ln w="57150">
              <a:solidFill>
                <a:schemeClr val="accent5"/>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en-US"/>
            </a:p>
          </p:txBody>
        </p:sp>
        <p:pic>
          <p:nvPicPr>
            <p:cNvPr id="6" name="Picture 5" descr="flutter"/>
            <p:cNvPicPr>
              <a:picLocks noChangeAspect="1"/>
            </p:cNvPicPr>
            <p:nvPr/>
          </p:nvPicPr>
          <p:blipFill>
            <a:blip r:embed="rId2"/>
            <a:stretch>
              <a:fillRect/>
            </a:stretch>
          </p:blipFill>
          <p:spPr>
            <a:xfrm>
              <a:off x="3155" y="3879"/>
              <a:ext cx="2468" cy="3042"/>
            </a:xfrm>
            <a:prstGeom prst="rect">
              <a:avLst/>
            </a:prstGeom>
          </p:spPr>
        </p:pic>
      </p:grpSp>
      <p:grpSp>
        <p:nvGrpSpPr>
          <p:cNvPr id="8" name="Group 7"/>
          <p:cNvGrpSpPr/>
          <p:nvPr/>
        </p:nvGrpSpPr>
        <p:grpSpPr>
          <a:xfrm>
            <a:off x="6231890" y="2475230"/>
            <a:ext cx="5431790" cy="638175"/>
            <a:chOff x="9814" y="1388"/>
            <a:chExt cx="8554" cy="1005"/>
          </a:xfrm>
        </p:grpSpPr>
        <p:sp>
          <p:nvSpPr>
            <p:cNvPr id="16" name="Text Box 15"/>
            <p:cNvSpPr txBox="1"/>
            <p:nvPr/>
          </p:nvSpPr>
          <p:spPr>
            <a:xfrm>
              <a:off x="9814" y="1388"/>
              <a:ext cx="8554" cy="822"/>
            </a:xfrm>
            <a:prstGeom prst="rect">
              <a:avLst/>
            </a:prstGeom>
            <a:noFill/>
          </p:spPr>
          <p:txBody>
            <a:bodyPr wrap="square" rtlCol="0" anchor="t">
              <a:spAutoFit/>
            </a:bodyPr>
            <a:lstStyle/>
            <a:p>
              <a:pPr algn="l"/>
              <a:r>
                <a:rPr lang="en-US" sz="2800" b="1">
                  <a:solidFill>
                    <a:schemeClr val="bg1"/>
                  </a:solidFill>
                  <a:latin typeface="Bahnschrift" panose="020B0502040204020203" charset="0"/>
                  <a:cs typeface="Bahnschrift" panose="020B0502040204020203" charset="0"/>
                </a:rPr>
                <a:t>Ready to embrace the change?</a:t>
              </a:r>
            </a:p>
          </p:txBody>
        </p:sp>
        <p:cxnSp>
          <p:nvCxnSpPr>
            <p:cNvPr id="10" name="Straight Connector 9"/>
            <p:cNvCxnSpPr/>
            <p:nvPr/>
          </p:nvCxnSpPr>
          <p:spPr>
            <a:xfrm>
              <a:off x="9958" y="2391"/>
              <a:ext cx="5339" cy="3"/>
            </a:xfrm>
            <a:prstGeom prst="line">
              <a:avLst/>
            </a:prstGeom>
            <a:ln w="31750" cap="rnd">
              <a:solidFill>
                <a:schemeClr val="bg1"/>
              </a:solidFill>
              <a:prstDash val="sysDot"/>
              <a:round/>
            </a:ln>
          </p:spPr>
          <p:style>
            <a:lnRef idx="0">
              <a:srgbClr val="FFFFFF"/>
            </a:lnRef>
            <a:fillRef idx="0">
              <a:srgbClr val="FFFFFF"/>
            </a:fillRef>
            <a:effectRef idx="0">
              <a:srgbClr val="FFFFFF"/>
            </a:effectRef>
            <a:fontRef idx="minor">
              <a:schemeClr val="tx1"/>
            </a:fontRef>
          </p:style>
        </p:cxnSp>
      </p:grpSp>
      <p:sp>
        <p:nvSpPr>
          <p:cNvPr id="9" name="Text Box 8"/>
          <p:cNvSpPr txBox="1"/>
          <p:nvPr/>
        </p:nvSpPr>
        <p:spPr>
          <a:xfrm>
            <a:off x="6256655" y="3464560"/>
            <a:ext cx="5400675" cy="1418590"/>
          </a:xfrm>
          <a:prstGeom prst="rect">
            <a:avLst/>
          </a:prstGeom>
          <a:noFill/>
        </p:spPr>
        <p:txBody>
          <a:bodyPr wrap="square" rtlCol="0" anchor="t">
            <a:spAutoFit/>
          </a:bodyPr>
          <a:lstStyle/>
          <a:p>
            <a:pPr indent="0">
              <a:lnSpc>
                <a:spcPct val="90000"/>
              </a:lnSpc>
              <a:buNone/>
            </a:pPr>
            <a:r>
              <a:rPr lang="en-US" sz="1600">
                <a:solidFill>
                  <a:schemeClr val="bg1"/>
                </a:solidFill>
                <a:latin typeface="Bahnschrift Light" panose="020B0502040204020203" charset="0"/>
                <a:cs typeface="Bahnschrift Light" panose="020B0502040204020203" charset="0"/>
              </a:rPr>
              <a:t>Flutter has dominated the current mobile app development technology since its launch. You can read a complete guide on Flutter app development and embrace the upcoming Flutter trends because they will be a game-changer to give businesses a competitive edge to keep customers or clients engaged.</a:t>
            </a:r>
          </a:p>
        </p:txBody>
      </p:sp>
      <p:grpSp>
        <p:nvGrpSpPr>
          <p:cNvPr id="34" name="Group 33"/>
          <p:cNvGrpSpPr/>
          <p:nvPr/>
        </p:nvGrpSpPr>
        <p:grpSpPr>
          <a:xfrm>
            <a:off x="13970" y="6224270"/>
            <a:ext cx="12181840" cy="467995"/>
            <a:chOff x="22" y="9802"/>
            <a:chExt cx="19184" cy="737"/>
          </a:xfrm>
        </p:grpSpPr>
        <p:sp>
          <p:nvSpPr>
            <p:cNvPr id="30" name="Text Box 29"/>
            <p:cNvSpPr txBox="1"/>
            <p:nvPr/>
          </p:nvSpPr>
          <p:spPr>
            <a:xfrm>
              <a:off x="442" y="10036"/>
              <a:ext cx="9158" cy="483"/>
            </a:xfrm>
            <a:prstGeom prst="rect">
              <a:avLst/>
            </a:prstGeom>
            <a:noFill/>
          </p:spPr>
          <p:txBody>
            <a:bodyPr wrap="square" rtlCol="0">
              <a:spAutoFit/>
            </a:bodyPr>
            <a:lstStyle/>
            <a:p>
              <a:r>
                <a:rPr lang="en-US" sz="1400">
                  <a:solidFill>
                    <a:schemeClr val="tx2">
                      <a:lumMod val="20000"/>
                      <a:lumOff val="80000"/>
                    </a:schemeClr>
                  </a:solidFill>
                  <a:latin typeface="Bahnschrift" panose="020B0502040204020203" charset="0"/>
                  <a:cs typeface="Bahnschrift" panose="020B0502040204020203" charset="0"/>
                </a:rPr>
                <a:t>Source: </a:t>
              </a:r>
              <a:r>
                <a:rPr lang="en-US" sz="1400">
                  <a:solidFill>
                    <a:schemeClr val="tx2">
                      <a:lumMod val="20000"/>
                      <a:lumOff val="80000"/>
                    </a:schemeClr>
                  </a:solidFill>
                  <a:latin typeface="Bahnschrift" panose="020B0502040204020203" charset="0"/>
                  <a:cs typeface="Bahnschrift" panose="020B0502040204020203" charset="0"/>
                  <a:hlinkClick r:id="rId3" action="ppaction://hlinkfile"/>
                </a:rPr>
                <a:t>https://www.weblineindia.com/blog/flutter-trends/</a:t>
              </a:r>
            </a:p>
          </p:txBody>
        </p:sp>
        <p:pic>
          <p:nvPicPr>
            <p:cNvPr id="31" name="Picture 30" descr="WLI-logo 2"/>
            <p:cNvPicPr>
              <a:picLocks noChangeAspect="1"/>
            </p:cNvPicPr>
            <p:nvPr/>
          </p:nvPicPr>
          <p:blipFill>
            <a:blip r:embed="rId4"/>
            <a:stretch>
              <a:fillRect/>
            </a:stretch>
          </p:blipFill>
          <p:spPr>
            <a:xfrm>
              <a:off x="15431" y="10015"/>
              <a:ext cx="3379" cy="525"/>
            </a:xfrm>
            <a:prstGeom prst="rect">
              <a:avLst/>
            </a:prstGeom>
          </p:spPr>
        </p:pic>
        <p:cxnSp>
          <p:nvCxnSpPr>
            <p:cNvPr id="33" name="Straight Connector 32"/>
            <p:cNvCxnSpPr/>
            <p:nvPr/>
          </p:nvCxnSpPr>
          <p:spPr>
            <a:xfrm>
              <a:off x="22" y="9802"/>
              <a:ext cx="19185" cy="0"/>
            </a:xfrm>
            <a:prstGeom prst="line">
              <a:avLst/>
            </a:prstGeom>
            <a:ln>
              <a:solidFill>
                <a:schemeClr val="bg1"/>
              </a:solidFill>
            </a:ln>
          </p:spPr>
          <p:style>
            <a:lnRef idx="2">
              <a:schemeClr val="accent1"/>
            </a:lnRef>
            <a:fillRef idx="0">
              <a:srgbClr val="FFFFFF"/>
            </a:fillRef>
            <a:effectRef idx="0">
              <a:srgbClr val="FFFFFF"/>
            </a:effectRef>
            <a:fontRef idx="minor">
              <a:schemeClr val="tx1"/>
            </a:fontRef>
          </p:style>
        </p:cxn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s 3"/>
          <p:cNvSpPr/>
          <p:nvPr/>
        </p:nvSpPr>
        <p:spPr>
          <a:xfrm>
            <a:off x="0" y="0"/>
            <a:ext cx="12192000" cy="6857365"/>
          </a:xfrm>
          <a:prstGeom prst="rect">
            <a:avLst/>
          </a:prstGeom>
          <a:gradFill>
            <a:gsLst>
              <a:gs pos="0">
                <a:srgbClr val="780D7A"/>
              </a:gs>
              <a:gs pos="8000">
                <a:srgbClr val="621077">
                  <a:alpha val="100000"/>
                </a:srgbClr>
              </a:gs>
              <a:gs pos="89000">
                <a:srgbClr val="4B1374">
                  <a:alpha val="100000"/>
                </a:srgbClr>
              </a:gs>
              <a:gs pos="51000">
                <a:srgbClr val="1E196D"/>
              </a:gs>
              <a:gs pos="100000">
                <a:srgbClr val="780D7A"/>
              </a:gs>
            </a:gsLst>
            <a:lin ang="270000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en-US"/>
          </a:p>
        </p:txBody>
      </p:sp>
      <p:pic>
        <p:nvPicPr>
          <p:cNvPr id="19" name="Picture 18" descr="WLI-logo 2"/>
          <p:cNvPicPr>
            <a:picLocks noChangeAspect="1"/>
          </p:cNvPicPr>
          <p:nvPr/>
        </p:nvPicPr>
        <p:blipFill>
          <a:blip r:embed="rId2"/>
          <a:stretch>
            <a:fillRect/>
          </a:stretch>
        </p:blipFill>
        <p:spPr>
          <a:xfrm>
            <a:off x="579755" y="599440"/>
            <a:ext cx="4046855" cy="628650"/>
          </a:xfrm>
          <a:prstGeom prst="rect">
            <a:avLst/>
          </a:prstGeom>
        </p:spPr>
      </p:pic>
      <p:sp>
        <p:nvSpPr>
          <p:cNvPr id="11" name="Text Box 10"/>
          <p:cNvSpPr txBox="1"/>
          <p:nvPr/>
        </p:nvSpPr>
        <p:spPr>
          <a:xfrm>
            <a:off x="579755" y="1901825"/>
            <a:ext cx="6364605" cy="1630045"/>
          </a:xfrm>
          <a:prstGeom prst="rect">
            <a:avLst/>
          </a:prstGeom>
          <a:noFill/>
        </p:spPr>
        <p:txBody>
          <a:bodyPr wrap="square" rtlCol="0" anchor="t">
            <a:spAutoFit/>
          </a:bodyPr>
          <a:lstStyle/>
          <a:p>
            <a:pPr algn="l"/>
            <a:r>
              <a:rPr lang="en-US" sz="10000" b="1">
                <a:solidFill>
                  <a:schemeClr val="bg1"/>
                </a:solidFill>
                <a:latin typeface="Bahnschrift" panose="020B0502040204020203" charset="0"/>
                <a:cs typeface="Bahnschrift" panose="020B0502040204020203" charset="0"/>
              </a:rPr>
              <a:t>Thank You</a:t>
            </a:r>
          </a:p>
        </p:txBody>
      </p:sp>
      <p:pic>
        <p:nvPicPr>
          <p:cNvPr id="23" name="Picture 22"/>
          <p:cNvPicPr>
            <a:picLocks noChangeAspect="1"/>
          </p:cNvPicPr>
          <p:nvPr/>
        </p:nvPicPr>
        <p:blipFill>
          <a:blip r:embed="rId3" cstate="email"/>
          <a:stretch>
            <a:fillRect/>
          </a:stretch>
        </p:blipFill>
        <p:spPr>
          <a:xfrm>
            <a:off x="7615555" y="-1905"/>
            <a:ext cx="4576445" cy="6859905"/>
          </a:xfrm>
          <a:prstGeom prst="rect">
            <a:avLst/>
          </a:prstGeom>
        </p:spPr>
      </p:pic>
      <p:grpSp>
        <p:nvGrpSpPr>
          <p:cNvPr id="25" name="Group 24"/>
          <p:cNvGrpSpPr/>
          <p:nvPr/>
        </p:nvGrpSpPr>
        <p:grpSpPr>
          <a:xfrm>
            <a:off x="579755" y="3987165"/>
            <a:ext cx="2988310" cy="1170305"/>
            <a:chOff x="877001" y="4108798"/>
            <a:chExt cx="2988310" cy="1170305"/>
          </a:xfrm>
        </p:grpSpPr>
        <p:sp>
          <p:nvSpPr>
            <p:cNvPr id="13" name="Text Box 5"/>
            <p:cNvSpPr txBox="1"/>
            <p:nvPr/>
          </p:nvSpPr>
          <p:spPr>
            <a:xfrm>
              <a:off x="877001" y="4108798"/>
              <a:ext cx="2382520" cy="460375"/>
            </a:xfrm>
            <a:prstGeom prst="rect">
              <a:avLst/>
            </a:prstGeom>
            <a:noFill/>
            <a:ln w="9525">
              <a:noFill/>
            </a:ln>
          </p:spPr>
          <p:txBody>
            <a:bodyPr wrap="square" anchor="t"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400" b="1" dirty="0">
                  <a:solidFill>
                    <a:schemeClr val="bg1">
                      <a:lumMod val="95000"/>
                    </a:schemeClr>
                  </a:solidFill>
                  <a:latin typeface="Bahnschrift SemiBold" panose="020B0502040204020203" charset="0"/>
                  <a:cs typeface="Bahnschrift SemiBold" panose="020B0502040204020203" charset="0"/>
                </a:rPr>
                <a:t>CONTACT US</a:t>
              </a:r>
            </a:p>
          </p:txBody>
        </p:sp>
        <p:sp>
          <p:nvSpPr>
            <p:cNvPr id="14" name="Text Box 5"/>
            <p:cNvSpPr txBox="1"/>
            <p:nvPr/>
          </p:nvSpPr>
          <p:spPr>
            <a:xfrm>
              <a:off x="877001" y="4541233"/>
              <a:ext cx="2988310" cy="737870"/>
            </a:xfrm>
            <a:prstGeom prst="rect">
              <a:avLst/>
            </a:prstGeom>
            <a:noFill/>
            <a:ln w="9525">
              <a:noFill/>
            </a:ln>
          </p:spPr>
          <p:txBody>
            <a:bodyPr wrap="square"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10000"/>
                </a:lnSpc>
                <a:spcBef>
                  <a:spcPts val="0"/>
                </a:spcBef>
                <a:spcAft>
                  <a:spcPts val="0"/>
                </a:spcAft>
              </a:pPr>
              <a:r>
                <a:rPr lang="en-US" altLang="zh-CN" dirty="0">
                  <a:solidFill>
                    <a:schemeClr val="bg1">
                      <a:lumMod val="95000"/>
                    </a:schemeClr>
                  </a:solidFill>
                  <a:latin typeface="Bahnschrift SemiBold" panose="020B0502040204020203" charset="0"/>
                  <a:cs typeface="Bahnschrift SemiBold" panose="020B0502040204020203" charset="0"/>
                </a:rPr>
                <a:t>+1-213-908-1090 (USA)</a:t>
              </a:r>
            </a:p>
            <a:p>
              <a:pPr>
                <a:lnSpc>
                  <a:spcPct val="110000"/>
                </a:lnSpc>
                <a:spcBef>
                  <a:spcPts val="0"/>
                </a:spcBef>
                <a:spcAft>
                  <a:spcPts val="0"/>
                </a:spcAft>
              </a:pPr>
              <a:r>
                <a:rPr lang="en-US" altLang="zh-CN" dirty="0">
                  <a:solidFill>
                    <a:schemeClr val="bg1">
                      <a:lumMod val="95000"/>
                    </a:schemeClr>
                  </a:solidFill>
                  <a:latin typeface="Bahnschrift SemiBold" panose="020B0502040204020203" charset="0"/>
                  <a:cs typeface="Bahnschrift SemiBold" panose="020B0502040204020203" charset="0"/>
                </a:rPr>
                <a:t>+91-79-26420897 (IND)</a:t>
              </a:r>
            </a:p>
          </p:txBody>
        </p:sp>
      </p:grpSp>
      <p:grpSp>
        <p:nvGrpSpPr>
          <p:cNvPr id="17" name="Group 16"/>
          <p:cNvGrpSpPr/>
          <p:nvPr/>
        </p:nvGrpSpPr>
        <p:grpSpPr>
          <a:xfrm>
            <a:off x="3719195" y="3987165"/>
            <a:ext cx="3054350" cy="788671"/>
            <a:chOff x="3769136" y="4789781"/>
            <a:chExt cx="3054014" cy="788411"/>
          </a:xfrm>
        </p:grpSpPr>
        <p:sp>
          <p:nvSpPr>
            <p:cNvPr id="18" name="Text Box 5"/>
            <p:cNvSpPr txBox="1"/>
            <p:nvPr/>
          </p:nvSpPr>
          <p:spPr>
            <a:xfrm>
              <a:off x="3769136" y="4789781"/>
              <a:ext cx="1544637" cy="460375"/>
            </a:xfrm>
            <a:prstGeom prst="rect">
              <a:avLst/>
            </a:prstGeom>
            <a:noFill/>
            <a:ln w="9525">
              <a:noFill/>
            </a:ln>
          </p:spPr>
          <p:txBody>
            <a:bodyPr wrap="square" anchor="t"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400" b="1" dirty="0">
                  <a:solidFill>
                    <a:schemeClr val="bg1">
                      <a:lumMod val="95000"/>
                    </a:schemeClr>
                  </a:solidFill>
                  <a:latin typeface="Bahnschrift SemiBold" panose="020B0502040204020203" charset="0"/>
                  <a:cs typeface="Bahnschrift SemiBold" panose="020B0502040204020203" charset="0"/>
                </a:rPr>
                <a:t>EMAIL</a:t>
              </a:r>
            </a:p>
          </p:txBody>
        </p:sp>
        <p:sp>
          <p:nvSpPr>
            <p:cNvPr id="20" name="Text Box 5"/>
            <p:cNvSpPr txBox="1"/>
            <p:nvPr/>
          </p:nvSpPr>
          <p:spPr>
            <a:xfrm>
              <a:off x="3769136" y="5208860"/>
              <a:ext cx="3054014" cy="369332"/>
            </a:xfrm>
            <a:prstGeom prst="rect">
              <a:avLst/>
            </a:prstGeom>
            <a:noFill/>
            <a:ln w="9525">
              <a:noFill/>
            </a:ln>
          </p:spPr>
          <p:txBody>
            <a:bodyPr wrap="square" anchor="t"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a:solidFill>
                    <a:schemeClr val="bg1">
                      <a:lumMod val="95000"/>
                    </a:schemeClr>
                  </a:solidFill>
                  <a:latin typeface="Bahnschrift SemiBold" panose="020B0502040204020203" charset="0"/>
                  <a:cs typeface="Bahnschrift SemiBold" panose="020B0502040204020203" charset="0"/>
                </a:rPr>
                <a:t>info@weblineindia.com</a:t>
              </a:r>
            </a:p>
          </p:txBody>
        </p:sp>
      </p:grpSp>
      <p:grpSp>
        <p:nvGrpSpPr>
          <p:cNvPr id="26" name="Group 25"/>
          <p:cNvGrpSpPr/>
          <p:nvPr/>
        </p:nvGrpSpPr>
        <p:grpSpPr>
          <a:xfrm>
            <a:off x="3719830" y="5052695"/>
            <a:ext cx="3053715" cy="769621"/>
            <a:chOff x="3697917" y="5896253"/>
            <a:chExt cx="3054014" cy="769367"/>
          </a:xfrm>
        </p:grpSpPr>
        <p:sp>
          <p:nvSpPr>
            <p:cNvPr id="22" name="Text Box 5"/>
            <p:cNvSpPr txBox="1"/>
            <p:nvPr/>
          </p:nvSpPr>
          <p:spPr>
            <a:xfrm>
              <a:off x="3697917" y="5896253"/>
              <a:ext cx="1544637" cy="460375"/>
            </a:xfrm>
            <a:prstGeom prst="rect">
              <a:avLst/>
            </a:prstGeom>
            <a:noFill/>
            <a:ln w="9525">
              <a:noFill/>
            </a:ln>
          </p:spPr>
          <p:txBody>
            <a:bodyPr wrap="square" anchor="t"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400" b="1" dirty="0">
                  <a:solidFill>
                    <a:schemeClr val="bg1">
                      <a:lumMod val="95000"/>
                    </a:schemeClr>
                  </a:solidFill>
                  <a:latin typeface="Bahnschrift SemiBold" panose="020B0502040204020203" charset="0"/>
                  <a:cs typeface="Bahnschrift SemiBold" panose="020B0502040204020203" charset="0"/>
                </a:rPr>
                <a:t>WEBSITE</a:t>
              </a:r>
            </a:p>
          </p:txBody>
        </p:sp>
        <p:sp>
          <p:nvSpPr>
            <p:cNvPr id="24" name="Text Box 5"/>
            <p:cNvSpPr txBox="1"/>
            <p:nvPr/>
          </p:nvSpPr>
          <p:spPr>
            <a:xfrm>
              <a:off x="3697917" y="6296288"/>
              <a:ext cx="3054014" cy="369332"/>
            </a:xfrm>
            <a:prstGeom prst="rect">
              <a:avLst/>
            </a:prstGeom>
            <a:noFill/>
            <a:ln w="9525">
              <a:noFill/>
            </a:ln>
          </p:spPr>
          <p:txBody>
            <a:bodyPr wrap="square" anchor="t"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a:solidFill>
                    <a:schemeClr val="bg1">
                      <a:lumMod val="95000"/>
                    </a:schemeClr>
                  </a:solidFill>
                  <a:latin typeface="Bahnschrift SemiBold" panose="020B0502040204020203" charset="0"/>
                  <a:cs typeface="Bahnschrift SemiBold" panose="020B0502040204020203" charset="0"/>
                </a:rPr>
                <a:t>www.weblineindia.com</a:t>
              </a:r>
            </a:p>
          </p:txBody>
        </p:sp>
      </p:grpSp>
    </p:spTree>
  </p:cSld>
  <p:clrMapOvr>
    <a:masterClrMapping/>
  </p:clrMapOvr>
</p:sld>
</file>

<file path=ppt/theme/theme1.xml><?xml version="1.0" encoding="utf-8"?>
<a:theme xmlns:a="http://schemas.openxmlformats.org/drawingml/2006/main" name="Office Theme">
  <a:themeElements>
    <a:clrScheme na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FFFFFF"/>
      </a:hlink>
      <a:folHlink>
        <a:srgbClr val="D9D9D9"/>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extLst>
      <a:ext uri="{D81B5157-A7B6-4480-A006-42BB1BC3E7BB}">
        <wpsdc:hlinkScheme xmlns:wpsdc="http://www.wps.cn/officeDocument/2017/drawingmlCustomData" xmlns="" underline="false"/>
      </a:ext>
    </a:extLst>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FFFFFF"/>
      </a:hlink>
      <a:folHlink>
        <a:srgbClr val="D9D9D9"/>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extLst>
      <a:ext uri="{D81B5157-A7B6-4480-A006-42BB1BC3E7BB}">
        <wpsdc:hlinkScheme xmlns:wpsdc="http://www.wps.cn/officeDocument/2017/drawingmlCustomData" xmlns="" underline="false"/>
      </a:ext>
    </a:extLst>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513</Words>
  <Application>Microsoft Office PowerPoint</Application>
  <PresentationFormat>Widescreen</PresentationFormat>
  <Paragraphs>34</Paragraphs>
  <Slides>6</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6</vt:i4>
      </vt:variant>
    </vt:vector>
  </HeadingPairs>
  <TitlesOfParts>
    <vt:vector size="16" baseType="lpstr">
      <vt:lpstr>Arial</vt:lpstr>
      <vt:lpstr>Bahnschrift</vt:lpstr>
      <vt:lpstr>Bahnschrift Light</vt:lpstr>
      <vt:lpstr>Bahnschrift SemiBold</vt:lpstr>
      <vt:lpstr>Bahnschrift SemiLight</vt:lpstr>
      <vt:lpstr>Calibri</vt:lpstr>
      <vt:lpstr>Calibri Light</vt:lpstr>
      <vt:lpstr>Wingdings</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
  <cp:lastModifiedBy>Adnan Z Mistry</cp:lastModifiedBy>
  <cp:revision>3</cp:revision>
  <dcterms:created xsi:type="dcterms:W3CDTF">2023-11-15T09:53:22Z</dcterms:created>
  <dcterms:modified xsi:type="dcterms:W3CDTF">2023-11-15T09:57:25Z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6ABCE1CFCCE8434CADB72FF44B67312E_11</vt:lpwstr>
  </property>
  <property fmtid="{D5CDD505-2E9C-101B-9397-08002B2CF9AE}" pid="3" name="KSOProductBuildVer">
    <vt:lpwstr>1033-12.2.0.13306</vt:lpwstr>
  </property>
</Properties>
</file>