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7"/>
  </p:notesMasterIdLst>
  <p:sldIdLst>
    <p:sldId id="256" r:id="rId2"/>
    <p:sldId id="257" r:id="rId3"/>
    <p:sldId id="297" r:id="rId4"/>
    <p:sldId id="298" r:id="rId5"/>
    <p:sldId id="299" r:id="rId6"/>
    <p:sldId id="300" r:id="rId7"/>
    <p:sldId id="302" r:id="rId8"/>
    <p:sldId id="303" r:id="rId9"/>
    <p:sldId id="304" r:id="rId10"/>
    <p:sldId id="305" r:id="rId11"/>
    <p:sldId id="306" r:id="rId12"/>
    <p:sldId id="307" r:id="rId13"/>
    <p:sldId id="308" r:id="rId14"/>
    <p:sldId id="309" r:id="rId15"/>
    <p:sldId id="310" r:id="rId16"/>
    <p:sldId id="311" r:id="rId17"/>
    <p:sldId id="320" r:id="rId18"/>
    <p:sldId id="312" r:id="rId19"/>
    <p:sldId id="313" r:id="rId20"/>
    <p:sldId id="314" r:id="rId21"/>
    <p:sldId id="315" r:id="rId22"/>
    <p:sldId id="316" r:id="rId23"/>
    <p:sldId id="317" r:id="rId24"/>
    <p:sldId id="319" r:id="rId25"/>
    <p:sldId id="278"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Lexend Deca" panose="020B0604020202020204" charset="-78"/>
      <p:regular r:id="rId32"/>
    </p:embeddedFont>
    <p:embeddedFont>
      <p:font typeface="Muli" panose="020B0604020202020204" charset="0"/>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2AC"/>
    <a:srgbClr val="808000"/>
    <a:srgbClr val="996633"/>
    <a:srgbClr val="BE2B0E"/>
    <a:srgbClr val="FFCC00"/>
    <a:srgbClr val="FFFF66"/>
    <a:srgbClr val="FF33CC"/>
    <a:srgbClr val="FF9900"/>
    <a:srgbClr val="FFCC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138BE6-E374-4A1A-BE6D-9E52B14417BE}">
  <a:tblStyle styleId="{1A138BE6-E374-4A1A-BE6D-9E52B14417B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0286F9A-8295-4760-8310-7838FB866F3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151" d="100"/>
          <a:sy n="151" d="100"/>
        </p:scale>
        <p:origin x="47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8206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8308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2752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bc98855ff3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bc98855ff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7173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bc98855ff3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bc98855ff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1077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bc98855ff3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bc98855ff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33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bc98855ff3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bc98855ff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1005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bc98855ff3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bc98855ff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04592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bc98855ff3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bc98855ff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8642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bc98855ff3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 name="Google Shape;479;gbc98855ff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95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6894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504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1513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09921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00236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5129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1677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5604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6071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7572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2399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1278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5"/>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580550" y="1352550"/>
            <a:ext cx="6014400" cy="31617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6" name="Google Shape;26;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3"/>
        <p:cNvGrpSpPr/>
        <p:nvPr/>
      </p:nvGrpSpPr>
      <p:grpSpPr>
        <a:xfrm>
          <a:off x="0" y="0"/>
          <a:ext cx="0" cy="0"/>
          <a:chOff x="0" y="0"/>
          <a:chExt cx="0" cy="0"/>
        </a:xfrm>
      </p:grpSpPr>
      <p:pic>
        <p:nvPicPr>
          <p:cNvPr id="34" name="Google Shape;34;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 name="Google Shape;35;p7"/>
          <p:cNvSpPr txBox="1">
            <a:spLocks noGrp="1"/>
          </p:cNvSpPr>
          <p:nvPr>
            <p:ph type="title"/>
          </p:nvPr>
        </p:nvSpPr>
        <p:spPr>
          <a:xfrm>
            <a:off x="580550" y="205975"/>
            <a:ext cx="6405600" cy="857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6" name="Google Shape;36;p7"/>
          <p:cNvSpPr txBox="1">
            <a:spLocks noGrp="1"/>
          </p:cNvSpPr>
          <p:nvPr>
            <p:ph type="body" idx="1"/>
          </p:nvPr>
        </p:nvSpPr>
        <p:spPr>
          <a:xfrm>
            <a:off x="580550" y="1352550"/>
            <a:ext cx="2005800" cy="3202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7" name="Google Shape;37;p7"/>
          <p:cNvSpPr txBox="1">
            <a:spLocks noGrp="1"/>
          </p:cNvSpPr>
          <p:nvPr>
            <p:ph type="body" idx="2"/>
          </p:nvPr>
        </p:nvSpPr>
        <p:spPr>
          <a:xfrm>
            <a:off x="2780447" y="1352550"/>
            <a:ext cx="2005800" cy="3202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8" name="Google Shape;38;p7"/>
          <p:cNvSpPr txBox="1">
            <a:spLocks noGrp="1"/>
          </p:cNvSpPr>
          <p:nvPr>
            <p:ph type="body" idx="3"/>
          </p:nvPr>
        </p:nvSpPr>
        <p:spPr>
          <a:xfrm>
            <a:off x="4980344" y="1352550"/>
            <a:ext cx="2005800" cy="3202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9" name="Google Shape;39;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pic>
        <p:nvPicPr>
          <p:cNvPr id="41" name="Google Shape;41;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2" name="Google Shape;42;p8"/>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3" name="Google Shape;4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Small circuit" type="blank">
  <p:cSld name="BLANK">
    <p:spTree>
      <p:nvGrpSpPr>
        <p:cNvPr id="1" name="Shape 48"/>
        <p:cNvGrpSpPr/>
        <p:nvPr/>
      </p:nvGrpSpPr>
      <p:grpSpPr>
        <a:xfrm>
          <a:off x="0" y="0"/>
          <a:ext cx="0" cy="0"/>
          <a:chOff x="0" y="0"/>
          <a:chExt cx="0" cy="0"/>
        </a:xfrm>
      </p:grpSpPr>
      <p:pic>
        <p:nvPicPr>
          <p:cNvPr id="49" name="Google Shape;49;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A458FF"/>
            </a:gs>
            <a:gs pos="39000">
              <a:srgbClr val="3544FF"/>
            </a:gs>
            <a:gs pos="100000">
              <a:srgbClr val="0A2F9E"/>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www.weblineindia.com/blog/reactjs-development-services-for-your-business/" TargetMode="Externa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hyperlink" Target="https://www.weblineindia.com/blog/reactjs-development-services-for-your-business/" TargetMode="Externa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www.weblineindia.com/blog/reactjs-development-services-for-your-business/" TargetMode="External"/><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12.png"/><Relationship Id="rId7" Type="http://schemas.openxmlformats.org/officeDocument/2006/relationships/image" Target="../media/image28.svg"/><Relationship Id="rId12"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42.svg"/><Relationship Id="rId5" Type="http://schemas.openxmlformats.org/officeDocument/2006/relationships/hyperlink" Target="https://www.weblineindia.com/blog/reactjs-development-services-for-your-business/" TargetMode="External"/><Relationship Id="rId10" Type="http://schemas.openxmlformats.org/officeDocument/2006/relationships/image" Target="../media/image41.png"/><Relationship Id="rId4" Type="http://schemas.openxmlformats.org/officeDocument/2006/relationships/image" Target="../media/image13.svg"/><Relationship Id="rId9" Type="http://schemas.openxmlformats.org/officeDocument/2006/relationships/image" Target="../media/image40.sv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2.png"/><Relationship Id="rId7" Type="http://schemas.openxmlformats.org/officeDocument/2006/relationships/image" Target="../media/image46.sv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hyperlink" Target="https://www.weblineindia.com/blog/reactjs-development-services-for-your-business/" TargetMode="External"/><Relationship Id="rId4" Type="http://schemas.openxmlformats.org/officeDocument/2006/relationships/image" Target="../media/image13.svg"/><Relationship Id="rId9" Type="http://schemas.openxmlformats.org/officeDocument/2006/relationships/image" Target="../media/image48.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www.weblineindia.com/blog/reactjs-development-services-for-your-business/" TargetMode="Externa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www.weblineindia.com/blog/reactjs-development-services-for-your-business/" TargetMode="External"/><Relationship Id="rId4"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hyperlink" Target="https://www.weblineindia.com/blog/reactjs-development-services-for-your-business/" TargetMode="External"/><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2.png"/><Relationship Id="rId7"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hyperlink" Target="https://www.weblineindia.com/blog/reactjs-development-services-for-your-business/" TargetMode="External"/><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2.png"/><Relationship Id="rId7"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hyperlink" Target="https://www.weblineindia.com/blog/reactjs-development-services-for-your-business/" TargetMode="Externa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weblineindia.com/blog/reactjs-development-services-for-your-busines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55.png"/><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 Id="rId9" Type="http://schemas.openxmlformats.org/officeDocument/2006/relationships/hyperlink" Target="https://www.weblineindia.com/blog/reactjs-development-services-for-your-busines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59.png"/><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 Id="rId9" Type="http://schemas.openxmlformats.org/officeDocument/2006/relationships/hyperlink" Target="https://www.weblineindia.com/blog/reactjs-development-services-for-your-business/"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63.png"/><Relationship Id="rId7" Type="http://schemas.openxmlformats.org/officeDocument/2006/relationships/hyperlink" Target="https://www.weblineindia.com/blog/reactjs-development-services-for-your-busines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64.svg"/><Relationship Id="rId9" Type="http://schemas.openxmlformats.org/officeDocument/2006/relationships/image" Target="../media/image38.svg"/></Relationships>
</file>

<file path=ppt/slides/_rels/slide2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weblineindia.com/blog/reactjs-development-services-for-your-business/" TargetMode="External"/><Relationship Id="rId5" Type="http://schemas.openxmlformats.org/officeDocument/2006/relationships/image" Target="../media/image13.sv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hyperlink" Target="https://www.weblineindia.com/blog/reactjs-development-services-for-your-business/" TargetMode="External"/><Relationship Id="rId4" Type="http://schemas.openxmlformats.org/officeDocument/2006/relationships/image" Target="../media/image4.png"/><Relationship Id="rId9" Type="http://schemas.openxmlformats.org/officeDocument/2006/relationships/image" Target="../media/image13.sv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9.sv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www.weblineindia.com/blog/reactjs-development-services-for-your-busines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svg"/><Relationship Id="rId11" Type="http://schemas.openxmlformats.org/officeDocument/2006/relationships/hyperlink" Target="https://www.weblineindia.com/blog/reactjs-development-services-for-your-business/" TargetMode="External"/><Relationship Id="rId5" Type="http://schemas.openxmlformats.org/officeDocument/2006/relationships/image" Target="../media/image17.png"/><Relationship Id="rId10" Type="http://schemas.openxmlformats.org/officeDocument/2006/relationships/image" Target="../media/image13.svg"/><Relationship Id="rId4" Type="http://schemas.openxmlformats.org/officeDocument/2006/relationships/image" Target="../media/image16.sv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hyperlink" Target="https://www.weblineindia.com/blog/reactjs-development-services-for-your-busines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5.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9" Type="http://schemas.openxmlformats.org/officeDocument/2006/relationships/hyperlink" Target="https://www.weblineindia.com/blog/reactjs-development-services-for-your-busines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png"/><Relationship Id="rId7" Type="http://schemas.openxmlformats.org/officeDocument/2006/relationships/hyperlink" Target="https://www.weblineindia.com/blog/reactjs-development-services-for-your-business/"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0.svg"/><Relationship Id="rId9" Type="http://schemas.openxmlformats.org/officeDocument/2006/relationships/image" Target="../media/image32.sv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png"/><Relationship Id="rId7" Type="http://schemas.openxmlformats.org/officeDocument/2006/relationships/image" Target="../media/image34.sv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hyperlink" Target="https://www.weblineindia.com/blog/reactjs-development-services-for-your-business/" TargetMode="External"/><Relationship Id="rId4" Type="http://schemas.openxmlformats.org/officeDocument/2006/relationships/image" Target="../media/image13.svg"/><Relationship Id="rId9" Type="http://schemas.openxmlformats.org/officeDocument/2006/relationships/image" Target="../media/image36.sv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hyperlink" Target="https://www.weblineindia.com/blog/reactjs-development-services-for-your-busines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550247" y="1397560"/>
            <a:ext cx="4539000" cy="2887439"/>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4800" dirty="0">
                <a:latin typeface="Calibri" panose="020F0502020204030204" pitchFamily="34" charset="0"/>
                <a:cs typeface="Calibri" panose="020F0502020204030204" pitchFamily="34" charset="0"/>
              </a:rPr>
              <a:t>How Do ReactJS Development Services Help Your Business?</a:t>
            </a:r>
            <a:endParaRPr sz="4800" dirty="0">
              <a:latin typeface="Calibri" panose="020F0502020204030204" pitchFamily="34" charset="0"/>
              <a:cs typeface="Calibri" panose="020F0502020204030204" pitchFamily="34" charset="0"/>
            </a:endParaRPr>
          </a:p>
        </p:txBody>
      </p:sp>
      <p:pic>
        <p:nvPicPr>
          <p:cNvPr id="61" name="Google Shape;61;p13"/>
          <p:cNvPicPr preferRelativeResize="0"/>
          <p:nvPr/>
        </p:nvPicPr>
        <p:blipFill>
          <a:blip r:embed="rId3">
            <a:alphaModFix/>
          </a:blip>
          <a:stretch>
            <a:fillRect/>
          </a:stretch>
        </p:blipFill>
        <p:spPr>
          <a:xfrm>
            <a:off x="5894475" y="1050906"/>
            <a:ext cx="1782850" cy="2031750"/>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5794049" y="2120262"/>
            <a:ext cx="1084703" cy="1181737"/>
          </a:xfrm>
          <a:prstGeom prst="rect">
            <a:avLst/>
          </a:prstGeom>
          <a:noFill/>
          <a:ln>
            <a:noFill/>
          </a:ln>
        </p:spPr>
      </p:pic>
      <p:pic>
        <p:nvPicPr>
          <p:cNvPr id="64" name="Google Shape;64;p13"/>
          <p:cNvPicPr preferRelativeResize="0"/>
          <p:nvPr/>
        </p:nvPicPr>
        <p:blipFill>
          <a:blip r:embed="rId6">
            <a:alphaModFix/>
          </a:blip>
          <a:stretch>
            <a:fillRect/>
          </a:stretch>
        </p:blipFill>
        <p:spPr>
          <a:xfrm>
            <a:off x="5621692" y="4034576"/>
            <a:ext cx="586165" cy="686300"/>
          </a:xfrm>
          <a:prstGeom prst="rect">
            <a:avLst/>
          </a:prstGeom>
          <a:noFill/>
          <a:ln>
            <a:noFill/>
          </a:ln>
        </p:spPr>
      </p:pic>
      <p:pic>
        <p:nvPicPr>
          <p:cNvPr id="65" name="Google Shape;65;p13"/>
          <p:cNvPicPr preferRelativeResize="0"/>
          <p:nvPr/>
        </p:nvPicPr>
        <p:blipFill>
          <a:blip r:embed="rId7">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7">
            <a:alphaModFix/>
          </a:blip>
          <a:stretch>
            <a:fillRect/>
          </a:stretch>
        </p:blipFill>
        <p:spPr>
          <a:xfrm>
            <a:off x="8664593" y="3757882"/>
            <a:ext cx="321850" cy="448425"/>
          </a:xfrm>
          <a:prstGeom prst="rect">
            <a:avLst/>
          </a:prstGeom>
          <a:noFill/>
          <a:ln>
            <a:noFill/>
          </a:ln>
        </p:spPr>
      </p:pic>
      <p:pic>
        <p:nvPicPr>
          <p:cNvPr id="2" name="Graphic 1">
            <a:extLst>
              <a:ext uri="{FF2B5EF4-FFF2-40B4-BE49-F238E27FC236}">
                <a16:creationId xmlns:a16="http://schemas.microsoft.com/office/drawing/2014/main" id="{4E3C2654-0F4A-677C-D393-3FD58BB9CD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90449" y="373344"/>
            <a:ext cx="2738839" cy="4321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497584" y="199625"/>
            <a:ext cx="7833616" cy="93702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The Current Status of ReactJS Development and React Trends</a:t>
            </a:r>
            <a:endParaRPr dirty="0">
              <a:latin typeface="Calibri" panose="020F0502020204030204" pitchFamily="34" charset="0"/>
              <a:cs typeface="Calibri" panose="020F0502020204030204" pitchFamily="34" charset="0"/>
            </a:endParaRPr>
          </a:p>
        </p:txBody>
      </p:sp>
      <p:sp>
        <p:nvSpPr>
          <p:cNvPr id="145" name="Google Shape;145;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libri" panose="020F0502020204030204" pitchFamily="34" charset="0"/>
                <a:cs typeface="Calibri" panose="020F0502020204030204" pitchFamily="34" charset="0"/>
              </a:rPr>
              <a:t>10</a:t>
            </a:fld>
            <a:endParaRPr>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20C794F1-1B82-B63C-6512-1CE97FE79446}"/>
              </a:ext>
            </a:extLst>
          </p:cNvPr>
          <p:cNvSpPr/>
          <p:nvPr/>
        </p:nvSpPr>
        <p:spPr>
          <a:xfrm>
            <a:off x="497584" y="1536700"/>
            <a:ext cx="2550416" cy="26543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42C9E8-6656-2F2D-4C94-ABF9FF84EC2B}"/>
              </a:ext>
            </a:extLst>
          </p:cNvPr>
          <p:cNvSpPr/>
          <p:nvPr/>
        </p:nvSpPr>
        <p:spPr>
          <a:xfrm>
            <a:off x="3296792" y="1536700"/>
            <a:ext cx="2550416" cy="26543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CA554BC-D2D7-1391-2855-6870188B78F7}"/>
              </a:ext>
            </a:extLst>
          </p:cNvPr>
          <p:cNvSpPr/>
          <p:nvPr/>
        </p:nvSpPr>
        <p:spPr>
          <a:xfrm>
            <a:off x="6096000" y="1536700"/>
            <a:ext cx="2550416" cy="26543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1C7DC93-28B7-B829-8592-7554BEBE3734}"/>
              </a:ext>
            </a:extLst>
          </p:cNvPr>
          <p:cNvSpPr txBox="1"/>
          <p:nvPr/>
        </p:nvSpPr>
        <p:spPr>
          <a:xfrm>
            <a:off x="588517" y="1643629"/>
            <a:ext cx="2364234" cy="338554"/>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cs typeface="Calibri" panose="020F0502020204030204" pitchFamily="34" charset="0"/>
              </a:rPr>
              <a:t>React Native</a:t>
            </a:r>
          </a:p>
        </p:txBody>
      </p:sp>
      <p:sp>
        <p:nvSpPr>
          <p:cNvPr id="4" name="TextBox 3">
            <a:extLst>
              <a:ext uri="{FF2B5EF4-FFF2-40B4-BE49-F238E27FC236}">
                <a16:creationId xmlns:a16="http://schemas.microsoft.com/office/drawing/2014/main" id="{286F237C-4972-CCCF-39CB-BEA2A1827396}"/>
              </a:ext>
            </a:extLst>
          </p:cNvPr>
          <p:cNvSpPr txBox="1"/>
          <p:nvPr/>
        </p:nvSpPr>
        <p:spPr>
          <a:xfrm>
            <a:off x="588518" y="2228404"/>
            <a:ext cx="2364233" cy="1815882"/>
          </a:xfrm>
          <a:prstGeom prst="rect">
            <a:avLst/>
          </a:prstGeom>
          <a:noFill/>
        </p:spPr>
        <p:txBody>
          <a:bodyPr wrap="square" rtlCol="0">
            <a:spAutoFit/>
          </a:bodyPr>
          <a:lstStyle/>
          <a:p>
            <a:pPr algn="ctr"/>
            <a:r>
              <a:rPr lang="en-US" dirty="0">
                <a:solidFill>
                  <a:schemeClr val="bg1"/>
                </a:solidFill>
                <a:latin typeface="Calibri" panose="020F0502020204030204" pitchFamily="34" charset="0"/>
                <a:cs typeface="Calibri" panose="020F0502020204030204" pitchFamily="34" charset="0"/>
              </a:rPr>
              <a:t>React Native is a well-known open-source mobile app development framework that is built on ReactJS. It enables ReactJS firms to create native apps for iOS &amp; Android platforms from a single codebase</a:t>
            </a:r>
          </a:p>
        </p:txBody>
      </p:sp>
      <p:sp>
        <p:nvSpPr>
          <p:cNvPr id="7" name="TextBox 6">
            <a:extLst>
              <a:ext uri="{FF2B5EF4-FFF2-40B4-BE49-F238E27FC236}">
                <a16:creationId xmlns:a16="http://schemas.microsoft.com/office/drawing/2014/main" id="{5EDDB239-480B-F1F3-FAEC-1DC677A7664E}"/>
              </a:ext>
            </a:extLst>
          </p:cNvPr>
          <p:cNvSpPr txBox="1"/>
          <p:nvPr/>
        </p:nvSpPr>
        <p:spPr>
          <a:xfrm>
            <a:off x="3389883" y="1643629"/>
            <a:ext cx="2364234" cy="338554"/>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cs typeface="Calibri" panose="020F0502020204030204" pitchFamily="34" charset="0"/>
              </a:rPr>
              <a:t>Static Site Generators</a:t>
            </a:r>
          </a:p>
        </p:txBody>
      </p:sp>
      <p:sp>
        <p:nvSpPr>
          <p:cNvPr id="8" name="TextBox 7">
            <a:extLst>
              <a:ext uri="{FF2B5EF4-FFF2-40B4-BE49-F238E27FC236}">
                <a16:creationId xmlns:a16="http://schemas.microsoft.com/office/drawing/2014/main" id="{CE0EFA51-1714-9E1F-ED9C-CE39F583F3D4}"/>
              </a:ext>
            </a:extLst>
          </p:cNvPr>
          <p:cNvSpPr txBox="1"/>
          <p:nvPr/>
        </p:nvSpPr>
        <p:spPr>
          <a:xfrm>
            <a:off x="3389883" y="2228404"/>
            <a:ext cx="2364233" cy="1600438"/>
          </a:xfrm>
          <a:prstGeom prst="rect">
            <a:avLst/>
          </a:prstGeom>
          <a:noFill/>
        </p:spPr>
        <p:txBody>
          <a:bodyPr wrap="square" rtlCol="0">
            <a:spAutoFit/>
          </a:bodyPr>
          <a:lstStyle/>
          <a:p>
            <a:pPr algn="ctr"/>
            <a:r>
              <a:rPr lang="en-US" dirty="0">
                <a:solidFill>
                  <a:schemeClr val="bg1"/>
                </a:solidFill>
                <a:latin typeface="Calibri" panose="020F0502020204030204" pitchFamily="34" charset="0"/>
                <a:cs typeface="Calibri" panose="020F0502020204030204" pitchFamily="34" charset="0"/>
              </a:rPr>
              <a:t>Static site generators such as Gatsby, </a:t>
            </a:r>
            <a:r>
              <a:rPr lang="en-US" dirty="0" err="1">
                <a:solidFill>
                  <a:schemeClr val="bg1"/>
                </a:solidFill>
                <a:latin typeface="Calibri" panose="020F0502020204030204" pitchFamily="34" charset="0"/>
                <a:cs typeface="Calibri" panose="020F0502020204030204" pitchFamily="34" charset="0"/>
              </a:rPr>
              <a:t>NextJS</a:t>
            </a:r>
            <a:r>
              <a:rPr lang="en-US" dirty="0">
                <a:solidFill>
                  <a:schemeClr val="bg1"/>
                </a:solidFill>
                <a:latin typeface="Calibri" panose="020F0502020204030204" pitchFamily="34" charset="0"/>
                <a:cs typeface="Calibri" panose="020F0502020204030204" pitchFamily="34" charset="0"/>
              </a:rPr>
              <a:t>, and Nuxt.js are gaining popularity in ReactJS development because they provide faster page loads, better SEO, and a better user experience.</a:t>
            </a:r>
          </a:p>
        </p:txBody>
      </p:sp>
      <p:sp>
        <p:nvSpPr>
          <p:cNvPr id="9" name="TextBox 8">
            <a:extLst>
              <a:ext uri="{FF2B5EF4-FFF2-40B4-BE49-F238E27FC236}">
                <a16:creationId xmlns:a16="http://schemas.microsoft.com/office/drawing/2014/main" id="{0A75F770-B34C-38BC-5701-D6B4EAB894E5}"/>
              </a:ext>
            </a:extLst>
          </p:cNvPr>
          <p:cNvSpPr txBox="1"/>
          <p:nvPr/>
        </p:nvSpPr>
        <p:spPr>
          <a:xfrm>
            <a:off x="6191249" y="1643629"/>
            <a:ext cx="2364234"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cs typeface="Calibri" panose="020F0502020204030204" pitchFamily="34" charset="0"/>
              </a:rPr>
              <a:t>Component-Based Design Methodologies</a:t>
            </a:r>
          </a:p>
        </p:txBody>
      </p:sp>
      <p:sp>
        <p:nvSpPr>
          <p:cNvPr id="10" name="TextBox 9">
            <a:extLst>
              <a:ext uri="{FF2B5EF4-FFF2-40B4-BE49-F238E27FC236}">
                <a16:creationId xmlns:a16="http://schemas.microsoft.com/office/drawing/2014/main" id="{BF3B8F3F-9A93-79A4-AACB-8825052E0514}"/>
              </a:ext>
            </a:extLst>
          </p:cNvPr>
          <p:cNvSpPr txBox="1"/>
          <p:nvPr/>
        </p:nvSpPr>
        <p:spPr>
          <a:xfrm>
            <a:off x="6191249" y="2228404"/>
            <a:ext cx="2364233" cy="1815882"/>
          </a:xfrm>
          <a:prstGeom prst="rect">
            <a:avLst/>
          </a:prstGeom>
          <a:noFill/>
        </p:spPr>
        <p:txBody>
          <a:bodyPr wrap="square" rtlCol="0">
            <a:spAutoFit/>
          </a:bodyPr>
          <a:lstStyle/>
          <a:p>
            <a:pPr algn="ctr"/>
            <a:r>
              <a:rPr lang="en-US" dirty="0">
                <a:solidFill>
                  <a:schemeClr val="bg1"/>
                </a:solidFill>
                <a:latin typeface="Calibri" panose="020F0502020204030204" pitchFamily="34" charset="0"/>
                <a:cs typeface="Calibri" panose="020F0502020204030204" pitchFamily="34" charset="0"/>
              </a:rPr>
              <a:t>As they provide a modular and scalable method for creating and building user interfaces, component-based design frameworks are becoming increasingly popular in ReactJS development.</a:t>
            </a:r>
          </a:p>
        </p:txBody>
      </p:sp>
      <p:grpSp>
        <p:nvGrpSpPr>
          <p:cNvPr id="11" name="Group 10">
            <a:extLst>
              <a:ext uri="{FF2B5EF4-FFF2-40B4-BE49-F238E27FC236}">
                <a16:creationId xmlns:a16="http://schemas.microsoft.com/office/drawing/2014/main" id="{B5BC9C7C-CE53-12CD-ABC2-56C4EC4B6124}"/>
              </a:ext>
            </a:extLst>
          </p:cNvPr>
          <p:cNvGrpSpPr/>
          <p:nvPr/>
        </p:nvGrpSpPr>
        <p:grpSpPr>
          <a:xfrm>
            <a:off x="0" y="4559300"/>
            <a:ext cx="9144000" cy="584200"/>
            <a:chOff x="0" y="4559300"/>
            <a:chExt cx="9144000" cy="584200"/>
          </a:xfrm>
        </p:grpSpPr>
        <p:sp>
          <p:nvSpPr>
            <p:cNvPr id="12" name="Rectangle 11">
              <a:extLst>
                <a:ext uri="{FF2B5EF4-FFF2-40B4-BE49-F238E27FC236}">
                  <a16:creationId xmlns:a16="http://schemas.microsoft.com/office/drawing/2014/main" id="{60DA9368-CF83-7241-4058-BEB86A4B1471}"/>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9246D3E8-3006-96CC-D242-8D8DC4D9C4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2650" y="4711700"/>
              <a:ext cx="1758784" cy="273451"/>
            </a:xfrm>
            <a:prstGeom prst="rect">
              <a:avLst/>
            </a:prstGeom>
          </p:spPr>
        </p:pic>
        <p:sp>
          <p:nvSpPr>
            <p:cNvPr id="14" name="TextBox 13">
              <a:extLst>
                <a:ext uri="{FF2B5EF4-FFF2-40B4-BE49-F238E27FC236}">
                  <a16:creationId xmlns:a16="http://schemas.microsoft.com/office/drawing/2014/main" id="{B92417F9-F1C0-B5D0-8104-41F4AC39330E}"/>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15" name="TextBox 14">
              <a:extLst>
                <a:ext uri="{FF2B5EF4-FFF2-40B4-BE49-F238E27FC236}">
                  <a16:creationId xmlns:a16="http://schemas.microsoft.com/office/drawing/2014/main" id="{7877C94E-DE27-89D3-2AA8-B38AAF59339F}"/>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83258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5" name="Google Shape;145;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libri" panose="020F0502020204030204" pitchFamily="34" charset="0"/>
                <a:cs typeface="Calibri" panose="020F0502020204030204" pitchFamily="34" charset="0"/>
              </a:rPr>
              <a:t>11</a:t>
            </a:fld>
            <a:endParaRPr>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20C794F1-1B82-B63C-6512-1CE97FE79446}"/>
              </a:ext>
            </a:extLst>
          </p:cNvPr>
          <p:cNvSpPr/>
          <p:nvPr/>
        </p:nvSpPr>
        <p:spPr>
          <a:xfrm>
            <a:off x="497584" y="1536700"/>
            <a:ext cx="2550416" cy="26543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842C9E8-6656-2F2D-4C94-ABF9FF84EC2B}"/>
              </a:ext>
            </a:extLst>
          </p:cNvPr>
          <p:cNvSpPr/>
          <p:nvPr/>
        </p:nvSpPr>
        <p:spPr>
          <a:xfrm>
            <a:off x="3296792" y="1536700"/>
            <a:ext cx="2550416" cy="26543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CA554BC-D2D7-1391-2855-6870188B78F7}"/>
              </a:ext>
            </a:extLst>
          </p:cNvPr>
          <p:cNvSpPr/>
          <p:nvPr/>
        </p:nvSpPr>
        <p:spPr>
          <a:xfrm>
            <a:off x="6096000" y="1536700"/>
            <a:ext cx="2550416" cy="26543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1C7DC93-28B7-B829-8592-7554BEBE3734}"/>
              </a:ext>
            </a:extLst>
          </p:cNvPr>
          <p:cNvSpPr txBox="1"/>
          <p:nvPr/>
        </p:nvSpPr>
        <p:spPr>
          <a:xfrm>
            <a:off x="588517" y="1643629"/>
            <a:ext cx="2364234" cy="338554"/>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cs typeface="Calibri" panose="020F0502020204030204" pitchFamily="34" charset="0"/>
              </a:rPr>
              <a:t>Functional Programming</a:t>
            </a:r>
          </a:p>
        </p:txBody>
      </p:sp>
      <p:sp>
        <p:nvSpPr>
          <p:cNvPr id="4" name="TextBox 3">
            <a:extLst>
              <a:ext uri="{FF2B5EF4-FFF2-40B4-BE49-F238E27FC236}">
                <a16:creationId xmlns:a16="http://schemas.microsoft.com/office/drawing/2014/main" id="{286F237C-4972-CCCF-39CB-BEA2A1827396}"/>
              </a:ext>
            </a:extLst>
          </p:cNvPr>
          <p:cNvSpPr txBox="1"/>
          <p:nvPr/>
        </p:nvSpPr>
        <p:spPr>
          <a:xfrm>
            <a:off x="588518" y="2228404"/>
            <a:ext cx="2364233" cy="1815882"/>
          </a:xfrm>
          <a:prstGeom prst="rect">
            <a:avLst/>
          </a:prstGeom>
          <a:noFill/>
        </p:spPr>
        <p:txBody>
          <a:bodyPr wrap="square" rtlCol="0">
            <a:spAutoFit/>
          </a:bodyPr>
          <a:lstStyle/>
          <a:p>
            <a:pPr algn="ctr"/>
            <a:r>
              <a:rPr lang="en-US" dirty="0">
                <a:solidFill>
                  <a:schemeClr val="bg1"/>
                </a:solidFill>
                <a:latin typeface="Calibri" panose="020F0502020204030204" pitchFamily="34" charset="0"/>
                <a:cs typeface="Calibri" panose="020F0502020204030204" pitchFamily="34" charset="0"/>
              </a:rPr>
              <a:t>Functional programming enables an outsource ReactJS development company to write cleaner, more maintainable code, reducing mistakes and improving overall application performance.</a:t>
            </a:r>
          </a:p>
        </p:txBody>
      </p:sp>
      <p:sp>
        <p:nvSpPr>
          <p:cNvPr id="7" name="TextBox 6">
            <a:extLst>
              <a:ext uri="{FF2B5EF4-FFF2-40B4-BE49-F238E27FC236}">
                <a16:creationId xmlns:a16="http://schemas.microsoft.com/office/drawing/2014/main" id="{5EDDB239-480B-F1F3-FAEC-1DC677A7664E}"/>
              </a:ext>
            </a:extLst>
          </p:cNvPr>
          <p:cNvSpPr txBox="1"/>
          <p:nvPr/>
        </p:nvSpPr>
        <p:spPr>
          <a:xfrm>
            <a:off x="3389883" y="1643629"/>
            <a:ext cx="2364234" cy="338554"/>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cs typeface="Calibri" panose="020F0502020204030204" pitchFamily="34" charset="0"/>
              </a:rPr>
              <a:t>Machine Learning</a:t>
            </a:r>
          </a:p>
        </p:txBody>
      </p:sp>
      <p:sp>
        <p:nvSpPr>
          <p:cNvPr id="8" name="TextBox 7">
            <a:extLst>
              <a:ext uri="{FF2B5EF4-FFF2-40B4-BE49-F238E27FC236}">
                <a16:creationId xmlns:a16="http://schemas.microsoft.com/office/drawing/2014/main" id="{CE0EFA51-1714-9E1F-ED9C-CE39F583F3D4}"/>
              </a:ext>
            </a:extLst>
          </p:cNvPr>
          <p:cNvSpPr txBox="1"/>
          <p:nvPr/>
        </p:nvSpPr>
        <p:spPr>
          <a:xfrm>
            <a:off x="3389883" y="2228404"/>
            <a:ext cx="2364233" cy="1600438"/>
          </a:xfrm>
          <a:prstGeom prst="rect">
            <a:avLst/>
          </a:prstGeom>
          <a:noFill/>
        </p:spPr>
        <p:txBody>
          <a:bodyPr wrap="square" rtlCol="0">
            <a:spAutoFit/>
          </a:bodyPr>
          <a:lstStyle/>
          <a:p>
            <a:pPr algn="ctr"/>
            <a:r>
              <a:rPr lang="en-US" dirty="0">
                <a:solidFill>
                  <a:schemeClr val="bg1"/>
                </a:solidFill>
                <a:latin typeface="Calibri" panose="020F0502020204030204" pitchFamily="34" charset="0"/>
                <a:cs typeface="Calibri" panose="020F0502020204030204" pitchFamily="34" charset="0"/>
              </a:rPr>
              <a:t>Machine Learning enables outsourcing ReactJS consulting firms to construct apps that can learn and adapt to user behavior, resulting in a more enjoyable user experience.</a:t>
            </a:r>
          </a:p>
        </p:txBody>
      </p:sp>
      <p:sp>
        <p:nvSpPr>
          <p:cNvPr id="9" name="TextBox 8">
            <a:extLst>
              <a:ext uri="{FF2B5EF4-FFF2-40B4-BE49-F238E27FC236}">
                <a16:creationId xmlns:a16="http://schemas.microsoft.com/office/drawing/2014/main" id="{0A75F770-B34C-38BC-5701-D6B4EAB894E5}"/>
              </a:ext>
            </a:extLst>
          </p:cNvPr>
          <p:cNvSpPr txBox="1"/>
          <p:nvPr/>
        </p:nvSpPr>
        <p:spPr>
          <a:xfrm>
            <a:off x="6191248" y="1643629"/>
            <a:ext cx="2364233" cy="584775"/>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cs typeface="Calibri" panose="020F0502020204030204" pitchFamily="34" charset="0"/>
              </a:rPr>
              <a:t>Performance Enhancement</a:t>
            </a:r>
          </a:p>
        </p:txBody>
      </p:sp>
      <p:sp>
        <p:nvSpPr>
          <p:cNvPr id="10" name="TextBox 9">
            <a:extLst>
              <a:ext uri="{FF2B5EF4-FFF2-40B4-BE49-F238E27FC236}">
                <a16:creationId xmlns:a16="http://schemas.microsoft.com/office/drawing/2014/main" id="{BF3B8F3F-9A93-79A4-AACB-8825052E0514}"/>
              </a:ext>
            </a:extLst>
          </p:cNvPr>
          <p:cNvSpPr txBox="1"/>
          <p:nvPr/>
        </p:nvSpPr>
        <p:spPr>
          <a:xfrm>
            <a:off x="6157215" y="2228404"/>
            <a:ext cx="2419351" cy="1815882"/>
          </a:xfrm>
          <a:prstGeom prst="rect">
            <a:avLst/>
          </a:prstGeom>
          <a:noFill/>
        </p:spPr>
        <p:txBody>
          <a:bodyPr wrap="square" rtlCol="0">
            <a:spAutoFit/>
          </a:bodyPr>
          <a:lstStyle/>
          <a:p>
            <a:pPr algn="ctr"/>
            <a:r>
              <a:rPr lang="en-US" dirty="0">
                <a:solidFill>
                  <a:schemeClr val="bg1"/>
                </a:solidFill>
                <a:latin typeface="Calibri" panose="020F0502020204030204" pitchFamily="34" charset="0"/>
                <a:cs typeface="Calibri" panose="020F0502020204030204" pitchFamily="34" charset="0"/>
              </a:rPr>
              <a:t>Developers are focused on improving performance as ReactJS apps expand in size and complexity. Code splitting, lazy loading, and memory are techniques that can assist to increase the speed and efficiency of React apps.</a:t>
            </a:r>
          </a:p>
        </p:txBody>
      </p:sp>
      <p:sp>
        <p:nvSpPr>
          <p:cNvPr id="13" name="Google Shape;141;p21">
            <a:extLst>
              <a:ext uri="{FF2B5EF4-FFF2-40B4-BE49-F238E27FC236}">
                <a16:creationId xmlns:a16="http://schemas.microsoft.com/office/drawing/2014/main" id="{F8C98381-2C4D-36D1-6168-7226FEBBFBA4}"/>
              </a:ext>
            </a:extLst>
          </p:cNvPr>
          <p:cNvSpPr txBox="1">
            <a:spLocks noGrp="1"/>
          </p:cNvSpPr>
          <p:nvPr>
            <p:ph type="title"/>
          </p:nvPr>
        </p:nvSpPr>
        <p:spPr>
          <a:xfrm>
            <a:off x="497584" y="199625"/>
            <a:ext cx="7833616" cy="93702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The Current Status of ReactJS Development and React Trends</a:t>
            </a:r>
            <a:endParaRPr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4AEAC1D6-743D-7C3F-9406-AFEF7F7AF7D4}"/>
              </a:ext>
            </a:extLst>
          </p:cNvPr>
          <p:cNvGrpSpPr/>
          <p:nvPr/>
        </p:nvGrpSpPr>
        <p:grpSpPr>
          <a:xfrm>
            <a:off x="0" y="4559300"/>
            <a:ext cx="9144000" cy="584200"/>
            <a:chOff x="0" y="4559300"/>
            <a:chExt cx="9144000" cy="584200"/>
          </a:xfrm>
        </p:grpSpPr>
        <p:sp>
          <p:nvSpPr>
            <p:cNvPr id="15" name="Rectangle 14">
              <a:extLst>
                <a:ext uri="{FF2B5EF4-FFF2-40B4-BE49-F238E27FC236}">
                  <a16:creationId xmlns:a16="http://schemas.microsoft.com/office/drawing/2014/main" id="{F1283F20-BB36-80CE-3DD6-68E479698E9C}"/>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78A3FC1A-CFE0-F372-8DDE-133425800C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2650" y="4711700"/>
              <a:ext cx="1758784" cy="273451"/>
            </a:xfrm>
            <a:prstGeom prst="rect">
              <a:avLst/>
            </a:prstGeom>
          </p:spPr>
        </p:pic>
        <p:sp>
          <p:nvSpPr>
            <p:cNvPr id="17" name="TextBox 16">
              <a:extLst>
                <a:ext uri="{FF2B5EF4-FFF2-40B4-BE49-F238E27FC236}">
                  <a16:creationId xmlns:a16="http://schemas.microsoft.com/office/drawing/2014/main" id="{746F6160-6BDE-31C1-C504-251AE58EC920}"/>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18" name="TextBox 17">
              <a:extLst>
                <a:ext uri="{FF2B5EF4-FFF2-40B4-BE49-F238E27FC236}">
                  <a16:creationId xmlns:a16="http://schemas.microsoft.com/office/drawing/2014/main" id="{798EA784-E9CD-F5C5-D8A0-89D3772274DD}"/>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9989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5" name="Google Shape;145;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libri" panose="020F0502020204030204" pitchFamily="34" charset="0"/>
                <a:cs typeface="Calibri" panose="020F0502020204030204" pitchFamily="34" charset="0"/>
              </a:rPr>
              <a:t>12</a:t>
            </a:fld>
            <a:endParaRPr>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20C794F1-1B82-B63C-6512-1CE97FE79446}"/>
              </a:ext>
            </a:extLst>
          </p:cNvPr>
          <p:cNvSpPr/>
          <p:nvPr/>
        </p:nvSpPr>
        <p:spPr>
          <a:xfrm>
            <a:off x="497584" y="1536700"/>
            <a:ext cx="2550416" cy="26543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1C7DC93-28B7-B829-8592-7554BEBE3734}"/>
              </a:ext>
            </a:extLst>
          </p:cNvPr>
          <p:cNvSpPr txBox="1"/>
          <p:nvPr/>
        </p:nvSpPr>
        <p:spPr>
          <a:xfrm>
            <a:off x="588517" y="1643629"/>
            <a:ext cx="2364234" cy="338554"/>
          </a:xfrm>
          <a:prstGeom prst="rect">
            <a:avLst/>
          </a:prstGeom>
          <a:noFill/>
        </p:spPr>
        <p:txBody>
          <a:bodyPr wrap="square" rtlCol="0">
            <a:spAutoFit/>
          </a:bodyPr>
          <a:lstStyle/>
          <a:p>
            <a:pPr algn="ctr"/>
            <a:r>
              <a:rPr lang="en-US" sz="1600" b="1" dirty="0">
                <a:solidFill>
                  <a:schemeClr val="bg1"/>
                </a:solidFill>
                <a:latin typeface="Calibri" panose="020F0502020204030204" pitchFamily="34" charset="0"/>
                <a:cs typeface="Calibri" panose="020F0502020204030204" pitchFamily="34" charset="0"/>
              </a:rPr>
              <a:t>TypeScript</a:t>
            </a:r>
          </a:p>
        </p:txBody>
      </p:sp>
      <p:sp>
        <p:nvSpPr>
          <p:cNvPr id="4" name="TextBox 3">
            <a:extLst>
              <a:ext uri="{FF2B5EF4-FFF2-40B4-BE49-F238E27FC236}">
                <a16:creationId xmlns:a16="http://schemas.microsoft.com/office/drawing/2014/main" id="{286F237C-4972-CCCF-39CB-BEA2A1827396}"/>
              </a:ext>
            </a:extLst>
          </p:cNvPr>
          <p:cNvSpPr txBox="1"/>
          <p:nvPr/>
        </p:nvSpPr>
        <p:spPr>
          <a:xfrm>
            <a:off x="588518" y="2228404"/>
            <a:ext cx="2364233" cy="1815882"/>
          </a:xfrm>
          <a:prstGeom prst="rect">
            <a:avLst/>
          </a:prstGeom>
          <a:noFill/>
        </p:spPr>
        <p:txBody>
          <a:bodyPr wrap="square" rtlCol="0">
            <a:spAutoFit/>
          </a:bodyPr>
          <a:lstStyle/>
          <a:p>
            <a:pPr algn="ctr"/>
            <a:r>
              <a:rPr lang="en-US" dirty="0">
                <a:solidFill>
                  <a:schemeClr val="bg1"/>
                </a:solidFill>
                <a:latin typeface="Calibri" panose="020F0502020204030204" pitchFamily="34" charset="0"/>
                <a:cs typeface="Calibri" panose="020F0502020204030204" pitchFamily="34" charset="0"/>
              </a:rPr>
              <a:t>TypeScript is a popular superset of JavaScript that includes static typing and other capabilities. Several React developers are using TypeScript to catch problems earlier and enhance code maintainability.</a:t>
            </a:r>
          </a:p>
        </p:txBody>
      </p:sp>
      <p:sp>
        <p:nvSpPr>
          <p:cNvPr id="13" name="Google Shape;141;p21">
            <a:extLst>
              <a:ext uri="{FF2B5EF4-FFF2-40B4-BE49-F238E27FC236}">
                <a16:creationId xmlns:a16="http://schemas.microsoft.com/office/drawing/2014/main" id="{212637D6-846C-0331-844C-6B35409E99DF}"/>
              </a:ext>
            </a:extLst>
          </p:cNvPr>
          <p:cNvSpPr txBox="1">
            <a:spLocks noGrp="1"/>
          </p:cNvSpPr>
          <p:nvPr>
            <p:ph type="title"/>
          </p:nvPr>
        </p:nvSpPr>
        <p:spPr>
          <a:xfrm>
            <a:off x="497584" y="199625"/>
            <a:ext cx="7833616" cy="93702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The Current Status of ReactJS Development and React Trends</a:t>
            </a:r>
            <a:endParaRPr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4D4D1FB3-937A-F976-5ADF-2D7CB3F10E9F}"/>
              </a:ext>
            </a:extLst>
          </p:cNvPr>
          <p:cNvGrpSpPr/>
          <p:nvPr/>
        </p:nvGrpSpPr>
        <p:grpSpPr>
          <a:xfrm>
            <a:off x="0" y="4559300"/>
            <a:ext cx="9144000" cy="584200"/>
            <a:chOff x="0" y="4559300"/>
            <a:chExt cx="9144000" cy="584200"/>
          </a:xfrm>
        </p:grpSpPr>
        <p:sp>
          <p:nvSpPr>
            <p:cNvPr id="15" name="Rectangle 14">
              <a:extLst>
                <a:ext uri="{FF2B5EF4-FFF2-40B4-BE49-F238E27FC236}">
                  <a16:creationId xmlns:a16="http://schemas.microsoft.com/office/drawing/2014/main" id="{52D588D5-6288-6D92-CB93-1491BDE5643B}"/>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234656B3-90A5-C040-CFE8-1F40FD81C6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2650" y="4711700"/>
              <a:ext cx="1758784" cy="273451"/>
            </a:xfrm>
            <a:prstGeom prst="rect">
              <a:avLst/>
            </a:prstGeom>
          </p:spPr>
        </p:pic>
        <p:sp>
          <p:nvSpPr>
            <p:cNvPr id="17" name="TextBox 16">
              <a:extLst>
                <a:ext uri="{FF2B5EF4-FFF2-40B4-BE49-F238E27FC236}">
                  <a16:creationId xmlns:a16="http://schemas.microsoft.com/office/drawing/2014/main" id="{B2A62CD3-DF62-AF9A-F1AC-75FC4843B134}"/>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18" name="TextBox 17">
              <a:extLst>
                <a:ext uri="{FF2B5EF4-FFF2-40B4-BE49-F238E27FC236}">
                  <a16:creationId xmlns:a16="http://schemas.microsoft.com/office/drawing/2014/main" id="{7DC254DF-FA6E-B2FB-FB0B-67120AE64E5C}"/>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576348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25" name="Google Shape;484;p42">
            <a:extLst>
              <a:ext uri="{FF2B5EF4-FFF2-40B4-BE49-F238E27FC236}">
                <a16:creationId xmlns:a16="http://schemas.microsoft.com/office/drawing/2014/main" id="{42911D31-2AEA-C60D-E1B6-946F0A313461}"/>
              </a:ext>
            </a:extLst>
          </p:cNvPr>
          <p:cNvSpPr/>
          <p:nvPr/>
        </p:nvSpPr>
        <p:spPr>
          <a:xfrm flipV="1">
            <a:off x="361438" y="2886495"/>
            <a:ext cx="4132995" cy="15846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19050">
            <a:solidFill>
              <a:schemeClr val="bg1"/>
            </a:solid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endParaRPr dirty="0">
              <a:solidFill>
                <a:schemeClr val="lt1"/>
              </a:solidFill>
              <a:latin typeface="Calibri" panose="020F0502020204030204" pitchFamily="34" charset="0"/>
              <a:ea typeface="Muli"/>
              <a:cs typeface="Calibri" panose="020F0502020204030204" pitchFamily="34" charset="0"/>
              <a:sym typeface="Muli"/>
            </a:endParaRPr>
          </a:p>
        </p:txBody>
      </p:sp>
      <p:sp>
        <p:nvSpPr>
          <p:cNvPr id="26" name="Google Shape;484;p42">
            <a:extLst>
              <a:ext uri="{FF2B5EF4-FFF2-40B4-BE49-F238E27FC236}">
                <a16:creationId xmlns:a16="http://schemas.microsoft.com/office/drawing/2014/main" id="{B3E9753B-6984-1438-F63C-97DC4EA9DC9B}"/>
              </a:ext>
            </a:extLst>
          </p:cNvPr>
          <p:cNvSpPr/>
          <p:nvPr/>
        </p:nvSpPr>
        <p:spPr>
          <a:xfrm flipV="1">
            <a:off x="353751" y="1305769"/>
            <a:ext cx="4145179" cy="147754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19050">
            <a:solidFill>
              <a:schemeClr val="bg1"/>
            </a:solid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endParaRPr dirty="0">
              <a:solidFill>
                <a:schemeClr val="lt1"/>
              </a:solidFill>
              <a:latin typeface="Calibri" panose="020F0502020204030204" pitchFamily="34" charset="0"/>
              <a:ea typeface="Muli"/>
              <a:cs typeface="Calibri" panose="020F0502020204030204" pitchFamily="34" charset="0"/>
              <a:sym typeface="Muli"/>
            </a:endParaRPr>
          </a:p>
        </p:txBody>
      </p:sp>
      <p:sp>
        <p:nvSpPr>
          <p:cNvPr id="15" name="Google Shape;484;p42">
            <a:extLst>
              <a:ext uri="{FF2B5EF4-FFF2-40B4-BE49-F238E27FC236}">
                <a16:creationId xmlns:a16="http://schemas.microsoft.com/office/drawing/2014/main" id="{73D9374F-2C24-1571-2AA6-BF0AD09E5173}"/>
              </a:ext>
            </a:extLst>
          </p:cNvPr>
          <p:cNvSpPr/>
          <p:nvPr/>
        </p:nvSpPr>
        <p:spPr>
          <a:xfrm>
            <a:off x="4655471" y="2886975"/>
            <a:ext cx="4132995" cy="15846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19050">
            <a:solidFill>
              <a:schemeClr val="bg1"/>
            </a:solid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endParaRPr dirty="0">
              <a:solidFill>
                <a:schemeClr val="lt1"/>
              </a:solidFill>
              <a:latin typeface="Calibri" panose="020F0502020204030204" pitchFamily="34" charset="0"/>
              <a:ea typeface="Muli"/>
              <a:cs typeface="Calibri" panose="020F0502020204030204" pitchFamily="34" charset="0"/>
              <a:sym typeface="Muli"/>
            </a:endParaRPr>
          </a:p>
        </p:txBody>
      </p:sp>
      <p:sp>
        <p:nvSpPr>
          <p:cNvPr id="482" name="Google Shape;482;p4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libri" panose="020F0502020204030204" pitchFamily="34" charset="0"/>
                <a:cs typeface="Calibri" panose="020F0502020204030204" pitchFamily="34" charset="0"/>
              </a:rPr>
              <a:t>13</a:t>
            </a:fld>
            <a:endParaRPr>
              <a:latin typeface="Calibri" panose="020F0502020204030204" pitchFamily="34" charset="0"/>
              <a:cs typeface="Calibri" panose="020F0502020204030204" pitchFamily="34" charset="0"/>
            </a:endParaRPr>
          </a:p>
        </p:txBody>
      </p:sp>
      <p:sp>
        <p:nvSpPr>
          <p:cNvPr id="484" name="Google Shape;484;p42"/>
          <p:cNvSpPr/>
          <p:nvPr/>
        </p:nvSpPr>
        <p:spPr>
          <a:xfrm>
            <a:off x="4645072" y="1306250"/>
            <a:ext cx="4148407" cy="148462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19050">
            <a:solidFill>
              <a:schemeClr val="bg1"/>
            </a:solid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endParaRPr dirty="0">
              <a:solidFill>
                <a:schemeClr val="lt1"/>
              </a:solidFill>
              <a:latin typeface="Calibri" panose="020F0502020204030204" pitchFamily="34" charset="0"/>
              <a:ea typeface="Muli"/>
              <a:cs typeface="Calibri" panose="020F0502020204030204" pitchFamily="34" charset="0"/>
              <a:sym typeface="Muli"/>
            </a:endParaRPr>
          </a:p>
        </p:txBody>
      </p:sp>
      <p:sp>
        <p:nvSpPr>
          <p:cNvPr id="492" name="Google Shape;492;p42"/>
          <p:cNvSpPr/>
          <p:nvPr/>
        </p:nvSpPr>
        <p:spPr>
          <a:xfrm>
            <a:off x="4857720" y="2193147"/>
            <a:ext cx="620701" cy="458259"/>
          </a:xfrm>
          <a:prstGeom prst="rect">
            <a:avLst/>
          </a:prstGeom>
        </p:spPr>
        <p:txBody>
          <a:bodyPr>
            <a:prstTxWarp prst="textPlain">
              <a:avLst/>
            </a:prstTxWarp>
          </a:bodyPr>
          <a:lstStyle/>
          <a:p>
            <a:pPr lvl="0" algn="ctr"/>
            <a:endParaRPr b="1" i="0" dirty="0">
              <a:ln>
                <a:noFill/>
              </a:ln>
              <a:solidFill>
                <a:schemeClr val="lt1"/>
              </a:solidFill>
              <a:latin typeface="Calibri" panose="020F0502020204030204" pitchFamily="34" charset="0"/>
              <a:cs typeface="Calibri" panose="020F0502020204030204" pitchFamily="34" charset="0"/>
            </a:endParaRPr>
          </a:p>
        </p:txBody>
      </p:sp>
      <p:sp>
        <p:nvSpPr>
          <p:cNvPr id="5" name="Google Shape;141;p21">
            <a:extLst>
              <a:ext uri="{FF2B5EF4-FFF2-40B4-BE49-F238E27FC236}">
                <a16:creationId xmlns:a16="http://schemas.microsoft.com/office/drawing/2014/main" id="{BEECC4AD-5685-4A9B-94D6-C019AD118C59}"/>
              </a:ext>
            </a:extLst>
          </p:cNvPr>
          <p:cNvSpPr txBox="1">
            <a:spLocks noGrp="1"/>
          </p:cNvSpPr>
          <p:nvPr>
            <p:ph type="title"/>
          </p:nvPr>
        </p:nvSpPr>
        <p:spPr>
          <a:xfrm>
            <a:off x="497584" y="199625"/>
            <a:ext cx="7833616" cy="93702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Why Should You Choose ReactJS for Web and App Development?</a:t>
            </a:r>
            <a:endParaRPr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12E0826-72E7-5CEE-8878-F6F3665DDE62}"/>
              </a:ext>
            </a:extLst>
          </p:cNvPr>
          <p:cNvSpPr txBox="1"/>
          <p:nvPr/>
        </p:nvSpPr>
        <p:spPr>
          <a:xfrm>
            <a:off x="364402" y="1414421"/>
            <a:ext cx="2237996" cy="307777"/>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Virtual DOM</a:t>
            </a:r>
          </a:p>
        </p:txBody>
      </p:sp>
      <p:sp>
        <p:nvSpPr>
          <p:cNvPr id="8" name="TextBox 7">
            <a:extLst>
              <a:ext uri="{FF2B5EF4-FFF2-40B4-BE49-F238E27FC236}">
                <a16:creationId xmlns:a16="http://schemas.microsoft.com/office/drawing/2014/main" id="{611B0E91-82B4-1C87-FC86-87BE14E415A4}"/>
              </a:ext>
            </a:extLst>
          </p:cNvPr>
          <p:cNvSpPr txBox="1"/>
          <p:nvPr/>
        </p:nvSpPr>
        <p:spPr>
          <a:xfrm>
            <a:off x="424820" y="1825375"/>
            <a:ext cx="3072147" cy="830997"/>
          </a:xfrm>
          <a:prstGeom prst="rect">
            <a:avLst/>
          </a:prstGeom>
          <a:noFill/>
        </p:spPr>
        <p:txBody>
          <a:bodyPr wrap="square" rtlCol="0">
            <a:spAutoFit/>
          </a:bodyPr>
          <a:lstStyle/>
          <a:p>
            <a:r>
              <a:rPr lang="en-US" sz="1200" dirty="0">
                <a:solidFill>
                  <a:schemeClr val="bg1"/>
                </a:solidFill>
                <a:latin typeface="Calibri" panose="020F0502020204030204" pitchFamily="34" charset="0"/>
                <a:cs typeface="Calibri" panose="020F0502020204030204" pitchFamily="34" charset="0"/>
              </a:rPr>
              <a:t>ReactJS employs the virtual DOM idea, which allows developers to test all changes to the virtual DOM instead of constantly updating the actual DOM.</a:t>
            </a:r>
          </a:p>
        </p:txBody>
      </p:sp>
      <p:sp>
        <p:nvSpPr>
          <p:cNvPr id="13" name="TextBox 12">
            <a:extLst>
              <a:ext uri="{FF2B5EF4-FFF2-40B4-BE49-F238E27FC236}">
                <a16:creationId xmlns:a16="http://schemas.microsoft.com/office/drawing/2014/main" id="{54DF5E8F-BF18-2B95-FA02-18B6A51C021A}"/>
              </a:ext>
            </a:extLst>
          </p:cNvPr>
          <p:cNvSpPr txBox="1"/>
          <p:nvPr/>
        </p:nvSpPr>
        <p:spPr>
          <a:xfrm>
            <a:off x="4701793" y="1398330"/>
            <a:ext cx="2237996" cy="307777"/>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Performance</a:t>
            </a:r>
          </a:p>
        </p:txBody>
      </p:sp>
      <p:sp>
        <p:nvSpPr>
          <p:cNvPr id="14" name="TextBox 13">
            <a:extLst>
              <a:ext uri="{FF2B5EF4-FFF2-40B4-BE49-F238E27FC236}">
                <a16:creationId xmlns:a16="http://schemas.microsoft.com/office/drawing/2014/main" id="{5B1EFB91-6CB1-F7BC-5525-82FDE7D81C60}"/>
              </a:ext>
            </a:extLst>
          </p:cNvPr>
          <p:cNvSpPr txBox="1"/>
          <p:nvPr/>
        </p:nvSpPr>
        <p:spPr>
          <a:xfrm>
            <a:off x="4701793" y="1702861"/>
            <a:ext cx="3148967" cy="1015663"/>
          </a:xfrm>
          <a:prstGeom prst="rect">
            <a:avLst/>
          </a:prstGeom>
          <a:noFill/>
        </p:spPr>
        <p:txBody>
          <a:bodyPr wrap="square" rtlCol="0">
            <a:spAutoFit/>
          </a:bodyPr>
          <a:lstStyle/>
          <a:p>
            <a:r>
              <a:rPr lang="en-US" sz="1200" dirty="0">
                <a:solidFill>
                  <a:schemeClr val="bg1"/>
                </a:solidFill>
                <a:latin typeface="Calibri" panose="020F0502020204030204" pitchFamily="34" charset="0"/>
                <a:cs typeface="Calibri" panose="020F0502020204030204" pitchFamily="34" charset="0"/>
              </a:rPr>
              <a:t>Virtual DOM prevents the actual DOM from being re-rendered, resulting in the fewest number of modifications. This method reduces browser load &amp; improves the performance of the ReactJS web app.</a:t>
            </a:r>
          </a:p>
        </p:txBody>
      </p:sp>
      <p:sp>
        <p:nvSpPr>
          <p:cNvPr id="16" name="TextBox 15">
            <a:extLst>
              <a:ext uri="{FF2B5EF4-FFF2-40B4-BE49-F238E27FC236}">
                <a16:creationId xmlns:a16="http://schemas.microsoft.com/office/drawing/2014/main" id="{70B426F3-2AA1-76CF-93C4-1989C1971773}"/>
              </a:ext>
            </a:extLst>
          </p:cNvPr>
          <p:cNvSpPr txBox="1"/>
          <p:nvPr/>
        </p:nvSpPr>
        <p:spPr>
          <a:xfrm>
            <a:off x="4746243" y="2977284"/>
            <a:ext cx="2237996" cy="307777"/>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Flexibility</a:t>
            </a:r>
          </a:p>
        </p:txBody>
      </p:sp>
      <p:sp>
        <p:nvSpPr>
          <p:cNvPr id="17" name="TextBox 16">
            <a:extLst>
              <a:ext uri="{FF2B5EF4-FFF2-40B4-BE49-F238E27FC236}">
                <a16:creationId xmlns:a16="http://schemas.microsoft.com/office/drawing/2014/main" id="{55176DB1-4D0A-9445-1D94-2E08A0FAC66B}"/>
              </a:ext>
            </a:extLst>
          </p:cNvPr>
          <p:cNvSpPr txBox="1"/>
          <p:nvPr/>
        </p:nvSpPr>
        <p:spPr>
          <a:xfrm>
            <a:off x="4746243" y="3319915"/>
            <a:ext cx="3148967" cy="1015663"/>
          </a:xfrm>
          <a:prstGeom prst="rect">
            <a:avLst/>
          </a:prstGeom>
          <a:noFill/>
        </p:spPr>
        <p:txBody>
          <a:bodyPr wrap="square" rtlCol="0">
            <a:spAutoFit/>
          </a:bodyPr>
          <a:lstStyle/>
          <a:p>
            <a:r>
              <a:rPr lang="en-US" sz="1200" dirty="0">
                <a:solidFill>
                  <a:schemeClr val="bg1"/>
                </a:solidFill>
                <a:latin typeface="Calibri" panose="020F0502020204030204" pitchFamily="34" charset="0"/>
                <a:cs typeface="Calibri" panose="020F0502020204030204" pitchFamily="34" charset="0"/>
              </a:rPr>
              <a:t>ReactJS is a versatile JavaScript library that can be used to construct high-quality user interfaces on a range of platforms (UIs). Its code is easy to maintain due to its modular structure.</a:t>
            </a:r>
          </a:p>
        </p:txBody>
      </p:sp>
      <p:sp>
        <p:nvSpPr>
          <p:cNvPr id="18" name="TextBox 17">
            <a:extLst>
              <a:ext uri="{FF2B5EF4-FFF2-40B4-BE49-F238E27FC236}">
                <a16:creationId xmlns:a16="http://schemas.microsoft.com/office/drawing/2014/main" id="{659F4F3C-B183-B442-0A18-48FE0D81396F}"/>
              </a:ext>
            </a:extLst>
          </p:cNvPr>
          <p:cNvSpPr txBox="1"/>
          <p:nvPr/>
        </p:nvSpPr>
        <p:spPr>
          <a:xfrm>
            <a:off x="433194" y="3006454"/>
            <a:ext cx="2237996" cy="307777"/>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SEO-Friendly</a:t>
            </a:r>
          </a:p>
        </p:txBody>
      </p:sp>
      <p:sp>
        <p:nvSpPr>
          <p:cNvPr id="19" name="TextBox 18">
            <a:extLst>
              <a:ext uri="{FF2B5EF4-FFF2-40B4-BE49-F238E27FC236}">
                <a16:creationId xmlns:a16="http://schemas.microsoft.com/office/drawing/2014/main" id="{FAB6D271-C6F0-73ED-DCE0-084475529C72}"/>
              </a:ext>
            </a:extLst>
          </p:cNvPr>
          <p:cNvSpPr txBox="1"/>
          <p:nvPr/>
        </p:nvSpPr>
        <p:spPr>
          <a:xfrm>
            <a:off x="443425" y="3461322"/>
            <a:ext cx="3072147" cy="830997"/>
          </a:xfrm>
          <a:prstGeom prst="rect">
            <a:avLst/>
          </a:prstGeom>
          <a:noFill/>
        </p:spPr>
        <p:txBody>
          <a:bodyPr wrap="square" rtlCol="0">
            <a:spAutoFit/>
          </a:bodyPr>
          <a:lstStyle/>
          <a:p>
            <a:r>
              <a:rPr lang="en-US" sz="1200" dirty="0">
                <a:solidFill>
                  <a:schemeClr val="bg1"/>
                </a:solidFill>
                <a:latin typeface="Calibri" panose="020F0502020204030204" pitchFamily="34" charset="0"/>
                <a:cs typeface="Calibri" panose="020F0502020204030204" pitchFamily="34" charset="0"/>
              </a:rPr>
              <a:t>ReactJS provides rapid rendering of websites or web apps, which dramatically reduces page loading time and makes it the greatest framework from an SEO standpoint.</a:t>
            </a:r>
          </a:p>
        </p:txBody>
      </p:sp>
      <p:grpSp>
        <p:nvGrpSpPr>
          <p:cNvPr id="20" name="Group 19">
            <a:extLst>
              <a:ext uri="{FF2B5EF4-FFF2-40B4-BE49-F238E27FC236}">
                <a16:creationId xmlns:a16="http://schemas.microsoft.com/office/drawing/2014/main" id="{69C022B1-C07C-56FF-5D6A-1BCB14A3DAA8}"/>
              </a:ext>
            </a:extLst>
          </p:cNvPr>
          <p:cNvGrpSpPr/>
          <p:nvPr/>
        </p:nvGrpSpPr>
        <p:grpSpPr>
          <a:xfrm>
            <a:off x="0" y="4559300"/>
            <a:ext cx="9144000" cy="584200"/>
            <a:chOff x="0" y="4559300"/>
            <a:chExt cx="9144000" cy="584200"/>
          </a:xfrm>
        </p:grpSpPr>
        <p:sp>
          <p:nvSpPr>
            <p:cNvPr id="21" name="Rectangle 20">
              <a:extLst>
                <a:ext uri="{FF2B5EF4-FFF2-40B4-BE49-F238E27FC236}">
                  <a16:creationId xmlns:a16="http://schemas.microsoft.com/office/drawing/2014/main" id="{A794297D-BE53-3079-DDD2-37176EC5C46A}"/>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a:extLst>
                <a:ext uri="{FF2B5EF4-FFF2-40B4-BE49-F238E27FC236}">
                  <a16:creationId xmlns:a16="http://schemas.microsoft.com/office/drawing/2014/main" id="{E653765C-CAB7-2682-F566-5CBCCDFBE5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2650" y="4711700"/>
              <a:ext cx="1758784" cy="273451"/>
            </a:xfrm>
            <a:prstGeom prst="rect">
              <a:avLst/>
            </a:prstGeom>
          </p:spPr>
        </p:pic>
        <p:sp>
          <p:nvSpPr>
            <p:cNvPr id="23" name="TextBox 22">
              <a:extLst>
                <a:ext uri="{FF2B5EF4-FFF2-40B4-BE49-F238E27FC236}">
                  <a16:creationId xmlns:a16="http://schemas.microsoft.com/office/drawing/2014/main" id="{E603A590-2B2F-6F8C-28A3-1B05181003C1}"/>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24" name="TextBox 23">
              <a:extLst>
                <a:ext uri="{FF2B5EF4-FFF2-40B4-BE49-F238E27FC236}">
                  <a16:creationId xmlns:a16="http://schemas.microsoft.com/office/drawing/2014/main" id="{61F25E35-112C-A1FA-56B5-AA58DA7676EF}"/>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pic>
        <p:nvPicPr>
          <p:cNvPr id="28" name="Graphic 27">
            <a:extLst>
              <a:ext uri="{FF2B5EF4-FFF2-40B4-BE49-F238E27FC236}">
                <a16:creationId xmlns:a16="http://schemas.microsoft.com/office/drawing/2014/main" id="{1AF865EE-2247-32CA-FA19-7D8E1E968D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11600" y="2115202"/>
            <a:ext cx="437592" cy="517154"/>
          </a:xfrm>
          <a:prstGeom prst="rect">
            <a:avLst/>
          </a:prstGeom>
        </p:spPr>
      </p:pic>
      <p:pic>
        <p:nvPicPr>
          <p:cNvPr id="30" name="Graphic 29">
            <a:extLst>
              <a:ext uri="{FF2B5EF4-FFF2-40B4-BE49-F238E27FC236}">
                <a16:creationId xmlns:a16="http://schemas.microsoft.com/office/drawing/2014/main" id="{02037912-2265-154D-8890-B19E7D78A84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91231" y="2149226"/>
            <a:ext cx="571500" cy="533400"/>
          </a:xfrm>
          <a:prstGeom prst="rect">
            <a:avLst/>
          </a:prstGeom>
        </p:spPr>
      </p:pic>
      <p:pic>
        <p:nvPicPr>
          <p:cNvPr id="480" name="Graphic 479">
            <a:extLst>
              <a:ext uri="{FF2B5EF4-FFF2-40B4-BE49-F238E27FC236}">
                <a16:creationId xmlns:a16="http://schemas.microsoft.com/office/drawing/2014/main" id="{7A202DE9-8DE6-4852-CB8B-82350C48BCC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861080" y="3867150"/>
            <a:ext cx="488112" cy="498829"/>
          </a:xfrm>
          <a:prstGeom prst="rect">
            <a:avLst/>
          </a:prstGeom>
        </p:spPr>
      </p:pic>
      <p:pic>
        <p:nvPicPr>
          <p:cNvPr id="496" name="Graphic 495">
            <a:extLst>
              <a:ext uri="{FF2B5EF4-FFF2-40B4-BE49-F238E27FC236}">
                <a16:creationId xmlns:a16="http://schemas.microsoft.com/office/drawing/2014/main" id="{34107CBE-2C0E-4CD7-1E49-3A16EA2A5B4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165232" y="3867150"/>
            <a:ext cx="497499" cy="497499"/>
          </a:xfrm>
          <a:prstGeom prst="rect">
            <a:avLst/>
          </a:prstGeom>
        </p:spPr>
      </p:pic>
    </p:spTree>
    <p:extLst>
      <p:ext uri="{BB962C8B-B14F-4D97-AF65-F5344CB8AC3E}">
        <p14:creationId xmlns:p14="http://schemas.microsoft.com/office/powerpoint/2010/main" val="3546504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23" name="Google Shape;484;p42">
            <a:extLst>
              <a:ext uri="{FF2B5EF4-FFF2-40B4-BE49-F238E27FC236}">
                <a16:creationId xmlns:a16="http://schemas.microsoft.com/office/drawing/2014/main" id="{0768560A-E6CE-A88F-43CF-5653F7F68B59}"/>
              </a:ext>
            </a:extLst>
          </p:cNvPr>
          <p:cNvSpPr/>
          <p:nvPr/>
        </p:nvSpPr>
        <p:spPr>
          <a:xfrm flipV="1">
            <a:off x="4486142" y="1885647"/>
            <a:ext cx="3760091" cy="147754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19050">
            <a:solidFill>
              <a:schemeClr val="bg1"/>
            </a:solid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endParaRPr dirty="0">
              <a:solidFill>
                <a:schemeClr val="lt1"/>
              </a:solidFill>
              <a:latin typeface="Calibri" panose="020F0502020204030204" pitchFamily="34" charset="0"/>
              <a:ea typeface="Muli"/>
              <a:cs typeface="Calibri" panose="020F0502020204030204" pitchFamily="34" charset="0"/>
              <a:sym typeface="Muli"/>
            </a:endParaRPr>
          </a:p>
        </p:txBody>
      </p:sp>
      <p:sp>
        <p:nvSpPr>
          <p:cNvPr id="22" name="Google Shape;484;p42">
            <a:extLst>
              <a:ext uri="{FF2B5EF4-FFF2-40B4-BE49-F238E27FC236}">
                <a16:creationId xmlns:a16="http://schemas.microsoft.com/office/drawing/2014/main" id="{C13489D4-F68D-BF1C-166A-EC0122D01B0A}"/>
              </a:ext>
            </a:extLst>
          </p:cNvPr>
          <p:cNvSpPr/>
          <p:nvPr/>
        </p:nvSpPr>
        <p:spPr>
          <a:xfrm flipV="1">
            <a:off x="361061" y="1885649"/>
            <a:ext cx="3760090" cy="1477549"/>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19050">
            <a:solidFill>
              <a:schemeClr val="bg1"/>
            </a:solid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endParaRPr dirty="0">
              <a:solidFill>
                <a:schemeClr val="lt1"/>
              </a:solidFill>
              <a:latin typeface="Calibri" panose="020F0502020204030204" pitchFamily="34" charset="0"/>
              <a:ea typeface="Muli"/>
              <a:cs typeface="Calibri" panose="020F0502020204030204" pitchFamily="34" charset="0"/>
              <a:sym typeface="Muli"/>
            </a:endParaRPr>
          </a:p>
        </p:txBody>
      </p:sp>
      <p:sp>
        <p:nvSpPr>
          <p:cNvPr id="482" name="Google Shape;482;p4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libri" panose="020F0502020204030204" pitchFamily="34" charset="0"/>
                <a:cs typeface="Calibri" panose="020F0502020204030204" pitchFamily="34" charset="0"/>
              </a:rPr>
              <a:t>14</a:t>
            </a:fld>
            <a:endParaRPr>
              <a:latin typeface="Calibri" panose="020F0502020204030204" pitchFamily="34" charset="0"/>
              <a:cs typeface="Calibri" panose="020F0502020204030204" pitchFamily="34" charset="0"/>
            </a:endParaRPr>
          </a:p>
        </p:txBody>
      </p:sp>
      <p:sp>
        <p:nvSpPr>
          <p:cNvPr id="492" name="Google Shape;492;p42"/>
          <p:cNvSpPr/>
          <p:nvPr/>
        </p:nvSpPr>
        <p:spPr>
          <a:xfrm>
            <a:off x="4857720" y="2250297"/>
            <a:ext cx="620701" cy="458259"/>
          </a:xfrm>
          <a:prstGeom prst="rect">
            <a:avLst/>
          </a:prstGeom>
        </p:spPr>
        <p:txBody>
          <a:bodyPr>
            <a:prstTxWarp prst="textPlain">
              <a:avLst/>
            </a:prstTxWarp>
          </a:bodyPr>
          <a:lstStyle/>
          <a:p>
            <a:pPr lvl="0" algn="ctr"/>
            <a:endParaRPr b="1" i="0" dirty="0">
              <a:ln>
                <a:noFill/>
              </a:ln>
              <a:solidFill>
                <a:schemeClr val="lt1"/>
              </a:solidFill>
              <a:latin typeface="Calibri" panose="020F0502020204030204" pitchFamily="34" charset="0"/>
              <a:cs typeface="Calibri" panose="020F0502020204030204" pitchFamily="34" charset="0"/>
            </a:endParaRPr>
          </a:p>
        </p:txBody>
      </p:sp>
      <p:sp>
        <p:nvSpPr>
          <p:cNvPr id="5" name="Google Shape;141;p21">
            <a:extLst>
              <a:ext uri="{FF2B5EF4-FFF2-40B4-BE49-F238E27FC236}">
                <a16:creationId xmlns:a16="http://schemas.microsoft.com/office/drawing/2014/main" id="{BEECC4AD-5685-4A9B-94D6-C019AD118C59}"/>
              </a:ext>
            </a:extLst>
          </p:cNvPr>
          <p:cNvSpPr txBox="1">
            <a:spLocks noGrp="1"/>
          </p:cNvSpPr>
          <p:nvPr>
            <p:ph type="title"/>
          </p:nvPr>
        </p:nvSpPr>
        <p:spPr>
          <a:xfrm>
            <a:off x="497584" y="199625"/>
            <a:ext cx="7833616" cy="93702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Why Should You Choose ReactJS for Web and App Development?</a:t>
            </a:r>
            <a:endParaRPr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12E0826-72E7-5CEE-8878-F6F3665DDE62}"/>
              </a:ext>
            </a:extLst>
          </p:cNvPr>
          <p:cNvSpPr txBox="1"/>
          <p:nvPr/>
        </p:nvSpPr>
        <p:spPr>
          <a:xfrm>
            <a:off x="448054" y="1970102"/>
            <a:ext cx="2237996" cy="307777"/>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Rich User-Interfaces</a:t>
            </a:r>
          </a:p>
        </p:txBody>
      </p:sp>
      <p:sp>
        <p:nvSpPr>
          <p:cNvPr id="8" name="TextBox 7">
            <a:extLst>
              <a:ext uri="{FF2B5EF4-FFF2-40B4-BE49-F238E27FC236}">
                <a16:creationId xmlns:a16="http://schemas.microsoft.com/office/drawing/2014/main" id="{611B0E91-82B4-1C87-FC86-87BE14E415A4}"/>
              </a:ext>
            </a:extLst>
          </p:cNvPr>
          <p:cNvSpPr txBox="1"/>
          <p:nvPr/>
        </p:nvSpPr>
        <p:spPr>
          <a:xfrm>
            <a:off x="448054" y="2308757"/>
            <a:ext cx="3072147" cy="830997"/>
          </a:xfrm>
          <a:prstGeom prst="rect">
            <a:avLst/>
          </a:prstGeom>
          <a:noFill/>
        </p:spPr>
        <p:txBody>
          <a:bodyPr wrap="square" rtlCol="0">
            <a:spAutoFit/>
          </a:bodyPr>
          <a:lstStyle/>
          <a:p>
            <a:r>
              <a:rPr lang="en-US" sz="1200" dirty="0">
                <a:solidFill>
                  <a:schemeClr val="bg1"/>
                </a:solidFill>
                <a:latin typeface="Calibri" panose="020F0502020204030204" pitchFamily="34" charset="0"/>
                <a:cs typeface="Calibri" panose="020F0502020204030204" pitchFamily="34" charset="0"/>
              </a:rPr>
              <a:t>ReactJS is an excellent JS library for developing complicated user interfaces (UIs). It is ideal for developing engaging websites or apps that provide a better user experience.</a:t>
            </a:r>
          </a:p>
        </p:txBody>
      </p:sp>
      <p:sp>
        <p:nvSpPr>
          <p:cNvPr id="13" name="TextBox 12">
            <a:extLst>
              <a:ext uri="{FF2B5EF4-FFF2-40B4-BE49-F238E27FC236}">
                <a16:creationId xmlns:a16="http://schemas.microsoft.com/office/drawing/2014/main" id="{54DF5E8F-BF18-2B95-FA02-18B6A51C021A}"/>
              </a:ext>
            </a:extLst>
          </p:cNvPr>
          <p:cNvSpPr txBox="1"/>
          <p:nvPr/>
        </p:nvSpPr>
        <p:spPr>
          <a:xfrm>
            <a:off x="4572000" y="1966126"/>
            <a:ext cx="2237996" cy="307777"/>
          </a:xfrm>
          <a:prstGeom prst="rect">
            <a:avLst/>
          </a:prstGeom>
          <a:noFill/>
        </p:spPr>
        <p:txBody>
          <a:bodyPr wrap="square" rtlCol="0">
            <a:spAutoFit/>
          </a:bodyPr>
          <a:lstStyle/>
          <a:p>
            <a:r>
              <a:rPr lang="en-US" b="1" dirty="0">
                <a:solidFill>
                  <a:schemeClr val="bg1"/>
                </a:solidFill>
                <a:latin typeface="Calibri" panose="020F0502020204030204" pitchFamily="34" charset="0"/>
                <a:cs typeface="Calibri" panose="020F0502020204030204" pitchFamily="34" charset="0"/>
              </a:rPr>
              <a:t>Testing and Functionality</a:t>
            </a:r>
          </a:p>
        </p:txBody>
      </p:sp>
      <p:sp>
        <p:nvSpPr>
          <p:cNvPr id="14" name="TextBox 13">
            <a:extLst>
              <a:ext uri="{FF2B5EF4-FFF2-40B4-BE49-F238E27FC236}">
                <a16:creationId xmlns:a16="http://schemas.microsoft.com/office/drawing/2014/main" id="{5B1EFB91-6CB1-F7BC-5525-82FDE7D81C60}"/>
              </a:ext>
            </a:extLst>
          </p:cNvPr>
          <p:cNvSpPr txBox="1"/>
          <p:nvPr/>
        </p:nvSpPr>
        <p:spPr>
          <a:xfrm>
            <a:off x="4572000" y="2308757"/>
            <a:ext cx="3067023" cy="1015663"/>
          </a:xfrm>
          <a:prstGeom prst="rect">
            <a:avLst/>
          </a:prstGeom>
          <a:noFill/>
        </p:spPr>
        <p:txBody>
          <a:bodyPr wrap="square" rtlCol="0">
            <a:spAutoFit/>
          </a:bodyPr>
          <a:lstStyle/>
          <a:p>
            <a:r>
              <a:rPr lang="en-US" sz="1200" dirty="0">
                <a:solidFill>
                  <a:schemeClr val="bg1"/>
                </a:solidFill>
                <a:latin typeface="Calibri" panose="020F0502020204030204" pitchFamily="34" charset="0"/>
                <a:cs typeface="Calibri" panose="020F0502020204030204" pitchFamily="34" charset="0"/>
              </a:rPr>
              <a:t>ReactJS allows you to construct thoroughly tested solutions in addition to developing high-quality websites or web apps. The ReactJS library provides a robust toolkit that aids with testing.</a:t>
            </a:r>
          </a:p>
        </p:txBody>
      </p:sp>
      <p:grpSp>
        <p:nvGrpSpPr>
          <p:cNvPr id="2" name="Group 1">
            <a:extLst>
              <a:ext uri="{FF2B5EF4-FFF2-40B4-BE49-F238E27FC236}">
                <a16:creationId xmlns:a16="http://schemas.microsoft.com/office/drawing/2014/main" id="{70AEF10E-6280-89AC-21D5-4ACD3757FC6A}"/>
              </a:ext>
            </a:extLst>
          </p:cNvPr>
          <p:cNvGrpSpPr/>
          <p:nvPr/>
        </p:nvGrpSpPr>
        <p:grpSpPr>
          <a:xfrm>
            <a:off x="0" y="4559300"/>
            <a:ext cx="9144000" cy="584200"/>
            <a:chOff x="0" y="4559300"/>
            <a:chExt cx="9144000" cy="584200"/>
          </a:xfrm>
        </p:grpSpPr>
        <p:sp>
          <p:nvSpPr>
            <p:cNvPr id="3" name="Rectangle 2">
              <a:extLst>
                <a:ext uri="{FF2B5EF4-FFF2-40B4-BE49-F238E27FC236}">
                  <a16:creationId xmlns:a16="http://schemas.microsoft.com/office/drawing/2014/main" id="{5A8ED0D7-43BB-CF67-2769-33CD95AF4CD7}"/>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DC910CAD-E00D-CC7C-309A-ED05C9F217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2650" y="4711700"/>
              <a:ext cx="1758784" cy="273451"/>
            </a:xfrm>
            <a:prstGeom prst="rect">
              <a:avLst/>
            </a:prstGeom>
          </p:spPr>
        </p:pic>
        <p:sp>
          <p:nvSpPr>
            <p:cNvPr id="7" name="TextBox 6">
              <a:extLst>
                <a:ext uri="{FF2B5EF4-FFF2-40B4-BE49-F238E27FC236}">
                  <a16:creationId xmlns:a16="http://schemas.microsoft.com/office/drawing/2014/main" id="{E98D9FE6-7B7D-227E-F82F-42A6BD3EC942}"/>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20" name="TextBox 19">
              <a:extLst>
                <a:ext uri="{FF2B5EF4-FFF2-40B4-BE49-F238E27FC236}">
                  <a16:creationId xmlns:a16="http://schemas.microsoft.com/office/drawing/2014/main" id="{FAC4BFE6-70E6-822B-8835-8F73E6753165}"/>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pic>
        <p:nvPicPr>
          <p:cNvPr id="27" name="Graphic 26">
            <a:extLst>
              <a:ext uri="{FF2B5EF4-FFF2-40B4-BE49-F238E27FC236}">
                <a16:creationId xmlns:a16="http://schemas.microsoft.com/office/drawing/2014/main" id="{826C3DD1-10C4-90CE-0ABD-F34A35D3C00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06059" y="2914650"/>
            <a:ext cx="430883" cy="365597"/>
          </a:xfrm>
          <a:prstGeom prst="rect">
            <a:avLst/>
          </a:prstGeom>
        </p:spPr>
      </p:pic>
      <p:pic>
        <p:nvPicPr>
          <p:cNvPr id="29" name="Graphic 28">
            <a:extLst>
              <a:ext uri="{FF2B5EF4-FFF2-40B4-BE49-F238E27FC236}">
                <a16:creationId xmlns:a16="http://schemas.microsoft.com/office/drawing/2014/main" id="{03B80DE8-1DAA-D209-A52A-CFF77495251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18800" y="2787650"/>
            <a:ext cx="378561" cy="492597"/>
          </a:xfrm>
          <a:prstGeom prst="rect">
            <a:avLst/>
          </a:prstGeom>
        </p:spPr>
      </p:pic>
    </p:spTree>
    <p:extLst>
      <p:ext uri="{BB962C8B-B14F-4D97-AF65-F5344CB8AC3E}">
        <p14:creationId xmlns:p14="http://schemas.microsoft.com/office/powerpoint/2010/main" val="816262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2" name="Google Shape;482;p4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libri" panose="020F0502020204030204" pitchFamily="34" charset="0"/>
                <a:cs typeface="Calibri" panose="020F0502020204030204" pitchFamily="34" charset="0"/>
              </a:rPr>
              <a:t>15</a:t>
            </a:fld>
            <a:endParaRPr>
              <a:latin typeface="Calibri" panose="020F0502020204030204" pitchFamily="34" charset="0"/>
              <a:cs typeface="Calibri" panose="020F0502020204030204" pitchFamily="34" charset="0"/>
            </a:endParaRPr>
          </a:p>
        </p:txBody>
      </p:sp>
      <p:sp>
        <p:nvSpPr>
          <p:cNvPr id="5" name="Google Shape;141;p21">
            <a:extLst>
              <a:ext uri="{FF2B5EF4-FFF2-40B4-BE49-F238E27FC236}">
                <a16:creationId xmlns:a16="http://schemas.microsoft.com/office/drawing/2014/main" id="{BEECC4AD-5685-4A9B-94D6-C019AD118C59}"/>
              </a:ext>
            </a:extLst>
          </p:cNvPr>
          <p:cNvSpPr txBox="1">
            <a:spLocks noGrp="1"/>
          </p:cNvSpPr>
          <p:nvPr>
            <p:ph type="title"/>
          </p:nvPr>
        </p:nvSpPr>
        <p:spPr>
          <a:xfrm>
            <a:off x="497584" y="199625"/>
            <a:ext cx="7833616" cy="93702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How to Hire the Top ReactJS Professionals for Your Project?</a:t>
            </a:r>
            <a:endParaRPr dirty="0">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6286CBCC-FFF2-7B93-51A6-4605E515E39B}"/>
              </a:ext>
            </a:extLst>
          </p:cNvPr>
          <p:cNvGrpSpPr/>
          <p:nvPr/>
        </p:nvGrpSpPr>
        <p:grpSpPr>
          <a:xfrm>
            <a:off x="497584" y="2712122"/>
            <a:ext cx="8196836" cy="937025"/>
            <a:chOff x="497584" y="1402080"/>
            <a:chExt cx="8196836" cy="937025"/>
          </a:xfrm>
        </p:grpSpPr>
        <p:grpSp>
          <p:nvGrpSpPr>
            <p:cNvPr id="19" name="Group 18">
              <a:extLst>
                <a:ext uri="{FF2B5EF4-FFF2-40B4-BE49-F238E27FC236}">
                  <a16:creationId xmlns:a16="http://schemas.microsoft.com/office/drawing/2014/main" id="{5652FB7E-EC95-E8E2-CDA4-B29C760CE87C}"/>
                </a:ext>
              </a:extLst>
            </p:cNvPr>
            <p:cNvGrpSpPr/>
            <p:nvPr/>
          </p:nvGrpSpPr>
          <p:grpSpPr>
            <a:xfrm>
              <a:off x="497584" y="1402080"/>
              <a:ext cx="8196836" cy="937025"/>
              <a:chOff x="497584" y="1402080"/>
              <a:chExt cx="8196836" cy="1264920"/>
            </a:xfrm>
          </p:grpSpPr>
          <p:sp>
            <p:nvSpPr>
              <p:cNvPr id="23" name="Rectangle: Rounded Corners 22">
                <a:extLst>
                  <a:ext uri="{FF2B5EF4-FFF2-40B4-BE49-F238E27FC236}">
                    <a16:creationId xmlns:a16="http://schemas.microsoft.com/office/drawing/2014/main" id="{04A3DD78-FB19-2461-CFD0-E8EEC3D57060}"/>
                  </a:ext>
                </a:extLst>
              </p:cNvPr>
              <p:cNvSpPr/>
              <p:nvPr/>
            </p:nvSpPr>
            <p:spPr>
              <a:xfrm>
                <a:off x="497584" y="1402080"/>
                <a:ext cx="8196836" cy="1261110"/>
              </a:xfrm>
              <a:prstGeom prst="roundRect">
                <a:avLst>
                  <a:gd name="adj" fmla="val 0"/>
                </a:avLst>
              </a:prstGeom>
              <a:solidFill>
                <a:schemeClr val="bg1"/>
              </a:solidFill>
              <a:ln>
                <a:noFill/>
              </a:ln>
              <a:effectLst>
                <a:outerShdw blurRad="114300" dist="76200" dir="2700000" algn="tl" rotWithShape="0">
                  <a:schemeClr val="tx2">
                    <a:lumMod val="2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74F29A0-71D7-680D-300D-20E74CA9DE1B}"/>
                  </a:ext>
                </a:extLst>
              </p:cNvPr>
              <p:cNvGrpSpPr/>
              <p:nvPr/>
            </p:nvGrpSpPr>
            <p:grpSpPr>
              <a:xfrm>
                <a:off x="497584" y="1402080"/>
                <a:ext cx="1105082" cy="1264920"/>
                <a:chOff x="497584" y="1402080"/>
                <a:chExt cx="1105082" cy="1264920"/>
              </a:xfrm>
            </p:grpSpPr>
            <p:sp>
              <p:nvSpPr>
                <p:cNvPr id="25" name="Rectangle 24">
                  <a:extLst>
                    <a:ext uri="{FF2B5EF4-FFF2-40B4-BE49-F238E27FC236}">
                      <a16:creationId xmlns:a16="http://schemas.microsoft.com/office/drawing/2014/main" id="{2AA9FFAF-8A1D-111C-280B-B71B3B81D1B7}"/>
                    </a:ext>
                  </a:extLst>
                </p:cNvPr>
                <p:cNvSpPr/>
                <p:nvPr/>
              </p:nvSpPr>
              <p:spPr>
                <a:xfrm>
                  <a:off x="497584" y="1402080"/>
                  <a:ext cx="874016" cy="126492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id="{DBC5AB20-5730-9A82-F66A-6F2656E9EB72}"/>
                    </a:ext>
                  </a:extLst>
                </p:cNvPr>
                <p:cNvSpPr/>
                <p:nvPr/>
              </p:nvSpPr>
              <p:spPr>
                <a:xfrm rot="5400000">
                  <a:off x="853571" y="1749683"/>
                  <a:ext cx="942165" cy="556025"/>
                </a:xfrm>
                <a:prstGeom prst="triangl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0" name="TextBox 19">
              <a:extLst>
                <a:ext uri="{FF2B5EF4-FFF2-40B4-BE49-F238E27FC236}">
                  <a16:creationId xmlns:a16="http://schemas.microsoft.com/office/drawing/2014/main" id="{789ADEFD-64BD-1773-9927-47E48E5797D5}"/>
                </a:ext>
              </a:extLst>
            </p:cNvPr>
            <p:cNvSpPr txBox="1"/>
            <p:nvPr/>
          </p:nvSpPr>
          <p:spPr>
            <a:xfrm>
              <a:off x="1733104" y="1457071"/>
              <a:ext cx="4027615" cy="307777"/>
            </a:xfrm>
            <a:prstGeom prst="rect">
              <a:avLst/>
            </a:prstGeom>
            <a:noFill/>
          </p:spPr>
          <p:txBody>
            <a:bodyPr wrap="square" rtlCol="0">
              <a:spAutoFit/>
            </a:bodyPr>
            <a:lstStyle/>
            <a:p>
              <a:r>
                <a:rPr lang="en-US" b="1" dirty="0">
                  <a:solidFill>
                    <a:schemeClr val="bg2">
                      <a:lumMod val="50000"/>
                    </a:schemeClr>
                  </a:solidFill>
                  <a:latin typeface="Calibri" panose="020F0502020204030204" pitchFamily="34" charset="0"/>
                  <a:cs typeface="Calibri" panose="020F0502020204030204" pitchFamily="34" charset="0"/>
                </a:rPr>
                <a:t>Seek Experience and Expertise</a:t>
              </a:r>
            </a:p>
          </p:txBody>
        </p:sp>
        <p:sp>
          <p:nvSpPr>
            <p:cNvPr id="21" name="TextBox 20">
              <a:extLst>
                <a:ext uri="{FF2B5EF4-FFF2-40B4-BE49-F238E27FC236}">
                  <a16:creationId xmlns:a16="http://schemas.microsoft.com/office/drawing/2014/main" id="{C6EA41DF-4F71-DAFD-5BCB-80298B848FDB}"/>
                </a:ext>
              </a:extLst>
            </p:cNvPr>
            <p:cNvSpPr txBox="1"/>
            <p:nvPr/>
          </p:nvSpPr>
          <p:spPr>
            <a:xfrm>
              <a:off x="1733105" y="1781939"/>
              <a:ext cx="6598095" cy="461665"/>
            </a:xfrm>
            <a:prstGeom prst="rect">
              <a:avLst/>
            </a:prstGeom>
            <a:noFill/>
          </p:spPr>
          <p:txBody>
            <a:bodyPr wrap="square" rtlCol="0">
              <a:spAutoFit/>
            </a:bodyPr>
            <a:lstStyle/>
            <a:p>
              <a:r>
                <a:rPr lang="en-US" sz="1200" dirty="0">
                  <a:solidFill>
                    <a:schemeClr val="bg2">
                      <a:lumMod val="50000"/>
                    </a:schemeClr>
                  </a:solidFill>
                  <a:latin typeface="Calibri" panose="020F0502020204030204" pitchFamily="34" charset="0"/>
                  <a:cs typeface="Calibri" panose="020F0502020204030204" pitchFamily="34" charset="0"/>
                </a:rPr>
                <a:t>While looking for a ReactJS development services company to outsource the project, make sure they have the necessary skills and expertise.</a:t>
              </a:r>
            </a:p>
          </p:txBody>
        </p:sp>
        <p:sp>
          <p:nvSpPr>
            <p:cNvPr id="22" name="TextBox 21">
              <a:extLst>
                <a:ext uri="{FF2B5EF4-FFF2-40B4-BE49-F238E27FC236}">
                  <a16:creationId xmlns:a16="http://schemas.microsoft.com/office/drawing/2014/main" id="{36A8E170-6680-6C21-9209-234A879B01E1}"/>
                </a:ext>
              </a:extLst>
            </p:cNvPr>
            <p:cNvSpPr txBox="1"/>
            <p:nvPr/>
          </p:nvSpPr>
          <p:spPr>
            <a:xfrm>
              <a:off x="608447" y="1576792"/>
              <a:ext cx="605344"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02</a:t>
              </a:r>
            </a:p>
          </p:txBody>
        </p:sp>
      </p:grpSp>
      <p:grpSp>
        <p:nvGrpSpPr>
          <p:cNvPr id="490" name="Group 489">
            <a:extLst>
              <a:ext uri="{FF2B5EF4-FFF2-40B4-BE49-F238E27FC236}">
                <a16:creationId xmlns:a16="http://schemas.microsoft.com/office/drawing/2014/main" id="{1131849F-DBCB-AA0E-FCCE-B09F0A862439}"/>
              </a:ext>
            </a:extLst>
          </p:cNvPr>
          <p:cNvGrpSpPr/>
          <p:nvPr/>
        </p:nvGrpSpPr>
        <p:grpSpPr>
          <a:xfrm>
            <a:off x="497584" y="1465580"/>
            <a:ext cx="8196836" cy="937025"/>
            <a:chOff x="497584" y="1402080"/>
            <a:chExt cx="8196836" cy="937025"/>
          </a:xfrm>
        </p:grpSpPr>
        <p:grpSp>
          <p:nvGrpSpPr>
            <p:cNvPr id="11" name="Group 10">
              <a:extLst>
                <a:ext uri="{FF2B5EF4-FFF2-40B4-BE49-F238E27FC236}">
                  <a16:creationId xmlns:a16="http://schemas.microsoft.com/office/drawing/2014/main" id="{ED8B3FD4-5194-03B1-5425-ACC60A82BF64}"/>
                </a:ext>
              </a:extLst>
            </p:cNvPr>
            <p:cNvGrpSpPr/>
            <p:nvPr/>
          </p:nvGrpSpPr>
          <p:grpSpPr>
            <a:xfrm>
              <a:off x="497584" y="1402080"/>
              <a:ext cx="8196836" cy="937025"/>
              <a:chOff x="497584" y="1402080"/>
              <a:chExt cx="8196836" cy="1264920"/>
            </a:xfrm>
          </p:grpSpPr>
          <p:sp>
            <p:nvSpPr>
              <p:cNvPr id="2" name="Rectangle: Rounded Corners 1">
                <a:extLst>
                  <a:ext uri="{FF2B5EF4-FFF2-40B4-BE49-F238E27FC236}">
                    <a16:creationId xmlns:a16="http://schemas.microsoft.com/office/drawing/2014/main" id="{81E90F8E-B4C8-BBEF-0DED-65F83DBF1563}"/>
                  </a:ext>
                </a:extLst>
              </p:cNvPr>
              <p:cNvSpPr/>
              <p:nvPr/>
            </p:nvSpPr>
            <p:spPr>
              <a:xfrm>
                <a:off x="497584" y="1402080"/>
                <a:ext cx="8196836" cy="1261110"/>
              </a:xfrm>
              <a:prstGeom prst="roundRect">
                <a:avLst>
                  <a:gd name="adj" fmla="val 0"/>
                </a:avLst>
              </a:prstGeom>
              <a:solidFill>
                <a:schemeClr val="bg1"/>
              </a:solidFill>
              <a:ln>
                <a:noFill/>
              </a:ln>
              <a:effectLst>
                <a:outerShdw blurRad="114300" dist="76200" dir="2700000" algn="tl" rotWithShape="0">
                  <a:schemeClr val="tx2">
                    <a:lumMod val="2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32325A5-212A-1BF0-C71F-1FC52E70F94A}"/>
                  </a:ext>
                </a:extLst>
              </p:cNvPr>
              <p:cNvSpPr/>
              <p:nvPr/>
            </p:nvSpPr>
            <p:spPr>
              <a:xfrm>
                <a:off x="497584" y="1402080"/>
                <a:ext cx="874016" cy="1264920"/>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343B5A2C-55BE-F5FD-17C8-BB0C7035B9A3}"/>
                </a:ext>
              </a:extLst>
            </p:cNvPr>
            <p:cNvSpPr txBox="1"/>
            <p:nvPr/>
          </p:nvSpPr>
          <p:spPr>
            <a:xfrm>
              <a:off x="1733104" y="1457071"/>
              <a:ext cx="4027615" cy="307777"/>
            </a:xfrm>
            <a:prstGeom prst="rect">
              <a:avLst/>
            </a:prstGeom>
            <a:noFill/>
          </p:spPr>
          <p:txBody>
            <a:bodyPr wrap="square" rtlCol="0">
              <a:spAutoFit/>
            </a:bodyPr>
            <a:lstStyle/>
            <a:p>
              <a:r>
                <a:rPr lang="en-US" b="1" dirty="0">
                  <a:solidFill>
                    <a:schemeClr val="bg2">
                      <a:lumMod val="50000"/>
                    </a:schemeClr>
                  </a:solidFill>
                  <a:latin typeface="Calibri" panose="020F0502020204030204" pitchFamily="34" charset="0"/>
                  <a:cs typeface="Calibri" panose="020F0502020204030204" pitchFamily="34" charset="0"/>
                </a:rPr>
                <a:t>Describe Your Needs Clearly</a:t>
              </a:r>
            </a:p>
          </p:txBody>
        </p:sp>
        <p:sp>
          <p:nvSpPr>
            <p:cNvPr id="15" name="TextBox 14">
              <a:extLst>
                <a:ext uri="{FF2B5EF4-FFF2-40B4-BE49-F238E27FC236}">
                  <a16:creationId xmlns:a16="http://schemas.microsoft.com/office/drawing/2014/main" id="{9FFDAA35-D3AF-2FB3-8BC8-6DBD344B3E41}"/>
                </a:ext>
              </a:extLst>
            </p:cNvPr>
            <p:cNvSpPr txBox="1"/>
            <p:nvPr/>
          </p:nvSpPr>
          <p:spPr>
            <a:xfrm>
              <a:off x="1733105" y="1781939"/>
              <a:ext cx="6598095" cy="461665"/>
            </a:xfrm>
            <a:prstGeom prst="rect">
              <a:avLst/>
            </a:prstGeom>
            <a:noFill/>
          </p:spPr>
          <p:txBody>
            <a:bodyPr wrap="square" rtlCol="0">
              <a:spAutoFit/>
            </a:bodyPr>
            <a:lstStyle/>
            <a:p>
              <a:r>
                <a:rPr lang="en-US" sz="1200" dirty="0">
                  <a:solidFill>
                    <a:schemeClr val="bg2">
                      <a:lumMod val="50000"/>
                    </a:schemeClr>
                  </a:solidFill>
                  <a:latin typeface="Calibri" panose="020F0502020204030204" pitchFamily="34" charset="0"/>
                  <a:cs typeface="Calibri" panose="020F0502020204030204" pitchFamily="34" charset="0"/>
                </a:rPr>
                <a:t>Before you begin looking for a ReactJS development services company in the USA or in India, you should thoroughly establish your project needs.</a:t>
              </a:r>
            </a:p>
          </p:txBody>
        </p:sp>
        <p:sp>
          <p:nvSpPr>
            <p:cNvPr id="27" name="Isosceles Triangle 26">
              <a:extLst>
                <a:ext uri="{FF2B5EF4-FFF2-40B4-BE49-F238E27FC236}">
                  <a16:creationId xmlns:a16="http://schemas.microsoft.com/office/drawing/2014/main" id="{96936B6C-ADDB-2141-AB7C-352A362E5F73}"/>
                </a:ext>
              </a:extLst>
            </p:cNvPr>
            <p:cNvSpPr/>
            <p:nvPr/>
          </p:nvSpPr>
          <p:spPr>
            <a:xfrm rot="5400000">
              <a:off x="975685" y="1586473"/>
              <a:ext cx="697935" cy="556025"/>
            </a:xfrm>
            <a:prstGeom prst="triangle">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A5D47B7-55B8-8905-1B92-0EBB59EE1A93}"/>
                </a:ext>
              </a:extLst>
            </p:cNvPr>
            <p:cNvSpPr txBox="1"/>
            <p:nvPr/>
          </p:nvSpPr>
          <p:spPr>
            <a:xfrm>
              <a:off x="608447" y="1576792"/>
              <a:ext cx="605344"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01</a:t>
              </a:r>
            </a:p>
          </p:txBody>
        </p:sp>
      </p:grpSp>
      <p:grpSp>
        <p:nvGrpSpPr>
          <p:cNvPr id="491" name="Group 490">
            <a:extLst>
              <a:ext uri="{FF2B5EF4-FFF2-40B4-BE49-F238E27FC236}">
                <a16:creationId xmlns:a16="http://schemas.microsoft.com/office/drawing/2014/main" id="{E6E0D970-2AAE-731C-64FC-8F300EACE33F}"/>
              </a:ext>
            </a:extLst>
          </p:cNvPr>
          <p:cNvGrpSpPr/>
          <p:nvPr/>
        </p:nvGrpSpPr>
        <p:grpSpPr>
          <a:xfrm>
            <a:off x="0" y="4559300"/>
            <a:ext cx="9144000" cy="584200"/>
            <a:chOff x="0" y="4559300"/>
            <a:chExt cx="9144000" cy="584200"/>
          </a:xfrm>
        </p:grpSpPr>
        <p:sp>
          <p:nvSpPr>
            <p:cNvPr id="493" name="Rectangle 492">
              <a:extLst>
                <a:ext uri="{FF2B5EF4-FFF2-40B4-BE49-F238E27FC236}">
                  <a16:creationId xmlns:a16="http://schemas.microsoft.com/office/drawing/2014/main" id="{40039CEE-AB53-3AE7-3619-D5110A58539E}"/>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4" name="Graphic 493">
              <a:extLst>
                <a:ext uri="{FF2B5EF4-FFF2-40B4-BE49-F238E27FC236}">
                  <a16:creationId xmlns:a16="http://schemas.microsoft.com/office/drawing/2014/main" id="{943A6C19-17E1-68BE-A855-902A4E1A6F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2650" y="4711700"/>
              <a:ext cx="1758784" cy="273451"/>
            </a:xfrm>
            <a:prstGeom prst="rect">
              <a:avLst/>
            </a:prstGeom>
          </p:spPr>
        </p:pic>
        <p:sp>
          <p:nvSpPr>
            <p:cNvPr id="495" name="TextBox 494">
              <a:extLst>
                <a:ext uri="{FF2B5EF4-FFF2-40B4-BE49-F238E27FC236}">
                  <a16:creationId xmlns:a16="http://schemas.microsoft.com/office/drawing/2014/main" id="{EF2A5625-5888-D8B4-EEC3-0A34DE2F1706}"/>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496" name="TextBox 495">
              <a:extLst>
                <a:ext uri="{FF2B5EF4-FFF2-40B4-BE49-F238E27FC236}">
                  <a16:creationId xmlns:a16="http://schemas.microsoft.com/office/drawing/2014/main" id="{EBECF4EC-20FD-F8C9-5C10-C6A3552D8421}"/>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284523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2" name="Google Shape;482;p4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libri" panose="020F0502020204030204" pitchFamily="34" charset="0"/>
                <a:cs typeface="Calibri" panose="020F0502020204030204" pitchFamily="34" charset="0"/>
              </a:rPr>
              <a:t>16</a:t>
            </a:fld>
            <a:endParaRPr>
              <a:latin typeface="Calibri" panose="020F0502020204030204" pitchFamily="34" charset="0"/>
              <a:cs typeface="Calibri" panose="020F0502020204030204" pitchFamily="34" charset="0"/>
            </a:endParaRPr>
          </a:p>
        </p:txBody>
      </p:sp>
      <p:sp>
        <p:nvSpPr>
          <p:cNvPr id="5" name="Google Shape;141;p21">
            <a:extLst>
              <a:ext uri="{FF2B5EF4-FFF2-40B4-BE49-F238E27FC236}">
                <a16:creationId xmlns:a16="http://schemas.microsoft.com/office/drawing/2014/main" id="{BEECC4AD-5685-4A9B-94D6-C019AD118C59}"/>
              </a:ext>
            </a:extLst>
          </p:cNvPr>
          <p:cNvSpPr txBox="1">
            <a:spLocks noGrp="1"/>
          </p:cNvSpPr>
          <p:nvPr>
            <p:ph type="title"/>
          </p:nvPr>
        </p:nvSpPr>
        <p:spPr>
          <a:xfrm>
            <a:off x="497584" y="199625"/>
            <a:ext cx="7833616" cy="93702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How to Hire the Top ReactJS Professionals for Your Project?</a:t>
            </a:r>
            <a:endParaRPr dirty="0">
              <a:latin typeface="Calibri" panose="020F0502020204030204" pitchFamily="34" charset="0"/>
              <a:cs typeface="Calibri" panose="020F0502020204030204" pitchFamily="34" charset="0"/>
            </a:endParaRPr>
          </a:p>
        </p:txBody>
      </p:sp>
      <p:grpSp>
        <p:nvGrpSpPr>
          <p:cNvPr id="490" name="Group 489">
            <a:extLst>
              <a:ext uri="{FF2B5EF4-FFF2-40B4-BE49-F238E27FC236}">
                <a16:creationId xmlns:a16="http://schemas.microsoft.com/office/drawing/2014/main" id="{1131849F-DBCB-AA0E-FCCE-B09F0A862439}"/>
              </a:ext>
            </a:extLst>
          </p:cNvPr>
          <p:cNvGrpSpPr/>
          <p:nvPr/>
        </p:nvGrpSpPr>
        <p:grpSpPr>
          <a:xfrm>
            <a:off x="497584" y="2712802"/>
            <a:ext cx="8196836" cy="937025"/>
            <a:chOff x="497584" y="1402080"/>
            <a:chExt cx="8196836" cy="937025"/>
          </a:xfrm>
        </p:grpSpPr>
        <p:grpSp>
          <p:nvGrpSpPr>
            <p:cNvPr id="11" name="Group 10">
              <a:extLst>
                <a:ext uri="{FF2B5EF4-FFF2-40B4-BE49-F238E27FC236}">
                  <a16:creationId xmlns:a16="http://schemas.microsoft.com/office/drawing/2014/main" id="{ED8B3FD4-5194-03B1-5425-ACC60A82BF64}"/>
                </a:ext>
              </a:extLst>
            </p:cNvPr>
            <p:cNvGrpSpPr/>
            <p:nvPr/>
          </p:nvGrpSpPr>
          <p:grpSpPr>
            <a:xfrm>
              <a:off x="497584" y="1402080"/>
              <a:ext cx="8196836" cy="937025"/>
              <a:chOff x="497584" y="1402080"/>
              <a:chExt cx="8196836" cy="1264920"/>
            </a:xfrm>
          </p:grpSpPr>
          <p:sp>
            <p:nvSpPr>
              <p:cNvPr id="2" name="Rectangle: Rounded Corners 1">
                <a:extLst>
                  <a:ext uri="{FF2B5EF4-FFF2-40B4-BE49-F238E27FC236}">
                    <a16:creationId xmlns:a16="http://schemas.microsoft.com/office/drawing/2014/main" id="{81E90F8E-B4C8-BBEF-0DED-65F83DBF1563}"/>
                  </a:ext>
                </a:extLst>
              </p:cNvPr>
              <p:cNvSpPr/>
              <p:nvPr/>
            </p:nvSpPr>
            <p:spPr>
              <a:xfrm>
                <a:off x="497584" y="1402080"/>
                <a:ext cx="8196836" cy="1261109"/>
              </a:xfrm>
              <a:prstGeom prst="roundRect">
                <a:avLst>
                  <a:gd name="adj" fmla="val 0"/>
                </a:avLst>
              </a:prstGeom>
              <a:solidFill>
                <a:schemeClr val="bg1"/>
              </a:solidFill>
              <a:ln>
                <a:noFill/>
              </a:ln>
              <a:effectLst>
                <a:outerShdw blurRad="114300" dist="76200" dir="2700000" algn="tl" rotWithShape="0">
                  <a:schemeClr val="tx2">
                    <a:lumMod val="2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32325A5-212A-1BF0-C71F-1FC52E70F94A}"/>
                  </a:ext>
                </a:extLst>
              </p:cNvPr>
              <p:cNvSpPr/>
              <p:nvPr/>
            </p:nvSpPr>
            <p:spPr>
              <a:xfrm>
                <a:off x="497584" y="1402080"/>
                <a:ext cx="874016" cy="126492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343B5A2C-55BE-F5FD-17C8-BB0C7035B9A3}"/>
                </a:ext>
              </a:extLst>
            </p:cNvPr>
            <p:cNvSpPr txBox="1"/>
            <p:nvPr/>
          </p:nvSpPr>
          <p:spPr>
            <a:xfrm>
              <a:off x="1733104" y="1457071"/>
              <a:ext cx="4027615" cy="307777"/>
            </a:xfrm>
            <a:prstGeom prst="rect">
              <a:avLst/>
            </a:prstGeom>
            <a:noFill/>
          </p:spPr>
          <p:txBody>
            <a:bodyPr wrap="square" rtlCol="0">
              <a:spAutoFit/>
            </a:bodyPr>
            <a:lstStyle/>
            <a:p>
              <a:r>
                <a:rPr lang="en-US" b="1" dirty="0">
                  <a:solidFill>
                    <a:schemeClr val="bg2">
                      <a:lumMod val="50000"/>
                    </a:schemeClr>
                  </a:solidFill>
                  <a:latin typeface="Calibri" panose="020F0502020204030204" pitchFamily="34" charset="0"/>
                  <a:cs typeface="Calibri" panose="020F0502020204030204" pitchFamily="34" charset="0"/>
                </a:rPr>
                <a:t>Perform a Comprehensive Interview Process</a:t>
              </a:r>
            </a:p>
          </p:txBody>
        </p:sp>
        <p:sp>
          <p:nvSpPr>
            <p:cNvPr id="15" name="TextBox 14">
              <a:extLst>
                <a:ext uri="{FF2B5EF4-FFF2-40B4-BE49-F238E27FC236}">
                  <a16:creationId xmlns:a16="http://schemas.microsoft.com/office/drawing/2014/main" id="{9FFDAA35-D3AF-2FB3-8BC8-6DBD344B3E41}"/>
                </a:ext>
              </a:extLst>
            </p:cNvPr>
            <p:cNvSpPr txBox="1"/>
            <p:nvPr/>
          </p:nvSpPr>
          <p:spPr>
            <a:xfrm>
              <a:off x="1733105" y="1781939"/>
              <a:ext cx="6913311" cy="461665"/>
            </a:xfrm>
            <a:prstGeom prst="rect">
              <a:avLst/>
            </a:prstGeom>
            <a:noFill/>
          </p:spPr>
          <p:txBody>
            <a:bodyPr wrap="square" rtlCol="0">
              <a:spAutoFit/>
            </a:bodyPr>
            <a:lstStyle/>
            <a:p>
              <a:r>
                <a:rPr lang="en-US" sz="1200" dirty="0">
                  <a:solidFill>
                    <a:schemeClr val="bg2">
                      <a:lumMod val="50000"/>
                    </a:schemeClr>
                  </a:solidFill>
                  <a:latin typeface="Calibri" panose="020F0502020204030204" pitchFamily="34" charset="0"/>
                  <a:cs typeface="Calibri" panose="020F0502020204030204" pitchFamily="34" charset="0"/>
                </a:rPr>
                <a:t>A rigorous interview procedure is required to find best candidate for the job. Employers can learn about their candidates’ technical talents, problem-solving ability &amp; communication skills by asking questions</a:t>
              </a:r>
            </a:p>
          </p:txBody>
        </p:sp>
        <p:sp>
          <p:nvSpPr>
            <p:cNvPr id="27" name="Isosceles Triangle 26">
              <a:extLst>
                <a:ext uri="{FF2B5EF4-FFF2-40B4-BE49-F238E27FC236}">
                  <a16:creationId xmlns:a16="http://schemas.microsoft.com/office/drawing/2014/main" id="{96936B6C-ADDB-2141-AB7C-352A362E5F73}"/>
                </a:ext>
              </a:extLst>
            </p:cNvPr>
            <p:cNvSpPr/>
            <p:nvPr/>
          </p:nvSpPr>
          <p:spPr>
            <a:xfrm rot="5400000">
              <a:off x="975685" y="1586473"/>
              <a:ext cx="697935" cy="556025"/>
            </a:xfrm>
            <a:prstGeom prst="triangl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A5D47B7-55B8-8905-1B92-0EBB59EE1A93}"/>
                </a:ext>
              </a:extLst>
            </p:cNvPr>
            <p:cNvSpPr txBox="1"/>
            <p:nvPr/>
          </p:nvSpPr>
          <p:spPr>
            <a:xfrm>
              <a:off x="608447" y="1576792"/>
              <a:ext cx="605344" cy="584775"/>
            </a:xfrm>
            <a:prstGeom prst="rect">
              <a:avLst/>
            </a:prstGeom>
            <a:noFill/>
          </p:spPr>
          <p:txBody>
            <a:bodyPr wrap="square" rtlCol="0">
              <a:spAutoFit/>
            </a:bodyPr>
            <a:lstStyle/>
            <a:p>
              <a:r>
                <a:rPr lang="en-US" sz="3200" b="1" dirty="0">
                  <a:solidFill>
                    <a:schemeClr val="tx2">
                      <a:lumMod val="25000"/>
                    </a:schemeClr>
                  </a:solidFill>
                  <a:latin typeface="Calibri" panose="020F0502020204030204" pitchFamily="34" charset="0"/>
                  <a:cs typeface="Calibri" panose="020F0502020204030204" pitchFamily="34" charset="0"/>
                </a:rPr>
                <a:t>04</a:t>
              </a:r>
            </a:p>
          </p:txBody>
        </p:sp>
      </p:grpSp>
      <p:grpSp>
        <p:nvGrpSpPr>
          <p:cNvPr id="4" name="Group 3">
            <a:extLst>
              <a:ext uri="{FF2B5EF4-FFF2-40B4-BE49-F238E27FC236}">
                <a16:creationId xmlns:a16="http://schemas.microsoft.com/office/drawing/2014/main" id="{581DDA3E-EC11-26A1-0A9E-99B2283CFE84}"/>
              </a:ext>
            </a:extLst>
          </p:cNvPr>
          <p:cNvGrpSpPr/>
          <p:nvPr/>
        </p:nvGrpSpPr>
        <p:grpSpPr>
          <a:xfrm>
            <a:off x="0" y="4559300"/>
            <a:ext cx="9144000" cy="584200"/>
            <a:chOff x="0" y="4559300"/>
            <a:chExt cx="9144000" cy="584200"/>
          </a:xfrm>
        </p:grpSpPr>
        <p:sp>
          <p:nvSpPr>
            <p:cNvPr id="6" name="Rectangle 5">
              <a:extLst>
                <a:ext uri="{FF2B5EF4-FFF2-40B4-BE49-F238E27FC236}">
                  <a16:creationId xmlns:a16="http://schemas.microsoft.com/office/drawing/2014/main" id="{E9A6D35A-342C-9CF8-0609-B01CCF857178}"/>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4E640A34-1807-13EB-C6B7-B27F0BFB44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2650" y="4711700"/>
              <a:ext cx="1758784" cy="273451"/>
            </a:xfrm>
            <a:prstGeom prst="rect">
              <a:avLst/>
            </a:prstGeom>
          </p:spPr>
        </p:pic>
        <p:sp>
          <p:nvSpPr>
            <p:cNvPr id="8" name="TextBox 7">
              <a:extLst>
                <a:ext uri="{FF2B5EF4-FFF2-40B4-BE49-F238E27FC236}">
                  <a16:creationId xmlns:a16="http://schemas.microsoft.com/office/drawing/2014/main" id="{2799F822-AB78-1B81-B9B1-A50A81397273}"/>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9" name="TextBox 8">
              <a:extLst>
                <a:ext uri="{FF2B5EF4-FFF2-40B4-BE49-F238E27FC236}">
                  <a16:creationId xmlns:a16="http://schemas.microsoft.com/office/drawing/2014/main" id="{96E3ACCA-CBC0-5DE3-9ABC-4D9F618DE0E6}"/>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1792BF84-4735-687B-E0F5-9E6E49818E3B}"/>
              </a:ext>
            </a:extLst>
          </p:cNvPr>
          <p:cNvGrpSpPr/>
          <p:nvPr/>
        </p:nvGrpSpPr>
        <p:grpSpPr>
          <a:xfrm>
            <a:off x="497584" y="1468590"/>
            <a:ext cx="8196836" cy="937025"/>
            <a:chOff x="497584" y="1402080"/>
            <a:chExt cx="8196836" cy="937025"/>
          </a:xfrm>
        </p:grpSpPr>
        <p:grpSp>
          <p:nvGrpSpPr>
            <p:cNvPr id="13" name="Group 12">
              <a:extLst>
                <a:ext uri="{FF2B5EF4-FFF2-40B4-BE49-F238E27FC236}">
                  <a16:creationId xmlns:a16="http://schemas.microsoft.com/office/drawing/2014/main" id="{79A15CEC-8AC2-0058-D381-5C8B0C24574A}"/>
                </a:ext>
              </a:extLst>
            </p:cNvPr>
            <p:cNvGrpSpPr/>
            <p:nvPr/>
          </p:nvGrpSpPr>
          <p:grpSpPr>
            <a:xfrm>
              <a:off x="497584" y="1402080"/>
              <a:ext cx="8196836" cy="937025"/>
              <a:chOff x="497584" y="1402080"/>
              <a:chExt cx="8196836" cy="1264920"/>
            </a:xfrm>
          </p:grpSpPr>
          <p:sp>
            <p:nvSpPr>
              <p:cNvPr id="484" name="Rectangle: Rounded Corners 483">
                <a:extLst>
                  <a:ext uri="{FF2B5EF4-FFF2-40B4-BE49-F238E27FC236}">
                    <a16:creationId xmlns:a16="http://schemas.microsoft.com/office/drawing/2014/main" id="{0727FB39-BB2B-857B-9A8A-5020A9E67623}"/>
                  </a:ext>
                </a:extLst>
              </p:cNvPr>
              <p:cNvSpPr/>
              <p:nvPr/>
            </p:nvSpPr>
            <p:spPr>
              <a:xfrm>
                <a:off x="497584" y="1402080"/>
                <a:ext cx="8196836" cy="1261110"/>
              </a:xfrm>
              <a:prstGeom prst="roundRect">
                <a:avLst>
                  <a:gd name="adj" fmla="val 0"/>
                </a:avLst>
              </a:prstGeom>
              <a:solidFill>
                <a:schemeClr val="bg1"/>
              </a:solidFill>
              <a:ln>
                <a:noFill/>
              </a:ln>
              <a:effectLst>
                <a:outerShdw blurRad="114300" dist="76200" dir="2700000" algn="tl" rotWithShape="0">
                  <a:schemeClr val="tx2">
                    <a:lumMod val="2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7" name="Group 486">
                <a:extLst>
                  <a:ext uri="{FF2B5EF4-FFF2-40B4-BE49-F238E27FC236}">
                    <a16:creationId xmlns:a16="http://schemas.microsoft.com/office/drawing/2014/main" id="{2F4B2928-D18F-C292-06DA-35602A6147A9}"/>
                  </a:ext>
                </a:extLst>
              </p:cNvPr>
              <p:cNvGrpSpPr/>
              <p:nvPr/>
            </p:nvGrpSpPr>
            <p:grpSpPr>
              <a:xfrm>
                <a:off x="497584" y="1402080"/>
                <a:ext cx="1105082" cy="1264920"/>
                <a:chOff x="497584" y="1402080"/>
                <a:chExt cx="1105082" cy="1264920"/>
              </a:xfrm>
            </p:grpSpPr>
            <p:sp>
              <p:nvSpPr>
                <p:cNvPr id="488" name="Rectangle 487">
                  <a:extLst>
                    <a:ext uri="{FF2B5EF4-FFF2-40B4-BE49-F238E27FC236}">
                      <a16:creationId xmlns:a16="http://schemas.microsoft.com/office/drawing/2014/main" id="{3209C2B0-5C38-66F4-2F93-CD5C15C3CDDA}"/>
                    </a:ext>
                  </a:extLst>
                </p:cNvPr>
                <p:cNvSpPr/>
                <p:nvPr/>
              </p:nvSpPr>
              <p:spPr>
                <a:xfrm>
                  <a:off x="497584" y="1402080"/>
                  <a:ext cx="874016" cy="126492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1" name="Isosceles Triangle 490">
                  <a:extLst>
                    <a:ext uri="{FF2B5EF4-FFF2-40B4-BE49-F238E27FC236}">
                      <a16:creationId xmlns:a16="http://schemas.microsoft.com/office/drawing/2014/main" id="{D4881BF6-6F07-6F60-A8DF-A233B197B957}"/>
                    </a:ext>
                  </a:extLst>
                </p:cNvPr>
                <p:cNvSpPr/>
                <p:nvPr/>
              </p:nvSpPr>
              <p:spPr>
                <a:xfrm rot="5400000">
                  <a:off x="853571" y="1749683"/>
                  <a:ext cx="942165" cy="556025"/>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4" name="TextBox 13">
              <a:extLst>
                <a:ext uri="{FF2B5EF4-FFF2-40B4-BE49-F238E27FC236}">
                  <a16:creationId xmlns:a16="http://schemas.microsoft.com/office/drawing/2014/main" id="{0BD9CCFB-F5D3-A6F4-2742-7ABA2B65B53C}"/>
                </a:ext>
              </a:extLst>
            </p:cNvPr>
            <p:cNvSpPr txBox="1"/>
            <p:nvPr/>
          </p:nvSpPr>
          <p:spPr>
            <a:xfrm>
              <a:off x="1733104" y="1457071"/>
              <a:ext cx="4027615" cy="307777"/>
            </a:xfrm>
            <a:prstGeom prst="rect">
              <a:avLst/>
            </a:prstGeom>
            <a:noFill/>
          </p:spPr>
          <p:txBody>
            <a:bodyPr wrap="square" rtlCol="0">
              <a:spAutoFit/>
            </a:bodyPr>
            <a:lstStyle/>
            <a:p>
              <a:r>
                <a:rPr lang="en-US" b="1" dirty="0">
                  <a:solidFill>
                    <a:schemeClr val="bg2">
                      <a:lumMod val="50000"/>
                    </a:schemeClr>
                  </a:solidFill>
                  <a:latin typeface="Calibri" panose="020F0502020204030204" pitchFamily="34" charset="0"/>
                  <a:cs typeface="Calibri" panose="020F0502020204030204" pitchFamily="34" charset="0"/>
                </a:rPr>
                <a:t>Publish Job Opportunities on Relevant Platforms</a:t>
              </a:r>
            </a:p>
          </p:txBody>
        </p:sp>
        <p:sp>
          <p:nvSpPr>
            <p:cNvPr id="17" name="TextBox 16">
              <a:extLst>
                <a:ext uri="{FF2B5EF4-FFF2-40B4-BE49-F238E27FC236}">
                  <a16:creationId xmlns:a16="http://schemas.microsoft.com/office/drawing/2014/main" id="{123D44AE-D0F1-6967-8306-F42F9B6D6859}"/>
                </a:ext>
              </a:extLst>
            </p:cNvPr>
            <p:cNvSpPr txBox="1"/>
            <p:nvPr/>
          </p:nvSpPr>
          <p:spPr>
            <a:xfrm>
              <a:off x="1733105" y="1781939"/>
              <a:ext cx="6598095" cy="461665"/>
            </a:xfrm>
            <a:prstGeom prst="rect">
              <a:avLst/>
            </a:prstGeom>
            <a:noFill/>
          </p:spPr>
          <p:txBody>
            <a:bodyPr wrap="square" rtlCol="0">
              <a:spAutoFit/>
            </a:bodyPr>
            <a:lstStyle/>
            <a:p>
              <a:r>
                <a:rPr lang="en-US" sz="1200" dirty="0">
                  <a:solidFill>
                    <a:schemeClr val="bg2">
                      <a:lumMod val="50000"/>
                    </a:schemeClr>
                  </a:solidFill>
                  <a:latin typeface="Calibri" panose="020F0502020204030204" pitchFamily="34" charset="0"/>
                  <a:cs typeface="Calibri" panose="020F0502020204030204" pitchFamily="34" charset="0"/>
                </a:rPr>
                <a:t>Employers may rapidly find qualified people who are seeking new possibilities by posting job openings on sites like LinkedIn, indeed, Glassdoor, Stack Overflow, and Reddit.</a:t>
              </a:r>
            </a:p>
          </p:txBody>
        </p:sp>
        <p:sp>
          <p:nvSpPr>
            <p:cNvPr id="483" name="TextBox 482">
              <a:extLst>
                <a:ext uri="{FF2B5EF4-FFF2-40B4-BE49-F238E27FC236}">
                  <a16:creationId xmlns:a16="http://schemas.microsoft.com/office/drawing/2014/main" id="{8E188314-2E5D-ABF8-763C-930C0734AAEA}"/>
                </a:ext>
              </a:extLst>
            </p:cNvPr>
            <p:cNvSpPr txBox="1"/>
            <p:nvPr/>
          </p:nvSpPr>
          <p:spPr>
            <a:xfrm>
              <a:off x="608447" y="1576792"/>
              <a:ext cx="605344"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03</a:t>
              </a:r>
            </a:p>
          </p:txBody>
        </p:sp>
      </p:grpSp>
    </p:spTree>
    <p:extLst>
      <p:ext uri="{BB962C8B-B14F-4D97-AF65-F5344CB8AC3E}">
        <p14:creationId xmlns:p14="http://schemas.microsoft.com/office/powerpoint/2010/main" val="1403942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2" name="Google Shape;482;p4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libri" panose="020F0502020204030204" pitchFamily="34" charset="0"/>
                <a:cs typeface="Calibri" panose="020F0502020204030204" pitchFamily="34" charset="0"/>
              </a:rPr>
              <a:t>17</a:t>
            </a:fld>
            <a:endParaRPr>
              <a:latin typeface="Calibri" panose="020F0502020204030204" pitchFamily="34" charset="0"/>
              <a:cs typeface="Calibri" panose="020F0502020204030204" pitchFamily="34" charset="0"/>
            </a:endParaRPr>
          </a:p>
        </p:txBody>
      </p:sp>
      <p:sp>
        <p:nvSpPr>
          <p:cNvPr id="5" name="Google Shape;141;p21">
            <a:extLst>
              <a:ext uri="{FF2B5EF4-FFF2-40B4-BE49-F238E27FC236}">
                <a16:creationId xmlns:a16="http://schemas.microsoft.com/office/drawing/2014/main" id="{BEECC4AD-5685-4A9B-94D6-C019AD118C59}"/>
              </a:ext>
            </a:extLst>
          </p:cNvPr>
          <p:cNvSpPr txBox="1">
            <a:spLocks noGrp="1"/>
          </p:cNvSpPr>
          <p:nvPr>
            <p:ph type="title"/>
          </p:nvPr>
        </p:nvSpPr>
        <p:spPr>
          <a:xfrm>
            <a:off x="497584" y="199625"/>
            <a:ext cx="7833616" cy="93702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How to Hire the Top ReactJS Professionals for Your Project?</a:t>
            </a:r>
            <a:endParaRPr dirty="0">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6286CBCC-FFF2-7B93-51A6-4605E515E39B}"/>
              </a:ext>
            </a:extLst>
          </p:cNvPr>
          <p:cNvGrpSpPr/>
          <p:nvPr/>
        </p:nvGrpSpPr>
        <p:grpSpPr>
          <a:xfrm>
            <a:off x="497584" y="1454822"/>
            <a:ext cx="8196836" cy="937025"/>
            <a:chOff x="497584" y="1402080"/>
            <a:chExt cx="8196836" cy="937025"/>
          </a:xfrm>
        </p:grpSpPr>
        <p:grpSp>
          <p:nvGrpSpPr>
            <p:cNvPr id="19" name="Group 18">
              <a:extLst>
                <a:ext uri="{FF2B5EF4-FFF2-40B4-BE49-F238E27FC236}">
                  <a16:creationId xmlns:a16="http://schemas.microsoft.com/office/drawing/2014/main" id="{5652FB7E-EC95-E8E2-CDA4-B29C760CE87C}"/>
                </a:ext>
              </a:extLst>
            </p:cNvPr>
            <p:cNvGrpSpPr/>
            <p:nvPr/>
          </p:nvGrpSpPr>
          <p:grpSpPr>
            <a:xfrm>
              <a:off x="497584" y="1402080"/>
              <a:ext cx="8196836" cy="937025"/>
              <a:chOff x="497584" y="1402080"/>
              <a:chExt cx="8196836" cy="1264920"/>
            </a:xfrm>
          </p:grpSpPr>
          <p:sp>
            <p:nvSpPr>
              <p:cNvPr id="23" name="Rectangle: Rounded Corners 22">
                <a:extLst>
                  <a:ext uri="{FF2B5EF4-FFF2-40B4-BE49-F238E27FC236}">
                    <a16:creationId xmlns:a16="http://schemas.microsoft.com/office/drawing/2014/main" id="{04A3DD78-FB19-2461-CFD0-E8EEC3D57060}"/>
                  </a:ext>
                </a:extLst>
              </p:cNvPr>
              <p:cNvSpPr/>
              <p:nvPr/>
            </p:nvSpPr>
            <p:spPr>
              <a:xfrm>
                <a:off x="497584" y="1402080"/>
                <a:ext cx="8196836" cy="1261110"/>
              </a:xfrm>
              <a:prstGeom prst="roundRect">
                <a:avLst>
                  <a:gd name="adj" fmla="val 0"/>
                </a:avLst>
              </a:prstGeom>
              <a:solidFill>
                <a:schemeClr val="bg1"/>
              </a:solidFill>
              <a:ln>
                <a:noFill/>
              </a:ln>
              <a:effectLst>
                <a:outerShdw blurRad="114300" dist="76200" dir="2700000" algn="tl" rotWithShape="0">
                  <a:schemeClr val="tx2">
                    <a:lumMod val="2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74F29A0-71D7-680D-300D-20E74CA9DE1B}"/>
                  </a:ext>
                </a:extLst>
              </p:cNvPr>
              <p:cNvGrpSpPr/>
              <p:nvPr/>
            </p:nvGrpSpPr>
            <p:grpSpPr>
              <a:xfrm>
                <a:off x="497584" y="1402080"/>
                <a:ext cx="1105082" cy="1264920"/>
                <a:chOff x="497584" y="1402080"/>
                <a:chExt cx="1105082" cy="1264920"/>
              </a:xfrm>
            </p:grpSpPr>
            <p:sp>
              <p:nvSpPr>
                <p:cNvPr id="25" name="Rectangle 24">
                  <a:extLst>
                    <a:ext uri="{FF2B5EF4-FFF2-40B4-BE49-F238E27FC236}">
                      <a16:creationId xmlns:a16="http://schemas.microsoft.com/office/drawing/2014/main" id="{2AA9FFAF-8A1D-111C-280B-B71B3B81D1B7}"/>
                    </a:ext>
                  </a:extLst>
                </p:cNvPr>
                <p:cNvSpPr/>
                <p:nvPr/>
              </p:nvSpPr>
              <p:spPr>
                <a:xfrm>
                  <a:off x="497584" y="1402080"/>
                  <a:ext cx="874016" cy="1264920"/>
                </a:xfrm>
                <a:prstGeom prst="rect">
                  <a:avLst/>
                </a:prstGeom>
                <a:solidFill>
                  <a:srgbClr val="BE2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25">
                  <a:extLst>
                    <a:ext uri="{FF2B5EF4-FFF2-40B4-BE49-F238E27FC236}">
                      <a16:creationId xmlns:a16="http://schemas.microsoft.com/office/drawing/2014/main" id="{DBC5AB20-5730-9A82-F66A-6F2656E9EB72}"/>
                    </a:ext>
                  </a:extLst>
                </p:cNvPr>
                <p:cNvSpPr/>
                <p:nvPr/>
              </p:nvSpPr>
              <p:spPr>
                <a:xfrm rot="5400000">
                  <a:off x="853571" y="1749683"/>
                  <a:ext cx="942165" cy="556025"/>
                </a:xfrm>
                <a:prstGeom prst="triangle">
                  <a:avLst/>
                </a:prstGeom>
                <a:solidFill>
                  <a:srgbClr val="BE2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0" name="TextBox 19">
              <a:extLst>
                <a:ext uri="{FF2B5EF4-FFF2-40B4-BE49-F238E27FC236}">
                  <a16:creationId xmlns:a16="http://schemas.microsoft.com/office/drawing/2014/main" id="{789ADEFD-64BD-1773-9927-47E48E5797D5}"/>
                </a:ext>
              </a:extLst>
            </p:cNvPr>
            <p:cNvSpPr txBox="1"/>
            <p:nvPr/>
          </p:nvSpPr>
          <p:spPr>
            <a:xfrm>
              <a:off x="1733104" y="1457071"/>
              <a:ext cx="4027615" cy="307777"/>
            </a:xfrm>
            <a:prstGeom prst="rect">
              <a:avLst/>
            </a:prstGeom>
            <a:noFill/>
          </p:spPr>
          <p:txBody>
            <a:bodyPr wrap="square" rtlCol="0">
              <a:spAutoFit/>
            </a:bodyPr>
            <a:lstStyle/>
            <a:p>
              <a:r>
                <a:rPr lang="en-US" b="1" dirty="0">
                  <a:solidFill>
                    <a:schemeClr val="bg2">
                      <a:lumMod val="50000"/>
                    </a:schemeClr>
                  </a:solidFill>
                  <a:latin typeface="Calibri" panose="020F0502020204030204" pitchFamily="34" charset="0"/>
                  <a:cs typeface="Calibri" panose="020F0502020204030204" pitchFamily="34" charset="0"/>
                </a:rPr>
                <a:t>Check References</a:t>
              </a:r>
            </a:p>
          </p:txBody>
        </p:sp>
        <p:sp>
          <p:nvSpPr>
            <p:cNvPr id="21" name="TextBox 20">
              <a:extLst>
                <a:ext uri="{FF2B5EF4-FFF2-40B4-BE49-F238E27FC236}">
                  <a16:creationId xmlns:a16="http://schemas.microsoft.com/office/drawing/2014/main" id="{C6EA41DF-4F71-DAFD-5BCB-80298B848FDB}"/>
                </a:ext>
              </a:extLst>
            </p:cNvPr>
            <p:cNvSpPr txBox="1"/>
            <p:nvPr/>
          </p:nvSpPr>
          <p:spPr>
            <a:xfrm>
              <a:off x="1733105" y="1781939"/>
              <a:ext cx="6598095" cy="461665"/>
            </a:xfrm>
            <a:prstGeom prst="rect">
              <a:avLst/>
            </a:prstGeom>
            <a:noFill/>
          </p:spPr>
          <p:txBody>
            <a:bodyPr wrap="square" rtlCol="0">
              <a:spAutoFit/>
            </a:bodyPr>
            <a:lstStyle/>
            <a:p>
              <a:r>
                <a:rPr lang="en-US" sz="1200" dirty="0">
                  <a:solidFill>
                    <a:schemeClr val="bg2">
                      <a:lumMod val="50000"/>
                    </a:schemeClr>
                  </a:solidFill>
                  <a:latin typeface="Calibri" panose="020F0502020204030204" pitchFamily="34" charset="0"/>
                  <a:cs typeface="Calibri" panose="020F0502020204030204" pitchFamily="34" charset="0"/>
                </a:rPr>
                <a:t>Before hiring critical to examine the references. Employers can better grasp a candidate’s track record of success &amp; ensure they will perform well in a team environment by examining references.</a:t>
              </a:r>
            </a:p>
          </p:txBody>
        </p:sp>
        <p:sp>
          <p:nvSpPr>
            <p:cNvPr id="22" name="TextBox 21">
              <a:extLst>
                <a:ext uri="{FF2B5EF4-FFF2-40B4-BE49-F238E27FC236}">
                  <a16:creationId xmlns:a16="http://schemas.microsoft.com/office/drawing/2014/main" id="{36A8E170-6680-6C21-9209-234A879B01E1}"/>
                </a:ext>
              </a:extLst>
            </p:cNvPr>
            <p:cNvSpPr txBox="1"/>
            <p:nvPr/>
          </p:nvSpPr>
          <p:spPr>
            <a:xfrm>
              <a:off x="608447" y="1576792"/>
              <a:ext cx="605344"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05</a:t>
              </a:r>
            </a:p>
          </p:txBody>
        </p:sp>
      </p:grpSp>
      <p:grpSp>
        <p:nvGrpSpPr>
          <p:cNvPr id="28" name="Group 27">
            <a:extLst>
              <a:ext uri="{FF2B5EF4-FFF2-40B4-BE49-F238E27FC236}">
                <a16:creationId xmlns:a16="http://schemas.microsoft.com/office/drawing/2014/main" id="{69E63F5C-DE7A-C498-0047-3F401019133E}"/>
              </a:ext>
            </a:extLst>
          </p:cNvPr>
          <p:cNvGrpSpPr/>
          <p:nvPr/>
        </p:nvGrpSpPr>
        <p:grpSpPr>
          <a:xfrm>
            <a:off x="497584" y="2682315"/>
            <a:ext cx="8196836" cy="937025"/>
            <a:chOff x="497584" y="1402080"/>
            <a:chExt cx="8196836" cy="937025"/>
          </a:xfrm>
        </p:grpSpPr>
        <p:grpSp>
          <p:nvGrpSpPr>
            <p:cNvPr id="29" name="Group 28">
              <a:extLst>
                <a:ext uri="{FF2B5EF4-FFF2-40B4-BE49-F238E27FC236}">
                  <a16:creationId xmlns:a16="http://schemas.microsoft.com/office/drawing/2014/main" id="{E3F07FE0-DC31-05F5-7D08-5F9D08E0564C}"/>
                </a:ext>
              </a:extLst>
            </p:cNvPr>
            <p:cNvGrpSpPr/>
            <p:nvPr/>
          </p:nvGrpSpPr>
          <p:grpSpPr>
            <a:xfrm>
              <a:off x="497584" y="1402080"/>
              <a:ext cx="8196836" cy="937025"/>
              <a:chOff x="497584" y="1402080"/>
              <a:chExt cx="8196836" cy="1264920"/>
            </a:xfrm>
          </p:grpSpPr>
          <p:sp>
            <p:nvSpPr>
              <p:cNvPr id="481" name="Rectangle: Rounded Corners 480">
                <a:extLst>
                  <a:ext uri="{FF2B5EF4-FFF2-40B4-BE49-F238E27FC236}">
                    <a16:creationId xmlns:a16="http://schemas.microsoft.com/office/drawing/2014/main" id="{25A9479D-FE9A-7CFD-96FE-6AF7175E5221}"/>
                  </a:ext>
                </a:extLst>
              </p:cNvPr>
              <p:cNvSpPr/>
              <p:nvPr/>
            </p:nvSpPr>
            <p:spPr>
              <a:xfrm>
                <a:off x="497584" y="1402080"/>
                <a:ext cx="8196836" cy="1261110"/>
              </a:xfrm>
              <a:prstGeom prst="roundRect">
                <a:avLst>
                  <a:gd name="adj" fmla="val 0"/>
                </a:avLst>
              </a:prstGeom>
              <a:solidFill>
                <a:schemeClr val="bg1"/>
              </a:solidFill>
              <a:ln>
                <a:noFill/>
              </a:ln>
              <a:effectLst>
                <a:outerShdw blurRad="114300" dist="76200" dir="2700000" algn="tl" rotWithShape="0">
                  <a:schemeClr val="tx2">
                    <a:lumMod val="25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5" name="Group 484">
                <a:extLst>
                  <a:ext uri="{FF2B5EF4-FFF2-40B4-BE49-F238E27FC236}">
                    <a16:creationId xmlns:a16="http://schemas.microsoft.com/office/drawing/2014/main" id="{3011B4F8-FB3A-9E0E-33B1-51C1128533F3}"/>
                  </a:ext>
                </a:extLst>
              </p:cNvPr>
              <p:cNvGrpSpPr/>
              <p:nvPr/>
            </p:nvGrpSpPr>
            <p:grpSpPr>
              <a:xfrm>
                <a:off x="497584" y="1402080"/>
                <a:ext cx="1105082" cy="1264920"/>
                <a:chOff x="497584" y="1402080"/>
                <a:chExt cx="1105082" cy="1264920"/>
              </a:xfrm>
            </p:grpSpPr>
            <p:sp>
              <p:nvSpPr>
                <p:cNvPr id="486" name="Rectangle 485">
                  <a:extLst>
                    <a:ext uri="{FF2B5EF4-FFF2-40B4-BE49-F238E27FC236}">
                      <a16:creationId xmlns:a16="http://schemas.microsoft.com/office/drawing/2014/main" id="{E89B9F85-64F8-38BF-7A49-07943D6AD3CE}"/>
                    </a:ext>
                  </a:extLst>
                </p:cNvPr>
                <p:cNvSpPr/>
                <p:nvPr/>
              </p:nvSpPr>
              <p:spPr>
                <a:xfrm>
                  <a:off x="497584" y="1402080"/>
                  <a:ext cx="874016" cy="1264920"/>
                </a:xfrm>
                <a:prstGeom prst="rect">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9" name="Isosceles Triangle 488">
                  <a:extLst>
                    <a:ext uri="{FF2B5EF4-FFF2-40B4-BE49-F238E27FC236}">
                      <a16:creationId xmlns:a16="http://schemas.microsoft.com/office/drawing/2014/main" id="{32FACD53-2BF2-03DA-F37A-F53F53BE375C}"/>
                    </a:ext>
                  </a:extLst>
                </p:cNvPr>
                <p:cNvSpPr/>
                <p:nvPr/>
              </p:nvSpPr>
              <p:spPr>
                <a:xfrm rot="5400000">
                  <a:off x="853571" y="1749683"/>
                  <a:ext cx="942165" cy="556025"/>
                </a:xfrm>
                <a:prstGeom prst="triangle">
                  <a:avLst/>
                </a:prstGeom>
                <a:solidFill>
                  <a:srgbClr val="8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0" name="TextBox 29">
              <a:extLst>
                <a:ext uri="{FF2B5EF4-FFF2-40B4-BE49-F238E27FC236}">
                  <a16:creationId xmlns:a16="http://schemas.microsoft.com/office/drawing/2014/main" id="{E69A677B-342B-3CD4-1A87-4A42A69CF83F}"/>
                </a:ext>
              </a:extLst>
            </p:cNvPr>
            <p:cNvSpPr txBox="1"/>
            <p:nvPr/>
          </p:nvSpPr>
          <p:spPr>
            <a:xfrm>
              <a:off x="1733104" y="1457071"/>
              <a:ext cx="4027615" cy="307777"/>
            </a:xfrm>
            <a:prstGeom prst="rect">
              <a:avLst/>
            </a:prstGeom>
            <a:noFill/>
          </p:spPr>
          <p:txBody>
            <a:bodyPr wrap="square" rtlCol="0">
              <a:spAutoFit/>
            </a:bodyPr>
            <a:lstStyle/>
            <a:p>
              <a:r>
                <a:rPr lang="en-US" b="1" dirty="0">
                  <a:solidFill>
                    <a:schemeClr val="bg2">
                      <a:lumMod val="50000"/>
                    </a:schemeClr>
                  </a:solidFill>
                  <a:latin typeface="Calibri" panose="020F0502020204030204" pitchFamily="34" charset="0"/>
                  <a:cs typeface="Calibri" panose="020F0502020204030204" pitchFamily="34" charset="0"/>
                </a:rPr>
                <a:t>Consider working With a Staffing Agency</a:t>
              </a:r>
            </a:p>
          </p:txBody>
        </p:sp>
        <p:sp>
          <p:nvSpPr>
            <p:cNvPr id="31" name="TextBox 30">
              <a:extLst>
                <a:ext uri="{FF2B5EF4-FFF2-40B4-BE49-F238E27FC236}">
                  <a16:creationId xmlns:a16="http://schemas.microsoft.com/office/drawing/2014/main" id="{3EAECB13-BA9E-EE2F-EFB9-B54F7BFCDB7A}"/>
                </a:ext>
              </a:extLst>
            </p:cNvPr>
            <p:cNvSpPr txBox="1"/>
            <p:nvPr/>
          </p:nvSpPr>
          <p:spPr>
            <a:xfrm>
              <a:off x="1733105" y="1781939"/>
              <a:ext cx="6598095" cy="461665"/>
            </a:xfrm>
            <a:prstGeom prst="rect">
              <a:avLst/>
            </a:prstGeom>
            <a:noFill/>
          </p:spPr>
          <p:txBody>
            <a:bodyPr wrap="square" rtlCol="0">
              <a:spAutoFit/>
            </a:bodyPr>
            <a:lstStyle/>
            <a:p>
              <a:r>
                <a:rPr lang="en-US" sz="1200" dirty="0">
                  <a:solidFill>
                    <a:schemeClr val="bg2">
                      <a:lumMod val="50000"/>
                    </a:schemeClr>
                  </a:solidFill>
                  <a:latin typeface="Calibri" panose="020F0502020204030204" pitchFamily="34" charset="0"/>
                  <a:cs typeface="Calibri" panose="020F0502020204030204" pitchFamily="34" charset="0"/>
                </a:rPr>
                <a:t>It can be difficult to find skilled ReactJS developers. Hiring firms that specialize in recruiting technical expertise can assist you in finding the ideal developer for your team.</a:t>
              </a:r>
            </a:p>
          </p:txBody>
        </p:sp>
        <p:sp>
          <p:nvSpPr>
            <p:cNvPr id="480" name="TextBox 479">
              <a:extLst>
                <a:ext uri="{FF2B5EF4-FFF2-40B4-BE49-F238E27FC236}">
                  <a16:creationId xmlns:a16="http://schemas.microsoft.com/office/drawing/2014/main" id="{4E3CECE8-F80A-C939-894F-76CC3EAAF678}"/>
                </a:ext>
              </a:extLst>
            </p:cNvPr>
            <p:cNvSpPr txBox="1"/>
            <p:nvPr/>
          </p:nvSpPr>
          <p:spPr>
            <a:xfrm>
              <a:off x="608447" y="1576792"/>
              <a:ext cx="605344"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06</a:t>
              </a:r>
            </a:p>
          </p:txBody>
        </p:sp>
      </p:grpSp>
      <p:grpSp>
        <p:nvGrpSpPr>
          <p:cNvPr id="4" name="Group 3">
            <a:extLst>
              <a:ext uri="{FF2B5EF4-FFF2-40B4-BE49-F238E27FC236}">
                <a16:creationId xmlns:a16="http://schemas.microsoft.com/office/drawing/2014/main" id="{581DDA3E-EC11-26A1-0A9E-99B2283CFE84}"/>
              </a:ext>
            </a:extLst>
          </p:cNvPr>
          <p:cNvGrpSpPr/>
          <p:nvPr/>
        </p:nvGrpSpPr>
        <p:grpSpPr>
          <a:xfrm>
            <a:off x="0" y="4559300"/>
            <a:ext cx="9144000" cy="584200"/>
            <a:chOff x="0" y="4559300"/>
            <a:chExt cx="9144000" cy="584200"/>
          </a:xfrm>
        </p:grpSpPr>
        <p:sp>
          <p:nvSpPr>
            <p:cNvPr id="6" name="Rectangle 5">
              <a:extLst>
                <a:ext uri="{FF2B5EF4-FFF2-40B4-BE49-F238E27FC236}">
                  <a16:creationId xmlns:a16="http://schemas.microsoft.com/office/drawing/2014/main" id="{E9A6D35A-342C-9CF8-0609-B01CCF857178}"/>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4E640A34-1807-13EB-C6B7-B27F0BFB44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2650" y="4711700"/>
              <a:ext cx="1758784" cy="273451"/>
            </a:xfrm>
            <a:prstGeom prst="rect">
              <a:avLst/>
            </a:prstGeom>
          </p:spPr>
        </p:pic>
        <p:sp>
          <p:nvSpPr>
            <p:cNvPr id="8" name="TextBox 7">
              <a:extLst>
                <a:ext uri="{FF2B5EF4-FFF2-40B4-BE49-F238E27FC236}">
                  <a16:creationId xmlns:a16="http://schemas.microsoft.com/office/drawing/2014/main" id="{2799F822-AB78-1B81-B9B1-A50A81397273}"/>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9" name="TextBox 8">
              <a:extLst>
                <a:ext uri="{FF2B5EF4-FFF2-40B4-BE49-F238E27FC236}">
                  <a16:creationId xmlns:a16="http://schemas.microsoft.com/office/drawing/2014/main" id="{96E3ACCA-CBC0-5DE3-9ABC-4D9F618DE0E6}"/>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7575675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2" name="Google Shape;482;p4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libri" panose="020F0502020204030204" pitchFamily="34" charset="0"/>
                <a:cs typeface="Calibri" panose="020F0502020204030204" pitchFamily="34" charset="0"/>
              </a:rPr>
              <a:t>18</a:t>
            </a:fld>
            <a:endParaRPr>
              <a:latin typeface="Calibri" panose="020F0502020204030204" pitchFamily="34" charset="0"/>
              <a:cs typeface="Calibri" panose="020F0502020204030204" pitchFamily="34" charset="0"/>
            </a:endParaRPr>
          </a:p>
        </p:txBody>
      </p:sp>
      <p:sp>
        <p:nvSpPr>
          <p:cNvPr id="5" name="Google Shape;141;p21">
            <a:extLst>
              <a:ext uri="{FF2B5EF4-FFF2-40B4-BE49-F238E27FC236}">
                <a16:creationId xmlns:a16="http://schemas.microsoft.com/office/drawing/2014/main" id="{BEECC4AD-5685-4A9B-94D6-C019AD118C59}"/>
              </a:ext>
            </a:extLst>
          </p:cNvPr>
          <p:cNvSpPr txBox="1">
            <a:spLocks noGrp="1"/>
          </p:cNvSpPr>
          <p:nvPr>
            <p:ph type="title"/>
          </p:nvPr>
        </p:nvSpPr>
        <p:spPr>
          <a:xfrm>
            <a:off x="497584" y="199625"/>
            <a:ext cx="7833616" cy="93702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What Qualities Should You Look for in a React Developer?</a:t>
            </a:r>
            <a:endParaRPr dirty="0">
              <a:latin typeface="Calibri" panose="020F0502020204030204" pitchFamily="34" charset="0"/>
              <a:cs typeface="Calibri" panose="020F0502020204030204" pitchFamily="34" charset="0"/>
            </a:endParaRPr>
          </a:p>
        </p:txBody>
      </p:sp>
      <p:grpSp>
        <p:nvGrpSpPr>
          <p:cNvPr id="498" name="Group 497">
            <a:extLst>
              <a:ext uri="{FF2B5EF4-FFF2-40B4-BE49-F238E27FC236}">
                <a16:creationId xmlns:a16="http://schemas.microsoft.com/office/drawing/2014/main" id="{5E97E66E-048A-3A00-C45B-75196B6BAAB1}"/>
              </a:ext>
            </a:extLst>
          </p:cNvPr>
          <p:cNvGrpSpPr/>
          <p:nvPr/>
        </p:nvGrpSpPr>
        <p:grpSpPr>
          <a:xfrm>
            <a:off x="0" y="4559300"/>
            <a:ext cx="9144000" cy="584200"/>
            <a:chOff x="0" y="4559300"/>
            <a:chExt cx="9144000" cy="584200"/>
          </a:xfrm>
        </p:grpSpPr>
        <p:sp>
          <p:nvSpPr>
            <p:cNvPr id="499" name="Rectangle 498">
              <a:extLst>
                <a:ext uri="{FF2B5EF4-FFF2-40B4-BE49-F238E27FC236}">
                  <a16:creationId xmlns:a16="http://schemas.microsoft.com/office/drawing/2014/main" id="{7B20AD4F-1498-24A2-9982-0D3023CCBA68}"/>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0" name="Graphic 499">
              <a:extLst>
                <a:ext uri="{FF2B5EF4-FFF2-40B4-BE49-F238E27FC236}">
                  <a16:creationId xmlns:a16="http://schemas.microsoft.com/office/drawing/2014/main" id="{0BBB3549-4DEB-E291-DDC8-AB26CEFF97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2650" y="4711700"/>
              <a:ext cx="1758784" cy="273451"/>
            </a:xfrm>
            <a:prstGeom prst="rect">
              <a:avLst/>
            </a:prstGeom>
          </p:spPr>
        </p:pic>
        <p:sp>
          <p:nvSpPr>
            <p:cNvPr id="501" name="TextBox 500">
              <a:extLst>
                <a:ext uri="{FF2B5EF4-FFF2-40B4-BE49-F238E27FC236}">
                  <a16:creationId xmlns:a16="http://schemas.microsoft.com/office/drawing/2014/main" id="{A7DDD2F3-1AE5-95F1-124B-D91254011B1A}"/>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502" name="TextBox 501">
              <a:extLst>
                <a:ext uri="{FF2B5EF4-FFF2-40B4-BE49-F238E27FC236}">
                  <a16:creationId xmlns:a16="http://schemas.microsoft.com/office/drawing/2014/main" id="{59023441-05E2-75AC-A708-71BC36976EA0}"/>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pic>
        <p:nvPicPr>
          <p:cNvPr id="504" name="Picture 503">
            <a:extLst>
              <a:ext uri="{FF2B5EF4-FFF2-40B4-BE49-F238E27FC236}">
                <a16:creationId xmlns:a16="http://schemas.microsoft.com/office/drawing/2014/main" id="{6260D912-1034-C892-5BF9-C49EB7445F5D}"/>
              </a:ext>
            </a:extLst>
          </p:cNvPr>
          <p:cNvPicPr>
            <a:picLocks noChangeAspect="1"/>
          </p:cNvPicPr>
          <p:nvPr/>
        </p:nvPicPr>
        <p:blipFill>
          <a:blip r:embed="rId6"/>
          <a:stretch>
            <a:fillRect/>
          </a:stretch>
        </p:blipFill>
        <p:spPr>
          <a:xfrm>
            <a:off x="497584" y="1270240"/>
            <a:ext cx="2165461" cy="3130711"/>
          </a:xfrm>
          <a:prstGeom prst="rect">
            <a:avLst/>
          </a:prstGeom>
        </p:spPr>
      </p:pic>
      <p:pic>
        <p:nvPicPr>
          <p:cNvPr id="506" name="Picture 505">
            <a:extLst>
              <a:ext uri="{FF2B5EF4-FFF2-40B4-BE49-F238E27FC236}">
                <a16:creationId xmlns:a16="http://schemas.microsoft.com/office/drawing/2014/main" id="{625B1093-D410-34A7-0E46-DD8A551BF4E8}"/>
              </a:ext>
            </a:extLst>
          </p:cNvPr>
          <p:cNvPicPr>
            <a:picLocks noChangeAspect="1"/>
          </p:cNvPicPr>
          <p:nvPr/>
        </p:nvPicPr>
        <p:blipFill>
          <a:blip r:embed="rId7"/>
          <a:stretch>
            <a:fillRect/>
          </a:stretch>
        </p:blipFill>
        <p:spPr>
          <a:xfrm>
            <a:off x="3466264" y="1270240"/>
            <a:ext cx="2165461" cy="3130711"/>
          </a:xfrm>
          <a:prstGeom prst="rect">
            <a:avLst/>
          </a:prstGeom>
        </p:spPr>
      </p:pic>
      <p:pic>
        <p:nvPicPr>
          <p:cNvPr id="508" name="Picture 507">
            <a:extLst>
              <a:ext uri="{FF2B5EF4-FFF2-40B4-BE49-F238E27FC236}">
                <a16:creationId xmlns:a16="http://schemas.microsoft.com/office/drawing/2014/main" id="{0A202CED-6250-DCE5-3B7F-CD19928B8B56}"/>
              </a:ext>
            </a:extLst>
          </p:cNvPr>
          <p:cNvPicPr>
            <a:picLocks noChangeAspect="1"/>
          </p:cNvPicPr>
          <p:nvPr/>
        </p:nvPicPr>
        <p:blipFill>
          <a:blip r:embed="rId8"/>
          <a:stretch>
            <a:fillRect/>
          </a:stretch>
        </p:blipFill>
        <p:spPr>
          <a:xfrm>
            <a:off x="6434944" y="1270240"/>
            <a:ext cx="2165461" cy="3130711"/>
          </a:xfrm>
          <a:prstGeom prst="rect">
            <a:avLst/>
          </a:prstGeom>
        </p:spPr>
      </p:pic>
    </p:spTree>
    <p:extLst>
      <p:ext uri="{BB962C8B-B14F-4D97-AF65-F5344CB8AC3E}">
        <p14:creationId xmlns:p14="http://schemas.microsoft.com/office/powerpoint/2010/main" val="77389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2" name="Google Shape;482;p4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libri" panose="020F0502020204030204" pitchFamily="34" charset="0"/>
                <a:cs typeface="Calibri" panose="020F0502020204030204" pitchFamily="34" charset="0"/>
              </a:rPr>
              <a:t>19</a:t>
            </a:fld>
            <a:endParaRPr>
              <a:latin typeface="Calibri" panose="020F0502020204030204" pitchFamily="34" charset="0"/>
              <a:cs typeface="Calibri" panose="020F0502020204030204" pitchFamily="34" charset="0"/>
            </a:endParaRPr>
          </a:p>
        </p:txBody>
      </p:sp>
      <p:sp>
        <p:nvSpPr>
          <p:cNvPr id="12" name="Google Shape;141;p21">
            <a:extLst>
              <a:ext uri="{FF2B5EF4-FFF2-40B4-BE49-F238E27FC236}">
                <a16:creationId xmlns:a16="http://schemas.microsoft.com/office/drawing/2014/main" id="{337524D6-4927-736C-04E4-8172FBF6FD0B}"/>
              </a:ext>
            </a:extLst>
          </p:cNvPr>
          <p:cNvSpPr txBox="1">
            <a:spLocks noGrp="1"/>
          </p:cNvSpPr>
          <p:nvPr>
            <p:ph type="title"/>
          </p:nvPr>
        </p:nvSpPr>
        <p:spPr>
          <a:xfrm>
            <a:off x="497584" y="199625"/>
            <a:ext cx="7833616" cy="93702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What Qualities Should You Look for in a React Developer?</a:t>
            </a:r>
            <a:endParaRPr dirty="0">
              <a:latin typeface="Calibri" panose="020F0502020204030204" pitchFamily="34" charset="0"/>
              <a:cs typeface="Calibri" panose="020F0502020204030204" pitchFamily="34" charset="0"/>
            </a:endParaRPr>
          </a:p>
        </p:txBody>
      </p:sp>
      <p:grpSp>
        <p:nvGrpSpPr>
          <p:cNvPr id="14" name="Group 13">
            <a:extLst>
              <a:ext uri="{FF2B5EF4-FFF2-40B4-BE49-F238E27FC236}">
                <a16:creationId xmlns:a16="http://schemas.microsoft.com/office/drawing/2014/main" id="{779E28D2-5795-F389-E74C-5B9F6513ED8B}"/>
              </a:ext>
            </a:extLst>
          </p:cNvPr>
          <p:cNvGrpSpPr/>
          <p:nvPr/>
        </p:nvGrpSpPr>
        <p:grpSpPr>
          <a:xfrm>
            <a:off x="0" y="4559300"/>
            <a:ext cx="9144000" cy="584200"/>
            <a:chOff x="0" y="4559300"/>
            <a:chExt cx="9144000" cy="584200"/>
          </a:xfrm>
        </p:grpSpPr>
        <p:sp>
          <p:nvSpPr>
            <p:cNvPr id="15" name="Rectangle 14">
              <a:extLst>
                <a:ext uri="{FF2B5EF4-FFF2-40B4-BE49-F238E27FC236}">
                  <a16:creationId xmlns:a16="http://schemas.microsoft.com/office/drawing/2014/main" id="{0679059F-3E58-6B5F-8CB4-C72F77558AEA}"/>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09CC8425-FD5A-12FB-5777-A937B646F7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2650" y="4711700"/>
              <a:ext cx="1758784" cy="273451"/>
            </a:xfrm>
            <a:prstGeom prst="rect">
              <a:avLst/>
            </a:prstGeom>
          </p:spPr>
        </p:pic>
        <p:sp>
          <p:nvSpPr>
            <p:cNvPr id="17" name="TextBox 16">
              <a:extLst>
                <a:ext uri="{FF2B5EF4-FFF2-40B4-BE49-F238E27FC236}">
                  <a16:creationId xmlns:a16="http://schemas.microsoft.com/office/drawing/2014/main" id="{B82C5B8B-293E-7EC8-0596-C210E86C8F6A}"/>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18" name="TextBox 17">
              <a:extLst>
                <a:ext uri="{FF2B5EF4-FFF2-40B4-BE49-F238E27FC236}">
                  <a16:creationId xmlns:a16="http://schemas.microsoft.com/office/drawing/2014/main" id="{CED1E4D6-AA3C-B368-FC63-C48DBD401F28}"/>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pic>
        <p:nvPicPr>
          <p:cNvPr id="20" name="Picture 19">
            <a:extLst>
              <a:ext uri="{FF2B5EF4-FFF2-40B4-BE49-F238E27FC236}">
                <a16:creationId xmlns:a16="http://schemas.microsoft.com/office/drawing/2014/main" id="{0915DEBD-E9DC-5410-FFE1-60DE54BBF841}"/>
              </a:ext>
            </a:extLst>
          </p:cNvPr>
          <p:cNvPicPr>
            <a:picLocks noChangeAspect="1"/>
          </p:cNvPicPr>
          <p:nvPr/>
        </p:nvPicPr>
        <p:blipFill>
          <a:blip r:embed="rId6"/>
          <a:stretch>
            <a:fillRect/>
          </a:stretch>
        </p:blipFill>
        <p:spPr>
          <a:xfrm>
            <a:off x="497584" y="1275445"/>
            <a:ext cx="2165461" cy="3130711"/>
          </a:xfrm>
          <a:prstGeom prst="rect">
            <a:avLst/>
          </a:prstGeom>
        </p:spPr>
      </p:pic>
      <p:pic>
        <p:nvPicPr>
          <p:cNvPr id="22" name="Picture 21">
            <a:extLst>
              <a:ext uri="{FF2B5EF4-FFF2-40B4-BE49-F238E27FC236}">
                <a16:creationId xmlns:a16="http://schemas.microsoft.com/office/drawing/2014/main" id="{7EA06586-A3DB-2D79-202C-7D27B665EA4D}"/>
              </a:ext>
            </a:extLst>
          </p:cNvPr>
          <p:cNvPicPr>
            <a:picLocks noChangeAspect="1"/>
          </p:cNvPicPr>
          <p:nvPr/>
        </p:nvPicPr>
        <p:blipFill>
          <a:blip r:embed="rId7"/>
          <a:stretch>
            <a:fillRect/>
          </a:stretch>
        </p:blipFill>
        <p:spPr>
          <a:xfrm>
            <a:off x="3470219" y="1275444"/>
            <a:ext cx="2165461" cy="3130711"/>
          </a:xfrm>
          <a:prstGeom prst="rect">
            <a:avLst/>
          </a:prstGeom>
        </p:spPr>
      </p:pic>
      <p:pic>
        <p:nvPicPr>
          <p:cNvPr id="24" name="Picture 23">
            <a:extLst>
              <a:ext uri="{FF2B5EF4-FFF2-40B4-BE49-F238E27FC236}">
                <a16:creationId xmlns:a16="http://schemas.microsoft.com/office/drawing/2014/main" id="{4E3760BA-2140-CD60-BD37-BC1DBA6CCA2B}"/>
              </a:ext>
            </a:extLst>
          </p:cNvPr>
          <p:cNvPicPr>
            <a:picLocks noChangeAspect="1"/>
          </p:cNvPicPr>
          <p:nvPr/>
        </p:nvPicPr>
        <p:blipFill>
          <a:blip r:embed="rId8"/>
          <a:stretch>
            <a:fillRect/>
          </a:stretch>
        </p:blipFill>
        <p:spPr>
          <a:xfrm>
            <a:off x="6430154" y="1270240"/>
            <a:ext cx="2165461" cy="3130711"/>
          </a:xfrm>
          <a:prstGeom prst="rect">
            <a:avLst/>
          </a:prstGeom>
        </p:spPr>
      </p:pic>
    </p:spTree>
    <p:extLst>
      <p:ext uri="{BB962C8B-B14F-4D97-AF65-F5344CB8AC3E}">
        <p14:creationId xmlns:p14="http://schemas.microsoft.com/office/powerpoint/2010/main" val="1126709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11" name="Google Shape;151;p22">
            <a:extLst>
              <a:ext uri="{FF2B5EF4-FFF2-40B4-BE49-F238E27FC236}">
                <a16:creationId xmlns:a16="http://schemas.microsoft.com/office/drawing/2014/main" id="{ECEB5A0F-1326-6F60-6A28-ECD29CACF60F}"/>
              </a:ext>
            </a:extLst>
          </p:cNvPr>
          <p:cNvSpPr txBox="1">
            <a:spLocks noGrp="1"/>
          </p:cNvSpPr>
          <p:nvPr>
            <p:ph type="body" idx="1"/>
          </p:nvPr>
        </p:nvSpPr>
        <p:spPr>
          <a:xfrm>
            <a:off x="318850" y="1272669"/>
            <a:ext cx="3929300" cy="2870198"/>
          </a:xfrm>
          <a:prstGeom prst="rect">
            <a:avLst/>
          </a:prstGeom>
        </p:spPr>
        <p:txBody>
          <a:bodyPr spcFirstLastPara="1" wrap="square" lIns="0" tIns="0" rIns="0" bIns="0" anchor="t" anchorCtr="0">
            <a:noAutofit/>
          </a:bodyPr>
          <a:lstStyle/>
          <a:p>
            <a:pPr marL="0" lvl="0" indent="0" rtl="0">
              <a:spcBef>
                <a:spcPts val="600"/>
              </a:spcBef>
              <a:spcAft>
                <a:spcPts val="0"/>
              </a:spcAft>
              <a:buNone/>
            </a:pPr>
            <a:r>
              <a:rPr lang="en-US" dirty="0">
                <a:latin typeface="Calibri" panose="020F0502020204030204" pitchFamily="34" charset="0"/>
                <a:cs typeface="Calibri" panose="020F0502020204030204" pitchFamily="34" charset="0"/>
              </a:rPr>
              <a:t>Since its initial release in 2013, ReactJS has become a popular JavaScript library for creating user interfaces. Because of its simplicity, versatility, and great performance, it has evolved and risen in favour among developers over the years.</a:t>
            </a:r>
            <a:endParaRPr dirty="0">
              <a:latin typeface="Calibri" panose="020F0502020204030204" pitchFamily="34" charset="0"/>
              <a:cs typeface="Calibri" panose="020F0502020204030204" pitchFamily="34" charset="0"/>
            </a:endParaRPr>
          </a:p>
        </p:txBody>
      </p:sp>
      <p:pic>
        <p:nvPicPr>
          <p:cNvPr id="15" name="Graphic 14">
            <a:extLst>
              <a:ext uri="{FF2B5EF4-FFF2-40B4-BE49-F238E27FC236}">
                <a16:creationId xmlns:a16="http://schemas.microsoft.com/office/drawing/2014/main" id="{B9469F60-8F14-CC43-6F1D-75B1DEDD78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6389" y="1075819"/>
            <a:ext cx="4545045" cy="2870199"/>
          </a:xfrm>
          <a:prstGeom prst="rect">
            <a:avLst/>
          </a:prstGeom>
        </p:spPr>
      </p:pic>
      <p:grpSp>
        <p:nvGrpSpPr>
          <p:cNvPr id="14" name="Group 13">
            <a:extLst>
              <a:ext uri="{FF2B5EF4-FFF2-40B4-BE49-F238E27FC236}">
                <a16:creationId xmlns:a16="http://schemas.microsoft.com/office/drawing/2014/main" id="{B902A28B-40AC-5E88-9C4C-9CA8FACC0C4F}"/>
              </a:ext>
            </a:extLst>
          </p:cNvPr>
          <p:cNvGrpSpPr/>
          <p:nvPr/>
        </p:nvGrpSpPr>
        <p:grpSpPr>
          <a:xfrm>
            <a:off x="0" y="4559300"/>
            <a:ext cx="9144000" cy="584200"/>
            <a:chOff x="0" y="4559300"/>
            <a:chExt cx="9144000" cy="584200"/>
          </a:xfrm>
        </p:grpSpPr>
        <p:sp>
          <p:nvSpPr>
            <p:cNvPr id="8" name="Rectangle 7">
              <a:extLst>
                <a:ext uri="{FF2B5EF4-FFF2-40B4-BE49-F238E27FC236}">
                  <a16:creationId xmlns:a16="http://schemas.microsoft.com/office/drawing/2014/main" id="{6DEF261E-46C8-2BEE-881C-F3386247C6D2}"/>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9C4C307F-FEE8-B13C-E0BE-616C7C9118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2650" y="4711700"/>
              <a:ext cx="1758784" cy="273451"/>
            </a:xfrm>
            <a:prstGeom prst="rect">
              <a:avLst/>
            </a:prstGeom>
          </p:spPr>
        </p:pic>
        <p:sp>
          <p:nvSpPr>
            <p:cNvPr id="12" name="TextBox 11">
              <a:extLst>
                <a:ext uri="{FF2B5EF4-FFF2-40B4-BE49-F238E27FC236}">
                  <a16:creationId xmlns:a16="http://schemas.microsoft.com/office/drawing/2014/main" id="{6E8207D1-2538-9803-4C95-66DCBFC422CD}"/>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13" name="TextBox 12">
              <a:extLst>
                <a:ext uri="{FF2B5EF4-FFF2-40B4-BE49-F238E27FC236}">
                  <a16:creationId xmlns:a16="http://schemas.microsoft.com/office/drawing/2014/main" id="{8EF8AB41-7C04-514A-A1A7-6391EE4DC603}"/>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580550" y="232772"/>
            <a:ext cx="7947500" cy="465728"/>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Why Should Your ReactJS Development Project Be Outsourced?</a:t>
            </a:r>
          </a:p>
        </p:txBody>
      </p:sp>
      <p:sp>
        <p:nvSpPr>
          <p:cNvPr id="152" name="Google Shape;152;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grpSp>
        <p:nvGrpSpPr>
          <p:cNvPr id="142" name="Group 141">
            <a:extLst>
              <a:ext uri="{FF2B5EF4-FFF2-40B4-BE49-F238E27FC236}">
                <a16:creationId xmlns:a16="http://schemas.microsoft.com/office/drawing/2014/main" id="{74AC9273-C4D7-AA92-2662-415A07241493}"/>
              </a:ext>
            </a:extLst>
          </p:cNvPr>
          <p:cNvGrpSpPr/>
          <p:nvPr/>
        </p:nvGrpSpPr>
        <p:grpSpPr>
          <a:xfrm>
            <a:off x="577850" y="1451610"/>
            <a:ext cx="7874000" cy="1209040"/>
            <a:chOff x="654050" y="1123950"/>
            <a:chExt cx="7874000" cy="1447800"/>
          </a:xfrm>
        </p:grpSpPr>
        <p:sp>
          <p:nvSpPr>
            <p:cNvPr id="133" name="Rectangle 132">
              <a:extLst>
                <a:ext uri="{FF2B5EF4-FFF2-40B4-BE49-F238E27FC236}">
                  <a16:creationId xmlns:a16="http://schemas.microsoft.com/office/drawing/2014/main" id="{0AD64E15-BE1C-C9DF-31D0-C5E8ECCB0B1B}"/>
                </a:ext>
              </a:extLst>
            </p:cNvPr>
            <p:cNvSpPr/>
            <p:nvPr/>
          </p:nvSpPr>
          <p:spPr>
            <a:xfrm>
              <a:off x="654050" y="1123950"/>
              <a:ext cx="7874000" cy="1447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4C61BEC6-B502-B274-D847-8E34169974B5}"/>
                </a:ext>
              </a:extLst>
            </p:cNvPr>
            <p:cNvCxnSpPr/>
            <p:nvPr/>
          </p:nvCxnSpPr>
          <p:spPr>
            <a:xfrm>
              <a:off x="1714500" y="1492250"/>
              <a:ext cx="0" cy="736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CBE9C26E-1E28-D73E-1B09-2185DFF28B51}"/>
                </a:ext>
              </a:extLst>
            </p:cNvPr>
            <p:cNvSpPr txBox="1"/>
            <p:nvPr/>
          </p:nvSpPr>
          <p:spPr>
            <a:xfrm>
              <a:off x="1841500" y="1296202"/>
              <a:ext cx="4536440" cy="338554"/>
            </a:xfrm>
            <a:prstGeom prst="rect">
              <a:avLst/>
            </a:prstGeom>
            <a:noFill/>
          </p:spPr>
          <p:txBody>
            <a:bodyPr wrap="square" rtlCol="0">
              <a:spAutoFit/>
            </a:bodyPr>
            <a:lstStyle/>
            <a:p>
              <a:r>
                <a:rPr lang="en-US" sz="1600" b="1" dirty="0">
                  <a:solidFill>
                    <a:schemeClr val="bg1"/>
                  </a:solidFill>
                  <a:latin typeface="Calibri" panose="020F0502020204030204" pitchFamily="34" charset="0"/>
                  <a:cs typeface="Calibri" panose="020F0502020204030204" pitchFamily="34" charset="0"/>
                </a:rPr>
                <a:t>Let you Concentrate on Your Main Business</a:t>
              </a:r>
            </a:p>
          </p:txBody>
        </p:sp>
        <p:sp>
          <p:nvSpPr>
            <p:cNvPr id="141" name="TextBox 140">
              <a:extLst>
                <a:ext uri="{FF2B5EF4-FFF2-40B4-BE49-F238E27FC236}">
                  <a16:creationId xmlns:a16="http://schemas.microsoft.com/office/drawing/2014/main" id="{B83B3EF6-B4E2-17F7-71B4-76378016AAF5}"/>
                </a:ext>
              </a:extLst>
            </p:cNvPr>
            <p:cNvSpPr txBox="1"/>
            <p:nvPr/>
          </p:nvSpPr>
          <p:spPr>
            <a:xfrm>
              <a:off x="1841500" y="1629946"/>
              <a:ext cx="6383338" cy="738664"/>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If you choose to outsource React.js web development to an offshore ReactJS development company, then it will free you and your resources to focus on other tasks.</a:t>
              </a:r>
            </a:p>
          </p:txBody>
        </p:sp>
      </p:grpSp>
      <p:grpSp>
        <p:nvGrpSpPr>
          <p:cNvPr id="143" name="Group 142">
            <a:extLst>
              <a:ext uri="{FF2B5EF4-FFF2-40B4-BE49-F238E27FC236}">
                <a16:creationId xmlns:a16="http://schemas.microsoft.com/office/drawing/2014/main" id="{30D7176A-965D-1A67-800C-3A2A0ED71864}"/>
              </a:ext>
            </a:extLst>
          </p:cNvPr>
          <p:cNvGrpSpPr/>
          <p:nvPr/>
        </p:nvGrpSpPr>
        <p:grpSpPr>
          <a:xfrm>
            <a:off x="577850" y="2886075"/>
            <a:ext cx="7874000" cy="1264258"/>
            <a:chOff x="654050" y="1123950"/>
            <a:chExt cx="7874000" cy="1447800"/>
          </a:xfrm>
        </p:grpSpPr>
        <p:sp>
          <p:nvSpPr>
            <p:cNvPr id="144" name="Rectangle 143">
              <a:extLst>
                <a:ext uri="{FF2B5EF4-FFF2-40B4-BE49-F238E27FC236}">
                  <a16:creationId xmlns:a16="http://schemas.microsoft.com/office/drawing/2014/main" id="{AEE48A9A-BA62-4C68-DE97-98435853EF15}"/>
                </a:ext>
              </a:extLst>
            </p:cNvPr>
            <p:cNvSpPr/>
            <p:nvPr/>
          </p:nvSpPr>
          <p:spPr>
            <a:xfrm>
              <a:off x="654050" y="1123950"/>
              <a:ext cx="7874000" cy="1447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Connector 145">
              <a:extLst>
                <a:ext uri="{FF2B5EF4-FFF2-40B4-BE49-F238E27FC236}">
                  <a16:creationId xmlns:a16="http://schemas.microsoft.com/office/drawing/2014/main" id="{D1844F9C-D012-F1EE-E69E-CB0D67390C05}"/>
                </a:ext>
              </a:extLst>
            </p:cNvPr>
            <p:cNvCxnSpPr/>
            <p:nvPr/>
          </p:nvCxnSpPr>
          <p:spPr>
            <a:xfrm>
              <a:off x="1714500" y="1492250"/>
              <a:ext cx="0" cy="736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B1D990C0-3065-C1AD-F524-3D350FB5F795}"/>
                </a:ext>
              </a:extLst>
            </p:cNvPr>
            <p:cNvSpPr txBox="1"/>
            <p:nvPr/>
          </p:nvSpPr>
          <p:spPr>
            <a:xfrm>
              <a:off x="1841500" y="1296202"/>
              <a:ext cx="3321050" cy="338554"/>
            </a:xfrm>
            <a:prstGeom prst="rect">
              <a:avLst/>
            </a:prstGeom>
            <a:noFill/>
          </p:spPr>
          <p:txBody>
            <a:bodyPr wrap="square" rtlCol="0">
              <a:spAutoFit/>
            </a:bodyPr>
            <a:lstStyle/>
            <a:p>
              <a:r>
                <a:rPr lang="en-US" sz="1600" b="1" dirty="0">
                  <a:solidFill>
                    <a:schemeClr val="bg1"/>
                  </a:solidFill>
                  <a:latin typeface="Calibri" panose="020F0502020204030204" pitchFamily="34" charset="0"/>
                  <a:cs typeface="Calibri" panose="020F0502020204030204" pitchFamily="34" charset="0"/>
                </a:rPr>
                <a:t>Access to Global Talent</a:t>
              </a:r>
            </a:p>
          </p:txBody>
        </p:sp>
        <p:sp>
          <p:nvSpPr>
            <p:cNvPr id="148" name="TextBox 147">
              <a:extLst>
                <a:ext uri="{FF2B5EF4-FFF2-40B4-BE49-F238E27FC236}">
                  <a16:creationId xmlns:a16="http://schemas.microsoft.com/office/drawing/2014/main" id="{0384B075-5E2D-16E8-B45B-D911D52E747D}"/>
                </a:ext>
              </a:extLst>
            </p:cNvPr>
            <p:cNvSpPr txBox="1"/>
            <p:nvPr/>
          </p:nvSpPr>
          <p:spPr>
            <a:xfrm>
              <a:off x="1841500" y="1629946"/>
              <a:ext cx="6383338" cy="738664"/>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You won’t have to recruit a ReactJS consulting firm near your office if you choose to outsource. Instead, you can collaborate on your project with an offshore network of talented remote developers.</a:t>
              </a:r>
            </a:p>
          </p:txBody>
        </p:sp>
      </p:grpSp>
      <p:pic>
        <p:nvPicPr>
          <p:cNvPr id="3" name="Graphic 2">
            <a:extLst>
              <a:ext uri="{FF2B5EF4-FFF2-40B4-BE49-F238E27FC236}">
                <a16:creationId xmlns:a16="http://schemas.microsoft.com/office/drawing/2014/main" id="{5394EBB4-150D-668C-9668-0CF2B71F0A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1538" y="1819937"/>
            <a:ext cx="505459" cy="431746"/>
          </a:xfrm>
          <a:prstGeom prst="rect">
            <a:avLst/>
          </a:prstGeom>
        </p:spPr>
      </p:pic>
      <p:pic>
        <p:nvPicPr>
          <p:cNvPr id="5" name="Graphic 4">
            <a:extLst>
              <a:ext uri="{FF2B5EF4-FFF2-40B4-BE49-F238E27FC236}">
                <a16:creationId xmlns:a16="http://schemas.microsoft.com/office/drawing/2014/main" id="{201D8F40-A96F-F59F-94CC-544339E143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1538" y="3265474"/>
            <a:ext cx="505459" cy="505459"/>
          </a:xfrm>
          <a:prstGeom prst="rect">
            <a:avLst/>
          </a:prstGeom>
        </p:spPr>
      </p:pic>
      <p:grpSp>
        <p:nvGrpSpPr>
          <p:cNvPr id="6" name="Group 5">
            <a:extLst>
              <a:ext uri="{FF2B5EF4-FFF2-40B4-BE49-F238E27FC236}">
                <a16:creationId xmlns:a16="http://schemas.microsoft.com/office/drawing/2014/main" id="{A40BFD82-9B23-76FC-6E0A-235F4902F676}"/>
              </a:ext>
            </a:extLst>
          </p:cNvPr>
          <p:cNvGrpSpPr/>
          <p:nvPr/>
        </p:nvGrpSpPr>
        <p:grpSpPr>
          <a:xfrm>
            <a:off x="0" y="4559300"/>
            <a:ext cx="9144000" cy="584200"/>
            <a:chOff x="0" y="4559300"/>
            <a:chExt cx="9144000" cy="584200"/>
          </a:xfrm>
        </p:grpSpPr>
        <p:sp>
          <p:nvSpPr>
            <p:cNvPr id="7" name="Rectangle 6">
              <a:extLst>
                <a:ext uri="{FF2B5EF4-FFF2-40B4-BE49-F238E27FC236}">
                  <a16:creationId xmlns:a16="http://schemas.microsoft.com/office/drawing/2014/main" id="{EFB6CEF3-B6CC-68FB-D1A5-9EA9D765F613}"/>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FEEEA545-FA4F-FDB8-A02B-CDF89F72D3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32650" y="4711700"/>
              <a:ext cx="1758784" cy="273451"/>
            </a:xfrm>
            <a:prstGeom prst="rect">
              <a:avLst/>
            </a:prstGeom>
          </p:spPr>
        </p:pic>
        <p:sp>
          <p:nvSpPr>
            <p:cNvPr id="9" name="TextBox 8">
              <a:extLst>
                <a:ext uri="{FF2B5EF4-FFF2-40B4-BE49-F238E27FC236}">
                  <a16:creationId xmlns:a16="http://schemas.microsoft.com/office/drawing/2014/main" id="{509216FD-5EA7-0AE9-09B0-BBAFC03618D5}"/>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10" name="TextBox 9">
              <a:extLst>
                <a:ext uri="{FF2B5EF4-FFF2-40B4-BE49-F238E27FC236}">
                  <a16:creationId xmlns:a16="http://schemas.microsoft.com/office/drawing/2014/main" id="{F8CC7BAA-FBBD-4D43-6FE2-6371B3B02A41}"/>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390838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580550" y="232772"/>
            <a:ext cx="7947500" cy="465728"/>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Why Should Your ReactJS Development Project Be Outsourced?</a:t>
            </a:r>
          </a:p>
        </p:txBody>
      </p:sp>
      <p:sp>
        <p:nvSpPr>
          <p:cNvPr id="152" name="Google Shape;152;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21</a:t>
            </a:fld>
            <a:endParaRPr/>
          </a:p>
        </p:txBody>
      </p:sp>
      <p:grpSp>
        <p:nvGrpSpPr>
          <p:cNvPr id="142" name="Group 141">
            <a:extLst>
              <a:ext uri="{FF2B5EF4-FFF2-40B4-BE49-F238E27FC236}">
                <a16:creationId xmlns:a16="http://schemas.microsoft.com/office/drawing/2014/main" id="{74AC9273-C4D7-AA92-2662-415A07241493}"/>
              </a:ext>
            </a:extLst>
          </p:cNvPr>
          <p:cNvGrpSpPr/>
          <p:nvPr/>
        </p:nvGrpSpPr>
        <p:grpSpPr>
          <a:xfrm>
            <a:off x="577850" y="1451610"/>
            <a:ext cx="7874000" cy="1264738"/>
            <a:chOff x="654050" y="1123950"/>
            <a:chExt cx="7874000" cy="1447800"/>
          </a:xfrm>
        </p:grpSpPr>
        <p:sp>
          <p:nvSpPr>
            <p:cNvPr id="133" name="Rectangle 132">
              <a:extLst>
                <a:ext uri="{FF2B5EF4-FFF2-40B4-BE49-F238E27FC236}">
                  <a16:creationId xmlns:a16="http://schemas.microsoft.com/office/drawing/2014/main" id="{0AD64E15-BE1C-C9DF-31D0-C5E8ECCB0B1B}"/>
                </a:ext>
              </a:extLst>
            </p:cNvPr>
            <p:cNvSpPr/>
            <p:nvPr/>
          </p:nvSpPr>
          <p:spPr>
            <a:xfrm>
              <a:off x="654050" y="1123950"/>
              <a:ext cx="7874000" cy="1447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4C61BEC6-B502-B274-D847-8E34169974B5}"/>
                </a:ext>
              </a:extLst>
            </p:cNvPr>
            <p:cNvCxnSpPr/>
            <p:nvPr/>
          </p:nvCxnSpPr>
          <p:spPr>
            <a:xfrm>
              <a:off x="1714500" y="1492250"/>
              <a:ext cx="0" cy="736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CBE9C26E-1E28-D73E-1B09-2185DFF28B51}"/>
                </a:ext>
              </a:extLst>
            </p:cNvPr>
            <p:cNvSpPr txBox="1"/>
            <p:nvPr/>
          </p:nvSpPr>
          <p:spPr>
            <a:xfrm>
              <a:off x="1841500" y="1296202"/>
              <a:ext cx="4536440" cy="338554"/>
            </a:xfrm>
            <a:prstGeom prst="rect">
              <a:avLst/>
            </a:prstGeom>
            <a:noFill/>
          </p:spPr>
          <p:txBody>
            <a:bodyPr wrap="square" rtlCol="0">
              <a:spAutoFit/>
            </a:bodyPr>
            <a:lstStyle/>
            <a:p>
              <a:r>
                <a:rPr lang="en-US" sz="1600" b="1" dirty="0">
                  <a:solidFill>
                    <a:schemeClr val="bg1"/>
                  </a:solidFill>
                  <a:latin typeface="Calibri" panose="020F0502020204030204" pitchFamily="34" charset="0"/>
                  <a:cs typeface="Calibri" panose="020F0502020204030204" pitchFamily="34" charset="0"/>
                </a:rPr>
                <a:t>Save a lot of Money</a:t>
              </a:r>
            </a:p>
          </p:txBody>
        </p:sp>
        <p:sp>
          <p:nvSpPr>
            <p:cNvPr id="141" name="TextBox 140">
              <a:extLst>
                <a:ext uri="{FF2B5EF4-FFF2-40B4-BE49-F238E27FC236}">
                  <a16:creationId xmlns:a16="http://schemas.microsoft.com/office/drawing/2014/main" id="{B83B3EF6-B4E2-17F7-71B4-76378016AAF5}"/>
                </a:ext>
              </a:extLst>
            </p:cNvPr>
            <p:cNvSpPr txBox="1"/>
            <p:nvPr/>
          </p:nvSpPr>
          <p:spPr>
            <a:xfrm>
              <a:off x="1841500" y="1629946"/>
              <a:ext cx="6383338" cy="738664"/>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You can save money if you outsource ReactJS development services without losing quality. You can collaborate with a team of offshore engineers residing in a nation with cheaper living and pay costs when you outsource tasks.</a:t>
              </a:r>
            </a:p>
          </p:txBody>
        </p:sp>
      </p:grpSp>
      <p:grpSp>
        <p:nvGrpSpPr>
          <p:cNvPr id="143" name="Group 142">
            <a:extLst>
              <a:ext uri="{FF2B5EF4-FFF2-40B4-BE49-F238E27FC236}">
                <a16:creationId xmlns:a16="http://schemas.microsoft.com/office/drawing/2014/main" id="{30D7176A-965D-1A67-800C-3A2A0ED71864}"/>
              </a:ext>
            </a:extLst>
          </p:cNvPr>
          <p:cNvGrpSpPr/>
          <p:nvPr/>
        </p:nvGrpSpPr>
        <p:grpSpPr>
          <a:xfrm>
            <a:off x="577850" y="2916684"/>
            <a:ext cx="7874000" cy="1264738"/>
            <a:chOff x="654050" y="1123950"/>
            <a:chExt cx="7874000" cy="1447800"/>
          </a:xfrm>
        </p:grpSpPr>
        <p:sp>
          <p:nvSpPr>
            <p:cNvPr id="144" name="Rectangle 143">
              <a:extLst>
                <a:ext uri="{FF2B5EF4-FFF2-40B4-BE49-F238E27FC236}">
                  <a16:creationId xmlns:a16="http://schemas.microsoft.com/office/drawing/2014/main" id="{AEE48A9A-BA62-4C68-DE97-98435853EF15}"/>
                </a:ext>
              </a:extLst>
            </p:cNvPr>
            <p:cNvSpPr/>
            <p:nvPr/>
          </p:nvSpPr>
          <p:spPr>
            <a:xfrm>
              <a:off x="654050" y="1123950"/>
              <a:ext cx="7874000" cy="1447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Connector 145">
              <a:extLst>
                <a:ext uri="{FF2B5EF4-FFF2-40B4-BE49-F238E27FC236}">
                  <a16:creationId xmlns:a16="http://schemas.microsoft.com/office/drawing/2014/main" id="{D1844F9C-D012-F1EE-E69E-CB0D67390C05}"/>
                </a:ext>
              </a:extLst>
            </p:cNvPr>
            <p:cNvCxnSpPr/>
            <p:nvPr/>
          </p:nvCxnSpPr>
          <p:spPr>
            <a:xfrm>
              <a:off x="1714500" y="1492250"/>
              <a:ext cx="0" cy="736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B1D990C0-3065-C1AD-F524-3D350FB5F795}"/>
                </a:ext>
              </a:extLst>
            </p:cNvPr>
            <p:cNvSpPr txBox="1"/>
            <p:nvPr/>
          </p:nvSpPr>
          <p:spPr>
            <a:xfrm>
              <a:off x="1841500" y="1296202"/>
              <a:ext cx="3321050" cy="338554"/>
            </a:xfrm>
            <a:prstGeom prst="rect">
              <a:avLst/>
            </a:prstGeom>
            <a:noFill/>
          </p:spPr>
          <p:txBody>
            <a:bodyPr wrap="square" rtlCol="0">
              <a:spAutoFit/>
            </a:bodyPr>
            <a:lstStyle/>
            <a:p>
              <a:r>
                <a:rPr lang="en-US" sz="1600" b="1" dirty="0">
                  <a:solidFill>
                    <a:schemeClr val="bg1"/>
                  </a:solidFill>
                  <a:latin typeface="Calibri" panose="020F0502020204030204" pitchFamily="34" charset="0"/>
                  <a:cs typeface="Calibri" panose="020F0502020204030204" pitchFamily="34" charset="0"/>
                </a:rPr>
                <a:t>Reduced Risks</a:t>
              </a:r>
            </a:p>
          </p:txBody>
        </p:sp>
        <p:sp>
          <p:nvSpPr>
            <p:cNvPr id="148" name="TextBox 147">
              <a:extLst>
                <a:ext uri="{FF2B5EF4-FFF2-40B4-BE49-F238E27FC236}">
                  <a16:creationId xmlns:a16="http://schemas.microsoft.com/office/drawing/2014/main" id="{0384B075-5E2D-16E8-B45B-D911D52E747D}"/>
                </a:ext>
              </a:extLst>
            </p:cNvPr>
            <p:cNvSpPr txBox="1"/>
            <p:nvPr/>
          </p:nvSpPr>
          <p:spPr>
            <a:xfrm>
              <a:off x="1841500" y="1629946"/>
              <a:ext cx="6383338" cy="523220"/>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When you outsource, you will sign a contract with a development firm. A written agreement can be used to outsource responsibility for any risks to the contractor.</a:t>
              </a:r>
            </a:p>
          </p:txBody>
        </p:sp>
      </p:grpSp>
      <p:pic>
        <p:nvPicPr>
          <p:cNvPr id="3" name="Graphic 2">
            <a:extLst>
              <a:ext uri="{FF2B5EF4-FFF2-40B4-BE49-F238E27FC236}">
                <a16:creationId xmlns:a16="http://schemas.microsoft.com/office/drawing/2014/main" id="{B6C9625A-8AD5-0FF8-95E2-9CEE2B715F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465" y="1791994"/>
            <a:ext cx="532235" cy="606157"/>
          </a:xfrm>
          <a:prstGeom prst="rect">
            <a:avLst/>
          </a:prstGeom>
        </p:spPr>
      </p:pic>
      <p:pic>
        <p:nvPicPr>
          <p:cNvPr id="7" name="Graphic 6">
            <a:extLst>
              <a:ext uri="{FF2B5EF4-FFF2-40B4-BE49-F238E27FC236}">
                <a16:creationId xmlns:a16="http://schemas.microsoft.com/office/drawing/2014/main" id="{4E2AC649-5EDD-D750-31A7-FAF8C38236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0465" y="3331243"/>
            <a:ext cx="475220" cy="435619"/>
          </a:xfrm>
          <a:prstGeom prst="rect">
            <a:avLst/>
          </a:prstGeom>
        </p:spPr>
      </p:pic>
      <p:grpSp>
        <p:nvGrpSpPr>
          <p:cNvPr id="8" name="Group 7">
            <a:extLst>
              <a:ext uri="{FF2B5EF4-FFF2-40B4-BE49-F238E27FC236}">
                <a16:creationId xmlns:a16="http://schemas.microsoft.com/office/drawing/2014/main" id="{E555FD85-EF43-3F45-663D-B573008DA1E6}"/>
              </a:ext>
            </a:extLst>
          </p:cNvPr>
          <p:cNvGrpSpPr/>
          <p:nvPr/>
        </p:nvGrpSpPr>
        <p:grpSpPr>
          <a:xfrm>
            <a:off x="0" y="4559300"/>
            <a:ext cx="9144000" cy="584200"/>
            <a:chOff x="0" y="4559300"/>
            <a:chExt cx="9144000" cy="584200"/>
          </a:xfrm>
        </p:grpSpPr>
        <p:sp>
          <p:nvSpPr>
            <p:cNvPr id="9" name="Rectangle 8">
              <a:extLst>
                <a:ext uri="{FF2B5EF4-FFF2-40B4-BE49-F238E27FC236}">
                  <a16:creationId xmlns:a16="http://schemas.microsoft.com/office/drawing/2014/main" id="{0A301146-A43E-613D-22A6-60C282F3C039}"/>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183C3AFE-714A-B051-9C16-C6DFDE350C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32650" y="4711700"/>
              <a:ext cx="1758784" cy="273451"/>
            </a:xfrm>
            <a:prstGeom prst="rect">
              <a:avLst/>
            </a:prstGeom>
          </p:spPr>
        </p:pic>
        <p:sp>
          <p:nvSpPr>
            <p:cNvPr id="11" name="TextBox 10">
              <a:extLst>
                <a:ext uri="{FF2B5EF4-FFF2-40B4-BE49-F238E27FC236}">
                  <a16:creationId xmlns:a16="http://schemas.microsoft.com/office/drawing/2014/main" id="{66019205-FBC2-05FA-EEA0-02AB764F8A17}"/>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12" name="TextBox 11">
              <a:extLst>
                <a:ext uri="{FF2B5EF4-FFF2-40B4-BE49-F238E27FC236}">
                  <a16:creationId xmlns:a16="http://schemas.microsoft.com/office/drawing/2014/main" id="{F6EAFA5D-5D1A-7DD9-27E7-ABF2029AE198}"/>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795211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580550" y="232772"/>
            <a:ext cx="7947500" cy="95313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Why Should Your ReactJS Development Project Be Outsourced?</a:t>
            </a:r>
          </a:p>
        </p:txBody>
      </p:sp>
      <p:sp>
        <p:nvSpPr>
          <p:cNvPr id="152" name="Google Shape;152;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22</a:t>
            </a:fld>
            <a:endParaRPr/>
          </a:p>
        </p:txBody>
      </p:sp>
      <p:grpSp>
        <p:nvGrpSpPr>
          <p:cNvPr id="142" name="Group 141">
            <a:extLst>
              <a:ext uri="{FF2B5EF4-FFF2-40B4-BE49-F238E27FC236}">
                <a16:creationId xmlns:a16="http://schemas.microsoft.com/office/drawing/2014/main" id="{74AC9273-C4D7-AA92-2662-415A07241493}"/>
              </a:ext>
            </a:extLst>
          </p:cNvPr>
          <p:cNvGrpSpPr/>
          <p:nvPr/>
        </p:nvGrpSpPr>
        <p:grpSpPr>
          <a:xfrm>
            <a:off x="577850" y="1451610"/>
            <a:ext cx="7874000" cy="1202690"/>
            <a:chOff x="654050" y="1123950"/>
            <a:chExt cx="7874000" cy="1447800"/>
          </a:xfrm>
        </p:grpSpPr>
        <p:sp>
          <p:nvSpPr>
            <p:cNvPr id="133" name="Rectangle 132">
              <a:extLst>
                <a:ext uri="{FF2B5EF4-FFF2-40B4-BE49-F238E27FC236}">
                  <a16:creationId xmlns:a16="http://schemas.microsoft.com/office/drawing/2014/main" id="{0AD64E15-BE1C-C9DF-31D0-C5E8ECCB0B1B}"/>
                </a:ext>
              </a:extLst>
            </p:cNvPr>
            <p:cNvSpPr/>
            <p:nvPr/>
          </p:nvSpPr>
          <p:spPr>
            <a:xfrm>
              <a:off x="654050" y="1123950"/>
              <a:ext cx="7874000" cy="1447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4C61BEC6-B502-B274-D847-8E34169974B5}"/>
                </a:ext>
              </a:extLst>
            </p:cNvPr>
            <p:cNvCxnSpPr/>
            <p:nvPr/>
          </p:nvCxnSpPr>
          <p:spPr>
            <a:xfrm>
              <a:off x="1714500" y="1492250"/>
              <a:ext cx="0" cy="736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CBE9C26E-1E28-D73E-1B09-2185DFF28B51}"/>
                </a:ext>
              </a:extLst>
            </p:cNvPr>
            <p:cNvSpPr txBox="1"/>
            <p:nvPr/>
          </p:nvSpPr>
          <p:spPr>
            <a:xfrm>
              <a:off x="1841500" y="1296202"/>
              <a:ext cx="4536440" cy="338554"/>
            </a:xfrm>
            <a:prstGeom prst="rect">
              <a:avLst/>
            </a:prstGeom>
            <a:noFill/>
          </p:spPr>
          <p:txBody>
            <a:bodyPr wrap="square" rtlCol="0">
              <a:spAutoFit/>
            </a:bodyPr>
            <a:lstStyle/>
            <a:p>
              <a:r>
                <a:rPr lang="en-US" sz="1600" b="1" dirty="0">
                  <a:solidFill>
                    <a:schemeClr val="bg1"/>
                  </a:solidFill>
                  <a:latin typeface="Calibri" panose="020F0502020204030204" pitchFamily="34" charset="0"/>
                  <a:cs typeface="Calibri" panose="020F0502020204030204" pitchFamily="34" charset="0"/>
                </a:rPr>
                <a:t>Access to Cutting-Edge/Niche Technology</a:t>
              </a:r>
            </a:p>
          </p:txBody>
        </p:sp>
        <p:sp>
          <p:nvSpPr>
            <p:cNvPr id="141" name="TextBox 140">
              <a:extLst>
                <a:ext uri="{FF2B5EF4-FFF2-40B4-BE49-F238E27FC236}">
                  <a16:creationId xmlns:a16="http://schemas.microsoft.com/office/drawing/2014/main" id="{B83B3EF6-B4E2-17F7-71B4-76378016AAF5}"/>
                </a:ext>
              </a:extLst>
            </p:cNvPr>
            <p:cNvSpPr txBox="1"/>
            <p:nvPr/>
          </p:nvSpPr>
          <p:spPr>
            <a:xfrm>
              <a:off x="1841500" y="1629946"/>
              <a:ext cx="6383338" cy="523220"/>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If you outsource the project to a ReactJS development company in the USA or an offshore firm, then it gives you access to cutting-edge tools and technologies.</a:t>
              </a:r>
            </a:p>
          </p:txBody>
        </p:sp>
      </p:grpSp>
      <p:grpSp>
        <p:nvGrpSpPr>
          <p:cNvPr id="143" name="Group 142">
            <a:extLst>
              <a:ext uri="{FF2B5EF4-FFF2-40B4-BE49-F238E27FC236}">
                <a16:creationId xmlns:a16="http://schemas.microsoft.com/office/drawing/2014/main" id="{30D7176A-965D-1A67-800C-3A2A0ED71864}"/>
              </a:ext>
            </a:extLst>
          </p:cNvPr>
          <p:cNvGrpSpPr/>
          <p:nvPr/>
        </p:nvGrpSpPr>
        <p:grpSpPr>
          <a:xfrm>
            <a:off x="576104" y="2872734"/>
            <a:ext cx="7874000" cy="1202690"/>
            <a:chOff x="654050" y="1123950"/>
            <a:chExt cx="7874000" cy="1447800"/>
          </a:xfrm>
        </p:grpSpPr>
        <p:sp>
          <p:nvSpPr>
            <p:cNvPr id="144" name="Rectangle 143">
              <a:extLst>
                <a:ext uri="{FF2B5EF4-FFF2-40B4-BE49-F238E27FC236}">
                  <a16:creationId xmlns:a16="http://schemas.microsoft.com/office/drawing/2014/main" id="{AEE48A9A-BA62-4C68-DE97-98435853EF15}"/>
                </a:ext>
              </a:extLst>
            </p:cNvPr>
            <p:cNvSpPr/>
            <p:nvPr/>
          </p:nvSpPr>
          <p:spPr>
            <a:xfrm>
              <a:off x="654050" y="1123950"/>
              <a:ext cx="7874000" cy="1447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Connector 145">
              <a:extLst>
                <a:ext uri="{FF2B5EF4-FFF2-40B4-BE49-F238E27FC236}">
                  <a16:creationId xmlns:a16="http://schemas.microsoft.com/office/drawing/2014/main" id="{D1844F9C-D012-F1EE-E69E-CB0D67390C05}"/>
                </a:ext>
              </a:extLst>
            </p:cNvPr>
            <p:cNvCxnSpPr/>
            <p:nvPr/>
          </p:nvCxnSpPr>
          <p:spPr>
            <a:xfrm>
              <a:off x="1714500" y="1492250"/>
              <a:ext cx="0" cy="736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B1D990C0-3065-C1AD-F524-3D350FB5F795}"/>
                </a:ext>
              </a:extLst>
            </p:cNvPr>
            <p:cNvSpPr txBox="1"/>
            <p:nvPr/>
          </p:nvSpPr>
          <p:spPr>
            <a:xfrm>
              <a:off x="1841500" y="1296202"/>
              <a:ext cx="3321050" cy="338554"/>
            </a:xfrm>
            <a:prstGeom prst="rect">
              <a:avLst/>
            </a:prstGeom>
            <a:noFill/>
          </p:spPr>
          <p:txBody>
            <a:bodyPr wrap="square" rtlCol="0">
              <a:spAutoFit/>
            </a:bodyPr>
            <a:lstStyle/>
            <a:p>
              <a:r>
                <a:rPr lang="en-US" sz="1600" b="1" dirty="0">
                  <a:solidFill>
                    <a:schemeClr val="bg1"/>
                  </a:solidFill>
                  <a:latin typeface="Calibri" panose="020F0502020204030204" pitchFamily="34" charset="0"/>
                  <a:cs typeface="Calibri" panose="020F0502020204030204" pitchFamily="34" charset="0"/>
                </a:rPr>
                <a:t>Dedicated Team Scalability</a:t>
              </a:r>
            </a:p>
          </p:txBody>
        </p:sp>
        <p:sp>
          <p:nvSpPr>
            <p:cNvPr id="148" name="TextBox 147">
              <a:extLst>
                <a:ext uri="{FF2B5EF4-FFF2-40B4-BE49-F238E27FC236}">
                  <a16:creationId xmlns:a16="http://schemas.microsoft.com/office/drawing/2014/main" id="{0384B075-5E2D-16E8-B45B-D911D52E747D}"/>
                </a:ext>
              </a:extLst>
            </p:cNvPr>
            <p:cNvSpPr txBox="1"/>
            <p:nvPr/>
          </p:nvSpPr>
          <p:spPr>
            <a:xfrm>
              <a:off x="1841500" y="1629946"/>
              <a:ext cx="6383338" cy="738664"/>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Working with offshore React developers provides business owners with greater flexibility in both ways - you can add new team members to the project or cancel the collaboration if it is no longer relevant without consequences.</a:t>
              </a:r>
            </a:p>
          </p:txBody>
        </p:sp>
      </p:grpSp>
      <p:pic>
        <p:nvPicPr>
          <p:cNvPr id="3" name="Graphic 2">
            <a:extLst>
              <a:ext uri="{FF2B5EF4-FFF2-40B4-BE49-F238E27FC236}">
                <a16:creationId xmlns:a16="http://schemas.microsoft.com/office/drawing/2014/main" id="{7FEBAA7B-257D-6A96-4FA8-1347C4D606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3925" y="1805853"/>
            <a:ext cx="515301" cy="515301"/>
          </a:xfrm>
          <a:prstGeom prst="rect">
            <a:avLst/>
          </a:prstGeom>
        </p:spPr>
      </p:pic>
      <p:grpSp>
        <p:nvGrpSpPr>
          <p:cNvPr id="8" name="Group 7">
            <a:extLst>
              <a:ext uri="{FF2B5EF4-FFF2-40B4-BE49-F238E27FC236}">
                <a16:creationId xmlns:a16="http://schemas.microsoft.com/office/drawing/2014/main" id="{F563F26C-7AEA-1786-B78F-A610AEFED239}"/>
              </a:ext>
            </a:extLst>
          </p:cNvPr>
          <p:cNvGrpSpPr/>
          <p:nvPr/>
        </p:nvGrpSpPr>
        <p:grpSpPr>
          <a:xfrm>
            <a:off x="0" y="4559300"/>
            <a:ext cx="9144000" cy="584200"/>
            <a:chOff x="0" y="4559300"/>
            <a:chExt cx="9144000" cy="584200"/>
          </a:xfrm>
        </p:grpSpPr>
        <p:sp>
          <p:nvSpPr>
            <p:cNvPr id="9" name="Rectangle 8">
              <a:extLst>
                <a:ext uri="{FF2B5EF4-FFF2-40B4-BE49-F238E27FC236}">
                  <a16:creationId xmlns:a16="http://schemas.microsoft.com/office/drawing/2014/main" id="{C3DF758E-50C8-8C80-3A93-BC28A66170C9}"/>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C2DCD41B-89AA-945C-FF11-86CEDFE706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2650" y="4711700"/>
              <a:ext cx="1758784" cy="273451"/>
            </a:xfrm>
            <a:prstGeom prst="rect">
              <a:avLst/>
            </a:prstGeom>
          </p:spPr>
        </p:pic>
        <p:sp>
          <p:nvSpPr>
            <p:cNvPr id="11" name="TextBox 10">
              <a:extLst>
                <a:ext uri="{FF2B5EF4-FFF2-40B4-BE49-F238E27FC236}">
                  <a16:creationId xmlns:a16="http://schemas.microsoft.com/office/drawing/2014/main" id="{ECCCD5A3-9F66-557A-38F1-998546E43F3D}"/>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12" name="TextBox 11">
              <a:extLst>
                <a:ext uri="{FF2B5EF4-FFF2-40B4-BE49-F238E27FC236}">
                  <a16:creationId xmlns:a16="http://schemas.microsoft.com/office/drawing/2014/main" id="{C00ECB5D-8191-6FAB-2F42-42FB3E657D7E}"/>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pic>
        <p:nvPicPr>
          <p:cNvPr id="13" name="Graphic 12">
            <a:extLst>
              <a:ext uri="{FF2B5EF4-FFF2-40B4-BE49-F238E27FC236}">
                <a16:creationId xmlns:a16="http://schemas.microsoft.com/office/drawing/2014/main" id="{AB26E336-E617-4CFC-C96B-B52278213D0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3450" y="3240716"/>
            <a:ext cx="476250" cy="466725"/>
          </a:xfrm>
          <a:prstGeom prst="rect">
            <a:avLst/>
          </a:prstGeom>
        </p:spPr>
      </p:pic>
    </p:spTree>
    <p:extLst>
      <p:ext uri="{BB962C8B-B14F-4D97-AF65-F5344CB8AC3E}">
        <p14:creationId xmlns:p14="http://schemas.microsoft.com/office/powerpoint/2010/main" val="3654527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2" name="Google Shape;152;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6" name="Google Shape;150;p22">
            <a:extLst>
              <a:ext uri="{FF2B5EF4-FFF2-40B4-BE49-F238E27FC236}">
                <a16:creationId xmlns:a16="http://schemas.microsoft.com/office/drawing/2014/main" id="{2DFEA774-26AF-077C-939D-93A60DAD2169}"/>
              </a:ext>
            </a:extLst>
          </p:cNvPr>
          <p:cNvSpPr txBox="1">
            <a:spLocks noGrp="1"/>
          </p:cNvSpPr>
          <p:nvPr>
            <p:ph type="title"/>
          </p:nvPr>
        </p:nvSpPr>
        <p:spPr>
          <a:xfrm>
            <a:off x="580550" y="232772"/>
            <a:ext cx="7947500" cy="953134"/>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Selecting the Best ReactJS Development Company</a:t>
            </a:r>
          </a:p>
        </p:txBody>
      </p:sp>
      <p:sp>
        <p:nvSpPr>
          <p:cNvPr id="8" name="TextBox 7">
            <a:extLst>
              <a:ext uri="{FF2B5EF4-FFF2-40B4-BE49-F238E27FC236}">
                <a16:creationId xmlns:a16="http://schemas.microsoft.com/office/drawing/2014/main" id="{196F0A8A-CCA6-24F7-8A6D-C7766F6931DA}"/>
              </a:ext>
            </a:extLst>
          </p:cNvPr>
          <p:cNvSpPr txBox="1"/>
          <p:nvPr/>
        </p:nvSpPr>
        <p:spPr>
          <a:xfrm>
            <a:off x="580550" y="1675217"/>
            <a:ext cx="3854290" cy="2585323"/>
          </a:xfrm>
          <a:prstGeom prst="rect">
            <a:avLst/>
          </a:prstGeom>
          <a:noFill/>
        </p:spPr>
        <p:txBody>
          <a:bodyPr wrap="square" rtlCol="0">
            <a:spAutoFit/>
          </a:bodyPr>
          <a:lstStyle/>
          <a:p>
            <a:r>
              <a:rPr lang="en-US" sz="1800" dirty="0">
                <a:solidFill>
                  <a:schemeClr val="bg1"/>
                </a:solidFill>
                <a:latin typeface="Calibri" panose="020F0502020204030204" pitchFamily="34" charset="0"/>
                <a:cs typeface="Calibri" panose="020F0502020204030204" pitchFamily="34" charset="0"/>
              </a:rPr>
              <a:t>Looking for a professional ReactJS development company? WeblineIndia, an offshore outsourcing unit of </a:t>
            </a:r>
            <a:r>
              <a:rPr lang="en-US" sz="1800" dirty="0" err="1">
                <a:solidFill>
                  <a:schemeClr val="bg1"/>
                </a:solidFill>
                <a:latin typeface="Calibri" panose="020F0502020204030204" pitchFamily="34" charset="0"/>
                <a:cs typeface="Calibri" panose="020F0502020204030204" pitchFamily="34" charset="0"/>
              </a:rPr>
              <a:t>WeblineGlobal</a:t>
            </a:r>
            <a:r>
              <a:rPr lang="en-US" sz="1800" dirty="0">
                <a:solidFill>
                  <a:schemeClr val="bg1"/>
                </a:solidFill>
                <a:latin typeface="Calibri" panose="020F0502020204030204" pitchFamily="34" charset="0"/>
                <a:cs typeface="Calibri" panose="020F0502020204030204" pitchFamily="34" charset="0"/>
              </a:rPr>
              <a:t>, is the only place to go! We have a professional development team who know the latest technology &amp; tools to provide high-quality ReactJS development services as per your business needs.</a:t>
            </a:r>
          </a:p>
        </p:txBody>
      </p:sp>
      <p:sp>
        <p:nvSpPr>
          <p:cNvPr id="9" name="Hexagon 8">
            <a:extLst>
              <a:ext uri="{FF2B5EF4-FFF2-40B4-BE49-F238E27FC236}">
                <a16:creationId xmlns:a16="http://schemas.microsoft.com/office/drawing/2014/main" id="{9BC6A2BE-F5D9-6C4C-43CA-5728F527D47A}"/>
              </a:ext>
            </a:extLst>
          </p:cNvPr>
          <p:cNvSpPr/>
          <p:nvPr/>
        </p:nvSpPr>
        <p:spPr>
          <a:xfrm>
            <a:off x="4997610" y="1186540"/>
            <a:ext cx="3565840" cy="3074000"/>
          </a:xfrm>
          <a:prstGeom prst="hexagon">
            <a:avLst/>
          </a:prstGeom>
          <a:blipFill dpi="0" rotWithShape="1">
            <a:blip r:embed="rId3"/>
            <a:srcRect/>
            <a:stretch>
              <a:fillRect l="-27000" r="-1000"/>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297FAAA-48AC-1AB4-5A9D-36EA5C6E11B1}"/>
              </a:ext>
            </a:extLst>
          </p:cNvPr>
          <p:cNvGrpSpPr/>
          <p:nvPr/>
        </p:nvGrpSpPr>
        <p:grpSpPr>
          <a:xfrm>
            <a:off x="0" y="4559300"/>
            <a:ext cx="9144000" cy="584200"/>
            <a:chOff x="0" y="4559300"/>
            <a:chExt cx="9144000" cy="584200"/>
          </a:xfrm>
        </p:grpSpPr>
        <p:sp>
          <p:nvSpPr>
            <p:cNvPr id="11" name="Rectangle 10">
              <a:extLst>
                <a:ext uri="{FF2B5EF4-FFF2-40B4-BE49-F238E27FC236}">
                  <a16:creationId xmlns:a16="http://schemas.microsoft.com/office/drawing/2014/main" id="{D28D604E-04DB-0B65-1C30-45EC6BF59779}"/>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3AC9742D-AB5A-539C-4547-D1D1031FE0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2650" y="4711700"/>
              <a:ext cx="1758784" cy="273451"/>
            </a:xfrm>
            <a:prstGeom prst="rect">
              <a:avLst/>
            </a:prstGeom>
          </p:spPr>
        </p:pic>
        <p:sp>
          <p:nvSpPr>
            <p:cNvPr id="13" name="TextBox 12">
              <a:extLst>
                <a:ext uri="{FF2B5EF4-FFF2-40B4-BE49-F238E27FC236}">
                  <a16:creationId xmlns:a16="http://schemas.microsoft.com/office/drawing/2014/main" id="{133660DB-D95B-E209-2D5F-75EA6ECFE4EF}"/>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14" name="TextBox 13">
              <a:extLst>
                <a:ext uri="{FF2B5EF4-FFF2-40B4-BE49-F238E27FC236}">
                  <a16:creationId xmlns:a16="http://schemas.microsoft.com/office/drawing/2014/main" id="{901ECB5C-5677-2020-D2E8-84D153399314}"/>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90927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1" name="Google Shape;61;p13"/>
          <p:cNvPicPr preferRelativeResize="0"/>
          <p:nvPr/>
        </p:nvPicPr>
        <p:blipFill>
          <a:blip r:embed="rId3">
            <a:alphaModFix/>
          </a:blip>
          <a:stretch>
            <a:fillRect/>
          </a:stretch>
        </p:blipFill>
        <p:spPr>
          <a:xfrm>
            <a:off x="5894475" y="1050906"/>
            <a:ext cx="1782850" cy="2031750"/>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5852863" y="2183897"/>
            <a:ext cx="933037" cy="1016504"/>
          </a:xfrm>
          <a:prstGeom prst="rect">
            <a:avLst/>
          </a:prstGeom>
          <a:noFill/>
          <a:ln>
            <a:noFill/>
          </a:ln>
        </p:spPr>
      </p:pic>
      <p:pic>
        <p:nvPicPr>
          <p:cNvPr id="64" name="Google Shape;64;p13"/>
          <p:cNvPicPr preferRelativeResize="0"/>
          <p:nvPr/>
        </p:nvPicPr>
        <p:blipFill>
          <a:blip r:embed="rId6">
            <a:alphaModFix/>
          </a:blip>
          <a:stretch>
            <a:fillRect/>
          </a:stretch>
        </p:blipFill>
        <p:spPr>
          <a:xfrm>
            <a:off x="5621692" y="4034576"/>
            <a:ext cx="586165" cy="686300"/>
          </a:xfrm>
          <a:prstGeom prst="rect">
            <a:avLst/>
          </a:prstGeom>
          <a:noFill/>
          <a:ln>
            <a:noFill/>
          </a:ln>
        </p:spPr>
      </p:pic>
      <p:pic>
        <p:nvPicPr>
          <p:cNvPr id="65" name="Google Shape;65;p13"/>
          <p:cNvPicPr preferRelativeResize="0"/>
          <p:nvPr/>
        </p:nvPicPr>
        <p:blipFill>
          <a:blip r:embed="rId7">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7">
            <a:alphaModFix/>
          </a:blip>
          <a:stretch>
            <a:fillRect/>
          </a:stretch>
        </p:blipFill>
        <p:spPr>
          <a:xfrm>
            <a:off x="8664593" y="3757882"/>
            <a:ext cx="321850" cy="448425"/>
          </a:xfrm>
          <a:prstGeom prst="rect">
            <a:avLst/>
          </a:prstGeom>
          <a:noFill/>
          <a:ln>
            <a:noFill/>
          </a:ln>
        </p:spPr>
      </p:pic>
      <p:sp>
        <p:nvSpPr>
          <p:cNvPr id="4" name="Google Shape;150;p22">
            <a:extLst>
              <a:ext uri="{FF2B5EF4-FFF2-40B4-BE49-F238E27FC236}">
                <a16:creationId xmlns:a16="http://schemas.microsoft.com/office/drawing/2014/main" id="{94FE64FB-6909-ADE6-ADF2-4BF7DC565098}"/>
              </a:ext>
            </a:extLst>
          </p:cNvPr>
          <p:cNvSpPr txBox="1">
            <a:spLocks/>
          </p:cNvSpPr>
          <p:nvPr/>
        </p:nvSpPr>
        <p:spPr>
          <a:xfrm>
            <a:off x="580550" y="499606"/>
            <a:ext cx="7947500" cy="68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1pPr>
            <a:lvl2pPr marR="0" lvl="1"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2pPr>
            <a:lvl3pPr marR="0" lvl="2"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3pPr>
            <a:lvl4pPr marR="0" lvl="3"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4pPr>
            <a:lvl5pPr marR="0" lvl="4"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5pPr>
            <a:lvl6pPr marR="0" lvl="5"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6pPr>
            <a:lvl7pPr marR="0" lvl="6"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7pPr>
            <a:lvl8pPr marR="0" lvl="7"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8pPr>
            <a:lvl9pPr marR="0" lvl="8" algn="l" rtl="0">
              <a:lnSpc>
                <a:spcPct val="100000"/>
              </a:lnSpc>
              <a:spcBef>
                <a:spcPts val="0"/>
              </a:spcBef>
              <a:spcAft>
                <a:spcPts val="0"/>
              </a:spcAft>
              <a:buClr>
                <a:schemeClr val="lt1"/>
              </a:buClr>
              <a:buSzPts val="5000"/>
              <a:buFont typeface="Lexend Deca"/>
              <a:buNone/>
              <a:defRPr sz="5000" b="1" i="0" u="none" strike="noStrike" cap="none">
                <a:solidFill>
                  <a:schemeClr val="lt1"/>
                </a:solidFill>
                <a:latin typeface="Lexend Deca"/>
                <a:ea typeface="Lexend Deca"/>
                <a:cs typeface="Lexend Deca"/>
                <a:sym typeface="Lexend Deca"/>
              </a:defRPr>
            </a:lvl9pPr>
          </a:lstStyle>
          <a:p>
            <a:r>
              <a:rPr lang="en-US" dirty="0">
                <a:latin typeface="Calibri" panose="020F0502020204030204" pitchFamily="34" charset="0"/>
                <a:cs typeface="Calibri" panose="020F0502020204030204" pitchFamily="34" charset="0"/>
              </a:rPr>
              <a:t>Conclusion</a:t>
            </a:r>
          </a:p>
        </p:txBody>
      </p:sp>
      <p:sp>
        <p:nvSpPr>
          <p:cNvPr id="5" name="TextBox 4">
            <a:extLst>
              <a:ext uri="{FF2B5EF4-FFF2-40B4-BE49-F238E27FC236}">
                <a16:creationId xmlns:a16="http://schemas.microsoft.com/office/drawing/2014/main" id="{E1473A54-4750-6629-DA72-958FC6A557F0}"/>
              </a:ext>
            </a:extLst>
          </p:cNvPr>
          <p:cNvSpPr txBox="1"/>
          <p:nvPr/>
        </p:nvSpPr>
        <p:spPr>
          <a:xfrm>
            <a:off x="580550" y="1675217"/>
            <a:ext cx="4380888" cy="2031325"/>
          </a:xfrm>
          <a:prstGeom prst="rect">
            <a:avLst/>
          </a:prstGeom>
          <a:noFill/>
        </p:spPr>
        <p:txBody>
          <a:bodyPr wrap="square" rtlCol="0">
            <a:spAutoFit/>
          </a:bodyPr>
          <a:lstStyle/>
          <a:p>
            <a:r>
              <a:rPr lang="en-US" sz="1800" dirty="0">
                <a:solidFill>
                  <a:schemeClr val="bg1"/>
                </a:solidFill>
                <a:latin typeface="Calibri" panose="020F0502020204030204" pitchFamily="34" charset="0"/>
                <a:cs typeface="Calibri" panose="020F0502020204030204" pitchFamily="34" charset="0"/>
              </a:rPr>
              <a:t>ReactJS is a popular front-end technology for creating interactive and engaging user interfaces (UI). You can create a flawless web development solution based on your individual demands and expectations by working with the proper ReactJS development company.</a:t>
            </a:r>
          </a:p>
        </p:txBody>
      </p:sp>
      <p:grpSp>
        <p:nvGrpSpPr>
          <p:cNvPr id="6" name="Group 5">
            <a:extLst>
              <a:ext uri="{FF2B5EF4-FFF2-40B4-BE49-F238E27FC236}">
                <a16:creationId xmlns:a16="http://schemas.microsoft.com/office/drawing/2014/main" id="{6A30886D-427A-F4B0-C880-84F1A5E4B0E1}"/>
              </a:ext>
            </a:extLst>
          </p:cNvPr>
          <p:cNvGrpSpPr/>
          <p:nvPr/>
        </p:nvGrpSpPr>
        <p:grpSpPr>
          <a:xfrm>
            <a:off x="0" y="4559300"/>
            <a:ext cx="9144000" cy="584200"/>
            <a:chOff x="0" y="4559300"/>
            <a:chExt cx="9144000" cy="584200"/>
          </a:xfrm>
        </p:grpSpPr>
        <p:sp>
          <p:nvSpPr>
            <p:cNvPr id="7" name="Rectangle 6">
              <a:extLst>
                <a:ext uri="{FF2B5EF4-FFF2-40B4-BE49-F238E27FC236}">
                  <a16:creationId xmlns:a16="http://schemas.microsoft.com/office/drawing/2014/main" id="{AA4EB2D5-791F-A7FE-2CD8-8CA84E913D68}"/>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C5E7478F-6619-BE27-80FE-0F836246E41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32650" y="4711700"/>
              <a:ext cx="1758784" cy="273451"/>
            </a:xfrm>
            <a:prstGeom prst="rect">
              <a:avLst/>
            </a:prstGeom>
          </p:spPr>
        </p:pic>
        <p:sp>
          <p:nvSpPr>
            <p:cNvPr id="9" name="TextBox 8">
              <a:extLst>
                <a:ext uri="{FF2B5EF4-FFF2-40B4-BE49-F238E27FC236}">
                  <a16:creationId xmlns:a16="http://schemas.microsoft.com/office/drawing/2014/main" id="{1E64ACA7-84D3-69D2-7C4D-B9F4F8ABCD5F}"/>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10" name="TextBox 9">
              <a:extLst>
                <a:ext uri="{FF2B5EF4-FFF2-40B4-BE49-F238E27FC236}">
                  <a16:creationId xmlns:a16="http://schemas.microsoft.com/office/drawing/2014/main" id="{8AD45A87-3781-925D-BA88-570C5EE614D1}"/>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366413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70" name="Google Shape;370;p35"/>
          <p:cNvPicPr preferRelativeResize="0"/>
          <p:nvPr/>
        </p:nvPicPr>
        <p:blipFill>
          <a:blip r:embed="rId3">
            <a:alphaModFix/>
          </a:blip>
          <a:stretch>
            <a:fillRect/>
          </a:stretch>
        </p:blipFill>
        <p:spPr>
          <a:xfrm>
            <a:off x="5723440" y="2482906"/>
            <a:ext cx="3420560" cy="2038294"/>
          </a:xfrm>
          <a:prstGeom prst="rect">
            <a:avLst/>
          </a:prstGeom>
          <a:noFill/>
          <a:ln>
            <a:noFill/>
          </a:ln>
        </p:spPr>
      </p:pic>
      <p:pic>
        <p:nvPicPr>
          <p:cNvPr id="371" name="Google Shape;371;p35"/>
          <p:cNvPicPr preferRelativeResize="0"/>
          <p:nvPr/>
        </p:nvPicPr>
        <p:blipFill>
          <a:blip r:embed="rId4">
            <a:alphaModFix/>
          </a:blip>
          <a:stretch>
            <a:fillRect/>
          </a:stretch>
        </p:blipFill>
        <p:spPr>
          <a:xfrm>
            <a:off x="7046227" y="1949687"/>
            <a:ext cx="591822" cy="1723264"/>
          </a:xfrm>
          <a:prstGeom prst="rect">
            <a:avLst/>
          </a:prstGeom>
          <a:noFill/>
          <a:ln>
            <a:noFill/>
          </a:ln>
        </p:spPr>
      </p:pic>
      <p:pic>
        <p:nvPicPr>
          <p:cNvPr id="372" name="Google Shape;372;p35"/>
          <p:cNvPicPr preferRelativeResize="0"/>
          <p:nvPr/>
        </p:nvPicPr>
        <p:blipFill>
          <a:blip r:embed="rId5">
            <a:alphaModFix/>
          </a:blip>
          <a:stretch>
            <a:fillRect/>
          </a:stretch>
        </p:blipFill>
        <p:spPr>
          <a:xfrm>
            <a:off x="7046227" y="622300"/>
            <a:ext cx="1380272" cy="1616025"/>
          </a:xfrm>
          <a:prstGeom prst="rect">
            <a:avLst/>
          </a:prstGeom>
          <a:noFill/>
          <a:ln>
            <a:noFill/>
          </a:ln>
        </p:spPr>
      </p:pic>
      <p:sp>
        <p:nvSpPr>
          <p:cNvPr id="14" name="Text Box 4">
            <a:extLst>
              <a:ext uri="{FF2B5EF4-FFF2-40B4-BE49-F238E27FC236}">
                <a16:creationId xmlns:a16="http://schemas.microsoft.com/office/drawing/2014/main" id="{8A51482A-5965-5EB4-DFD5-F76D5A63903D}"/>
              </a:ext>
            </a:extLst>
          </p:cNvPr>
          <p:cNvSpPr txBox="1">
            <a:spLocks noChangeArrowheads="1"/>
          </p:cNvSpPr>
          <p:nvPr/>
        </p:nvSpPr>
        <p:spPr bwMode="auto">
          <a:xfrm>
            <a:off x="490449" y="1057125"/>
            <a:ext cx="54664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6000" b="1" dirty="0">
                <a:solidFill>
                  <a:schemeClr val="bg1"/>
                </a:solidFill>
                <a:latin typeface="Calibri" panose="020F0502020204030204" pitchFamily="34" charset="0"/>
                <a:cs typeface="Calibri" panose="020F0502020204030204" pitchFamily="34" charset="0"/>
              </a:rPr>
              <a:t>THANK YOU</a:t>
            </a:r>
          </a:p>
        </p:txBody>
      </p:sp>
      <p:cxnSp>
        <p:nvCxnSpPr>
          <p:cNvPr id="15" name="Straight Connector 14">
            <a:extLst>
              <a:ext uri="{FF2B5EF4-FFF2-40B4-BE49-F238E27FC236}">
                <a16:creationId xmlns:a16="http://schemas.microsoft.com/office/drawing/2014/main" id="{C589ED9E-3F8A-1038-A51C-8ED139C76F54}"/>
              </a:ext>
            </a:extLst>
          </p:cNvPr>
          <p:cNvCxnSpPr/>
          <p:nvPr/>
        </p:nvCxnSpPr>
        <p:spPr>
          <a:xfrm>
            <a:off x="490449" y="2072788"/>
            <a:ext cx="4457700" cy="0"/>
          </a:xfrm>
          <a:prstGeom prst="line">
            <a:avLst/>
          </a:prstGeom>
          <a:ln>
            <a:solidFill>
              <a:schemeClr val="bg1">
                <a:alpha val="20000"/>
              </a:schemeClr>
            </a:solidFill>
          </a:ln>
        </p:spPr>
        <p:style>
          <a:lnRef idx="1">
            <a:schemeClr val="accent1"/>
          </a:lnRef>
          <a:fillRef idx="0">
            <a:schemeClr val="accent1"/>
          </a:fillRef>
          <a:effectRef idx="0">
            <a:schemeClr val="accent1"/>
          </a:effectRef>
          <a:fontRef idx="minor">
            <a:schemeClr val="tx1"/>
          </a:fontRef>
        </p:style>
      </p:cxnSp>
      <p:sp>
        <p:nvSpPr>
          <p:cNvPr id="16" name="Text Box 5">
            <a:extLst>
              <a:ext uri="{FF2B5EF4-FFF2-40B4-BE49-F238E27FC236}">
                <a16:creationId xmlns:a16="http://schemas.microsoft.com/office/drawing/2014/main" id="{FF2B2A23-7092-79EB-88D4-6A2C0E10359C}"/>
              </a:ext>
            </a:extLst>
          </p:cNvPr>
          <p:cNvSpPr txBox="1">
            <a:spLocks noChangeArrowheads="1"/>
          </p:cNvSpPr>
          <p:nvPr/>
        </p:nvSpPr>
        <p:spPr bwMode="auto">
          <a:xfrm>
            <a:off x="490449" y="2453787"/>
            <a:ext cx="163671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700" b="1">
                <a:solidFill>
                  <a:schemeClr val="bg1"/>
                </a:solidFill>
                <a:latin typeface="Calibri" panose="020F0502020204030204" pitchFamily="34" charset="0"/>
                <a:cs typeface="Calibri" panose="020F0502020204030204" pitchFamily="34" charset="0"/>
              </a:rPr>
              <a:t>CONTACT US</a:t>
            </a:r>
          </a:p>
        </p:txBody>
      </p:sp>
      <p:sp>
        <p:nvSpPr>
          <p:cNvPr id="17" name="Text Box 5">
            <a:extLst>
              <a:ext uri="{FF2B5EF4-FFF2-40B4-BE49-F238E27FC236}">
                <a16:creationId xmlns:a16="http://schemas.microsoft.com/office/drawing/2014/main" id="{59B72BE0-D418-3CE0-7F0F-2BA4605E3FAB}"/>
              </a:ext>
            </a:extLst>
          </p:cNvPr>
          <p:cNvSpPr txBox="1">
            <a:spLocks noChangeArrowheads="1"/>
          </p:cNvSpPr>
          <p:nvPr/>
        </p:nvSpPr>
        <p:spPr bwMode="auto">
          <a:xfrm>
            <a:off x="490449" y="2803037"/>
            <a:ext cx="24511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solidFill>
                  <a:schemeClr val="bg1"/>
                </a:solidFill>
                <a:latin typeface="Calibri" panose="020F0502020204030204" pitchFamily="34" charset="0"/>
                <a:cs typeface="Calibri" panose="020F0502020204030204" pitchFamily="34" charset="0"/>
              </a:rPr>
              <a:t>+1-213-908-1090 (USA)</a:t>
            </a:r>
          </a:p>
          <a:p>
            <a:r>
              <a:rPr lang="en-US" altLang="zh-CN" dirty="0">
                <a:solidFill>
                  <a:schemeClr val="bg1"/>
                </a:solidFill>
                <a:latin typeface="Calibri" panose="020F0502020204030204" pitchFamily="34" charset="0"/>
                <a:cs typeface="Calibri" panose="020F0502020204030204" pitchFamily="34" charset="0"/>
              </a:rPr>
              <a:t>+61-2-8011-4668 (AUS)</a:t>
            </a:r>
          </a:p>
        </p:txBody>
      </p:sp>
      <p:sp>
        <p:nvSpPr>
          <p:cNvPr id="18" name="Text Box 5">
            <a:extLst>
              <a:ext uri="{FF2B5EF4-FFF2-40B4-BE49-F238E27FC236}">
                <a16:creationId xmlns:a16="http://schemas.microsoft.com/office/drawing/2014/main" id="{70B54995-F212-8275-EFD3-C171015F157C}"/>
              </a:ext>
            </a:extLst>
          </p:cNvPr>
          <p:cNvSpPr txBox="1">
            <a:spLocks noChangeArrowheads="1"/>
          </p:cNvSpPr>
          <p:nvPr/>
        </p:nvSpPr>
        <p:spPr bwMode="auto">
          <a:xfrm>
            <a:off x="490449" y="3672987"/>
            <a:ext cx="15446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700" b="1">
                <a:solidFill>
                  <a:schemeClr val="bg1"/>
                </a:solidFill>
                <a:latin typeface="Calibri" panose="020F0502020204030204" pitchFamily="34" charset="0"/>
                <a:cs typeface="Calibri" panose="020F0502020204030204" pitchFamily="34" charset="0"/>
              </a:rPr>
              <a:t>EMAIL</a:t>
            </a:r>
          </a:p>
        </p:txBody>
      </p:sp>
      <p:sp>
        <p:nvSpPr>
          <p:cNvPr id="19" name="Text Box 5">
            <a:extLst>
              <a:ext uri="{FF2B5EF4-FFF2-40B4-BE49-F238E27FC236}">
                <a16:creationId xmlns:a16="http://schemas.microsoft.com/office/drawing/2014/main" id="{09828169-472C-23D2-D83F-1286C8E17B19}"/>
              </a:ext>
            </a:extLst>
          </p:cNvPr>
          <p:cNvSpPr txBox="1">
            <a:spLocks noChangeArrowheads="1"/>
          </p:cNvSpPr>
          <p:nvPr/>
        </p:nvSpPr>
        <p:spPr bwMode="auto">
          <a:xfrm>
            <a:off x="490449" y="4025412"/>
            <a:ext cx="2505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a:solidFill>
                  <a:schemeClr val="bg1"/>
                </a:solidFill>
                <a:latin typeface="Calibri" panose="020F0502020204030204" pitchFamily="34" charset="0"/>
                <a:cs typeface="Calibri" panose="020F0502020204030204" pitchFamily="34" charset="0"/>
              </a:rPr>
              <a:t>info@weblineindia.com</a:t>
            </a:r>
          </a:p>
        </p:txBody>
      </p:sp>
      <p:sp>
        <p:nvSpPr>
          <p:cNvPr id="20" name="Text Box 5">
            <a:extLst>
              <a:ext uri="{FF2B5EF4-FFF2-40B4-BE49-F238E27FC236}">
                <a16:creationId xmlns:a16="http://schemas.microsoft.com/office/drawing/2014/main" id="{9337ACDB-C6B4-94D2-C810-B8C4800755F3}"/>
              </a:ext>
            </a:extLst>
          </p:cNvPr>
          <p:cNvSpPr txBox="1">
            <a:spLocks noChangeArrowheads="1"/>
          </p:cNvSpPr>
          <p:nvPr/>
        </p:nvSpPr>
        <p:spPr bwMode="auto">
          <a:xfrm>
            <a:off x="3005138" y="2783987"/>
            <a:ext cx="25034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solidFill>
                  <a:schemeClr val="bg1"/>
                </a:solidFill>
                <a:latin typeface="Calibri" panose="020F0502020204030204" pitchFamily="34" charset="0"/>
                <a:cs typeface="Calibri" panose="020F0502020204030204" pitchFamily="34" charset="0"/>
              </a:rPr>
              <a:t>+44-207-193-7507 (UK)</a:t>
            </a:r>
          </a:p>
          <a:p>
            <a:r>
              <a:rPr lang="en-US" altLang="zh-CN" dirty="0">
                <a:solidFill>
                  <a:schemeClr val="bg1"/>
                </a:solidFill>
                <a:latin typeface="Calibri" panose="020F0502020204030204" pitchFamily="34" charset="0"/>
                <a:cs typeface="Calibri" panose="020F0502020204030204" pitchFamily="34" charset="0"/>
              </a:rPr>
              <a:t>+91-79-26420897 (IND)</a:t>
            </a:r>
          </a:p>
        </p:txBody>
      </p:sp>
      <p:sp>
        <p:nvSpPr>
          <p:cNvPr id="21" name="Text Box 5">
            <a:extLst>
              <a:ext uri="{FF2B5EF4-FFF2-40B4-BE49-F238E27FC236}">
                <a16:creationId xmlns:a16="http://schemas.microsoft.com/office/drawing/2014/main" id="{40C8390F-833D-90AE-3ECB-C18CD86C6CCF}"/>
              </a:ext>
            </a:extLst>
          </p:cNvPr>
          <p:cNvSpPr txBox="1">
            <a:spLocks noChangeArrowheads="1"/>
          </p:cNvSpPr>
          <p:nvPr/>
        </p:nvSpPr>
        <p:spPr bwMode="auto">
          <a:xfrm>
            <a:off x="3005138" y="3672987"/>
            <a:ext cx="154463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700" b="1">
                <a:solidFill>
                  <a:schemeClr val="bg1"/>
                </a:solidFill>
                <a:latin typeface="Calibri" panose="020F0502020204030204" pitchFamily="34" charset="0"/>
                <a:cs typeface="Calibri" panose="020F0502020204030204" pitchFamily="34" charset="0"/>
              </a:rPr>
              <a:t>WEBSITE</a:t>
            </a:r>
          </a:p>
        </p:txBody>
      </p:sp>
      <p:sp>
        <p:nvSpPr>
          <p:cNvPr id="22" name="Text Box 5">
            <a:extLst>
              <a:ext uri="{FF2B5EF4-FFF2-40B4-BE49-F238E27FC236}">
                <a16:creationId xmlns:a16="http://schemas.microsoft.com/office/drawing/2014/main" id="{4EFEBEBF-91BB-6EA8-46E5-1C1EFE3027E7}"/>
              </a:ext>
            </a:extLst>
          </p:cNvPr>
          <p:cNvSpPr txBox="1">
            <a:spLocks noChangeArrowheads="1"/>
          </p:cNvSpPr>
          <p:nvPr/>
        </p:nvSpPr>
        <p:spPr bwMode="auto">
          <a:xfrm>
            <a:off x="3005138" y="4025412"/>
            <a:ext cx="2505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dirty="0">
                <a:solidFill>
                  <a:schemeClr val="bg1"/>
                </a:solidFill>
                <a:latin typeface="Calibri" panose="020F0502020204030204" pitchFamily="34" charset="0"/>
                <a:cs typeface="Calibri" panose="020F0502020204030204" pitchFamily="34" charset="0"/>
              </a:rPr>
              <a:t>www.weblineindia.com</a:t>
            </a:r>
          </a:p>
        </p:txBody>
      </p:sp>
      <p:pic>
        <p:nvPicPr>
          <p:cNvPr id="24" name="Graphic 23">
            <a:extLst>
              <a:ext uri="{FF2B5EF4-FFF2-40B4-BE49-F238E27FC236}">
                <a16:creationId xmlns:a16="http://schemas.microsoft.com/office/drawing/2014/main" id="{A204E2E2-DABF-7878-2316-CD257B717C1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0449" y="373344"/>
            <a:ext cx="2738839" cy="4321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580550" y="232772"/>
            <a:ext cx="6429850" cy="949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What exactly is ReactJS and why is it so popular?</a:t>
            </a:r>
            <a:endParaRPr dirty="0">
              <a:latin typeface="Calibri" panose="020F0502020204030204" pitchFamily="34" charset="0"/>
              <a:cs typeface="Calibri" panose="020F0502020204030204" pitchFamily="34" charset="0"/>
            </a:endParaRPr>
          </a:p>
        </p:txBody>
      </p:sp>
      <p:sp>
        <p:nvSpPr>
          <p:cNvPr id="151" name="Google Shape;151;p22"/>
          <p:cNvSpPr txBox="1">
            <a:spLocks noGrp="1"/>
          </p:cNvSpPr>
          <p:nvPr>
            <p:ph type="body" idx="1"/>
          </p:nvPr>
        </p:nvSpPr>
        <p:spPr>
          <a:xfrm>
            <a:off x="580550" y="1642163"/>
            <a:ext cx="5172550" cy="2600351"/>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2000" dirty="0">
                <a:latin typeface="Calibri" panose="020F0502020204030204" pitchFamily="34" charset="0"/>
                <a:cs typeface="Calibri" panose="020F0502020204030204" pitchFamily="34" charset="0"/>
              </a:rPr>
              <a:t>Facebook built ReactJS, a JavaScript library that allows a ReactJS development company to construct user interfaces for mobile apps. Because of its ease of use and scalability, ReactJS has increased in popularity in recent years.</a:t>
            </a:r>
            <a:endParaRPr sz="2000" dirty="0">
              <a:latin typeface="Calibri" panose="020F0502020204030204" pitchFamily="34" charset="0"/>
              <a:cs typeface="Calibri" panose="020F0502020204030204" pitchFamily="34" charset="0"/>
            </a:endParaRPr>
          </a:p>
        </p:txBody>
      </p:sp>
      <p:sp>
        <p:nvSpPr>
          <p:cNvPr id="152" name="Google Shape;152;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2" name="Google Shape;678;p48">
            <a:extLst>
              <a:ext uri="{FF2B5EF4-FFF2-40B4-BE49-F238E27FC236}">
                <a16:creationId xmlns:a16="http://schemas.microsoft.com/office/drawing/2014/main" id="{EA57297F-1526-E392-C40A-5445DF1F931B}"/>
              </a:ext>
            </a:extLst>
          </p:cNvPr>
          <p:cNvPicPr preferRelativeResize="0"/>
          <p:nvPr/>
        </p:nvPicPr>
        <p:blipFill>
          <a:blip r:embed="rId3">
            <a:alphaModFix/>
          </a:blip>
          <a:stretch>
            <a:fillRect/>
          </a:stretch>
        </p:blipFill>
        <p:spPr>
          <a:xfrm>
            <a:off x="6074677" y="2176280"/>
            <a:ext cx="2571135" cy="1532119"/>
          </a:xfrm>
          <a:prstGeom prst="rect">
            <a:avLst/>
          </a:prstGeom>
          <a:noFill/>
          <a:ln>
            <a:noFill/>
          </a:ln>
        </p:spPr>
      </p:pic>
      <p:pic>
        <p:nvPicPr>
          <p:cNvPr id="3" name="Google Shape;689;p48">
            <a:extLst>
              <a:ext uri="{FF2B5EF4-FFF2-40B4-BE49-F238E27FC236}">
                <a16:creationId xmlns:a16="http://schemas.microsoft.com/office/drawing/2014/main" id="{AE9AE968-5D01-C228-0496-9F5129D02784}"/>
              </a:ext>
            </a:extLst>
          </p:cNvPr>
          <p:cNvPicPr preferRelativeResize="0"/>
          <p:nvPr/>
        </p:nvPicPr>
        <p:blipFill>
          <a:blip r:embed="rId4">
            <a:alphaModFix/>
          </a:blip>
          <a:stretch>
            <a:fillRect/>
          </a:stretch>
        </p:blipFill>
        <p:spPr>
          <a:xfrm>
            <a:off x="6878496" y="1730142"/>
            <a:ext cx="963496" cy="1049639"/>
          </a:xfrm>
          <a:prstGeom prst="rect">
            <a:avLst/>
          </a:prstGeom>
          <a:noFill/>
          <a:ln>
            <a:noFill/>
          </a:ln>
        </p:spPr>
      </p:pic>
      <p:sp>
        <p:nvSpPr>
          <p:cNvPr id="9" name="TextBox 8">
            <a:extLst>
              <a:ext uri="{FF2B5EF4-FFF2-40B4-BE49-F238E27FC236}">
                <a16:creationId xmlns:a16="http://schemas.microsoft.com/office/drawing/2014/main" id="{1A438262-6AEB-3D18-47E7-45221E3D4C33}"/>
              </a:ext>
            </a:extLst>
          </p:cNvPr>
          <p:cNvSpPr txBox="1"/>
          <p:nvPr/>
        </p:nvSpPr>
        <p:spPr>
          <a:xfrm>
            <a:off x="6461719" y="2571750"/>
            <a:ext cx="1797050" cy="58477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Facebook</a:t>
            </a:r>
          </a:p>
        </p:txBody>
      </p:sp>
      <p:grpSp>
        <p:nvGrpSpPr>
          <p:cNvPr id="6" name="Group 5">
            <a:extLst>
              <a:ext uri="{FF2B5EF4-FFF2-40B4-BE49-F238E27FC236}">
                <a16:creationId xmlns:a16="http://schemas.microsoft.com/office/drawing/2014/main" id="{65D3F71C-48DE-909B-3AC7-125538C9E150}"/>
              </a:ext>
            </a:extLst>
          </p:cNvPr>
          <p:cNvGrpSpPr/>
          <p:nvPr/>
        </p:nvGrpSpPr>
        <p:grpSpPr>
          <a:xfrm>
            <a:off x="0" y="4559300"/>
            <a:ext cx="9144000" cy="584200"/>
            <a:chOff x="0" y="4559300"/>
            <a:chExt cx="9144000" cy="584200"/>
          </a:xfrm>
        </p:grpSpPr>
        <p:sp>
          <p:nvSpPr>
            <p:cNvPr id="7" name="Rectangle 6">
              <a:extLst>
                <a:ext uri="{FF2B5EF4-FFF2-40B4-BE49-F238E27FC236}">
                  <a16:creationId xmlns:a16="http://schemas.microsoft.com/office/drawing/2014/main" id="{5A5B1F9A-C759-6FE3-6137-93CA665564D8}"/>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A983B812-4A83-E1E5-BA6F-16ECA34405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2650" y="4711700"/>
              <a:ext cx="1758784" cy="273451"/>
            </a:xfrm>
            <a:prstGeom prst="rect">
              <a:avLst/>
            </a:prstGeom>
          </p:spPr>
        </p:pic>
        <p:sp>
          <p:nvSpPr>
            <p:cNvPr id="10" name="TextBox 9">
              <a:extLst>
                <a:ext uri="{FF2B5EF4-FFF2-40B4-BE49-F238E27FC236}">
                  <a16:creationId xmlns:a16="http://schemas.microsoft.com/office/drawing/2014/main" id="{E8C79A7B-6AB6-8A82-8B4A-97D64277D125}"/>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11" name="TextBox 10">
              <a:extLst>
                <a:ext uri="{FF2B5EF4-FFF2-40B4-BE49-F238E27FC236}">
                  <a16:creationId xmlns:a16="http://schemas.microsoft.com/office/drawing/2014/main" id="{C15A18DB-69B1-3B45-3379-C52B951BC006}"/>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68801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580550" y="232772"/>
            <a:ext cx="6429850" cy="949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What Kinds of Solutions Are Often Created with ReactJS?</a:t>
            </a:r>
            <a:endParaRPr dirty="0">
              <a:latin typeface="Calibri" panose="020F0502020204030204" pitchFamily="34" charset="0"/>
              <a:cs typeface="Calibri" panose="020F0502020204030204" pitchFamily="34" charset="0"/>
            </a:endParaRPr>
          </a:p>
        </p:txBody>
      </p:sp>
      <p:sp>
        <p:nvSpPr>
          <p:cNvPr id="152" name="Google Shape;152;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grpSp>
        <p:nvGrpSpPr>
          <p:cNvPr id="12" name="Group 11">
            <a:extLst>
              <a:ext uri="{FF2B5EF4-FFF2-40B4-BE49-F238E27FC236}">
                <a16:creationId xmlns:a16="http://schemas.microsoft.com/office/drawing/2014/main" id="{404413E4-C6EA-4A73-0344-AAF03E9342D6}"/>
              </a:ext>
            </a:extLst>
          </p:cNvPr>
          <p:cNvGrpSpPr/>
          <p:nvPr/>
        </p:nvGrpSpPr>
        <p:grpSpPr>
          <a:xfrm>
            <a:off x="580550" y="1317450"/>
            <a:ext cx="7985600" cy="847900"/>
            <a:chOff x="580550" y="1622250"/>
            <a:chExt cx="7985600" cy="847900"/>
          </a:xfrm>
        </p:grpSpPr>
        <p:sp>
          <p:nvSpPr>
            <p:cNvPr id="7" name="Rectangle: Diagonal Corners Rounded 6">
              <a:extLst>
                <a:ext uri="{FF2B5EF4-FFF2-40B4-BE49-F238E27FC236}">
                  <a16:creationId xmlns:a16="http://schemas.microsoft.com/office/drawing/2014/main" id="{072593A1-8062-EC14-2D98-E5241173CC58}"/>
                </a:ext>
              </a:extLst>
            </p:cNvPr>
            <p:cNvSpPr/>
            <p:nvPr/>
          </p:nvSpPr>
          <p:spPr>
            <a:xfrm>
              <a:off x="580550" y="1622250"/>
              <a:ext cx="7985600" cy="847900"/>
            </a:xfrm>
            <a:prstGeom prst="round2DiagRect">
              <a:avLst>
                <a:gd name="adj1" fmla="val 2319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A2F2F6-F103-7637-FF86-959D5E4340E4}"/>
                </a:ext>
              </a:extLst>
            </p:cNvPr>
            <p:cNvSpPr txBox="1"/>
            <p:nvPr/>
          </p:nvSpPr>
          <p:spPr>
            <a:xfrm>
              <a:off x="698500" y="1701800"/>
              <a:ext cx="3321050"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Web-based Applications</a:t>
              </a:r>
            </a:p>
          </p:txBody>
        </p:sp>
        <p:sp>
          <p:nvSpPr>
            <p:cNvPr id="11" name="TextBox 10">
              <a:extLst>
                <a:ext uri="{FF2B5EF4-FFF2-40B4-BE49-F238E27FC236}">
                  <a16:creationId xmlns:a16="http://schemas.microsoft.com/office/drawing/2014/main" id="{EEAA74DA-9937-AD46-599B-7599A0AC4151}"/>
                </a:ext>
              </a:extLst>
            </p:cNvPr>
            <p:cNvSpPr txBox="1"/>
            <p:nvPr/>
          </p:nvSpPr>
          <p:spPr>
            <a:xfrm>
              <a:off x="698500" y="2035544"/>
              <a:ext cx="7127400" cy="307777"/>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ReactJS can be used to create interactive and user-friendly web-based applications.</a:t>
              </a:r>
            </a:p>
          </p:txBody>
        </p:sp>
      </p:grpSp>
      <p:grpSp>
        <p:nvGrpSpPr>
          <p:cNvPr id="13" name="Group 12">
            <a:extLst>
              <a:ext uri="{FF2B5EF4-FFF2-40B4-BE49-F238E27FC236}">
                <a16:creationId xmlns:a16="http://schemas.microsoft.com/office/drawing/2014/main" id="{D5B6C7D5-0864-4BA4-8DC7-CA2568A1701C}"/>
              </a:ext>
            </a:extLst>
          </p:cNvPr>
          <p:cNvGrpSpPr/>
          <p:nvPr/>
        </p:nvGrpSpPr>
        <p:grpSpPr>
          <a:xfrm>
            <a:off x="580550" y="2325657"/>
            <a:ext cx="7985600" cy="847900"/>
            <a:chOff x="580550" y="1622250"/>
            <a:chExt cx="7985600" cy="847900"/>
          </a:xfrm>
        </p:grpSpPr>
        <p:sp>
          <p:nvSpPr>
            <p:cNvPr id="14" name="Rectangle: Diagonal Corners Rounded 13">
              <a:extLst>
                <a:ext uri="{FF2B5EF4-FFF2-40B4-BE49-F238E27FC236}">
                  <a16:creationId xmlns:a16="http://schemas.microsoft.com/office/drawing/2014/main" id="{238EA9C1-1E98-0643-34CF-15DD02211376}"/>
                </a:ext>
              </a:extLst>
            </p:cNvPr>
            <p:cNvSpPr/>
            <p:nvPr/>
          </p:nvSpPr>
          <p:spPr>
            <a:xfrm>
              <a:off x="580550" y="1622250"/>
              <a:ext cx="7985600" cy="847900"/>
            </a:xfrm>
            <a:prstGeom prst="round2DiagRect">
              <a:avLst>
                <a:gd name="adj1" fmla="val 2319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22EC9FDA-A003-4252-878A-02440C0386AC}"/>
                </a:ext>
              </a:extLst>
            </p:cNvPr>
            <p:cNvSpPr txBox="1"/>
            <p:nvPr/>
          </p:nvSpPr>
          <p:spPr>
            <a:xfrm>
              <a:off x="698500" y="1701800"/>
              <a:ext cx="3321050"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Mobile Apps</a:t>
              </a:r>
            </a:p>
          </p:txBody>
        </p:sp>
        <p:sp>
          <p:nvSpPr>
            <p:cNvPr id="16" name="TextBox 15">
              <a:extLst>
                <a:ext uri="{FF2B5EF4-FFF2-40B4-BE49-F238E27FC236}">
                  <a16:creationId xmlns:a16="http://schemas.microsoft.com/office/drawing/2014/main" id="{70A3D218-0E6B-A94A-017F-3750CAB26AE5}"/>
                </a:ext>
              </a:extLst>
            </p:cNvPr>
            <p:cNvSpPr txBox="1"/>
            <p:nvPr/>
          </p:nvSpPr>
          <p:spPr>
            <a:xfrm>
              <a:off x="698500" y="2035544"/>
              <a:ext cx="7127400" cy="307777"/>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ReactJS may also be used to create native iOS and Android mobile apps.</a:t>
              </a:r>
            </a:p>
          </p:txBody>
        </p:sp>
      </p:grpSp>
      <p:grpSp>
        <p:nvGrpSpPr>
          <p:cNvPr id="17" name="Group 16">
            <a:extLst>
              <a:ext uri="{FF2B5EF4-FFF2-40B4-BE49-F238E27FC236}">
                <a16:creationId xmlns:a16="http://schemas.microsoft.com/office/drawing/2014/main" id="{8F931AC7-246D-9746-4D09-78D17A81D53A}"/>
              </a:ext>
            </a:extLst>
          </p:cNvPr>
          <p:cNvGrpSpPr/>
          <p:nvPr/>
        </p:nvGrpSpPr>
        <p:grpSpPr>
          <a:xfrm>
            <a:off x="580550" y="3333864"/>
            <a:ext cx="7985600" cy="847900"/>
            <a:chOff x="580550" y="1622250"/>
            <a:chExt cx="7442200" cy="847900"/>
          </a:xfrm>
        </p:grpSpPr>
        <p:sp>
          <p:nvSpPr>
            <p:cNvPr id="18" name="Rectangle: Diagonal Corners Rounded 17">
              <a:extLst>
                <a:ext uri="{FF2B5EF4-FFF2-40B4-BE49-F238E27FC236}">
                  <a16:creationId xmlns:a16="http://schemas.microsoft.com/office/drawing/2014/main" id="{849E14BE-7641-4507-86AD-B7ABC7502CB7}"/>
                </a:ext>
              </a:extLst>
            </p:cNvPr>
            <p:cNvSpPr/>
            <p:nvPr/>
          </p:nvSpPr>
          <p:spPr>
            <a:xfrm>
              <a:off x="580550" y="1622250"/>
              <a:ext cx="7442200" cy="847900"/>
            </a:xfrm>
            <a:prstGeom prst="round2DiagRect">
              <a:avLst>
                <a:gd name="adj1" fmla="val 2319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4C039C4-8BF8-C2E9-F837-C70EC474E76E}"/>
                </a:ext>
              </a:extLst>
            </p:cNvPr>
            <p:cNvSpPr txBox="1"/>
            <p:nvPr/>
          </p:nvSpPr>
          <p:spPr>
            <a:xfrm>
              <a:off x="698500" y="1701800"/>
              <a:ext cx="3321050"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Desktop Apps</a:t>
              </a:r>
            </a:p>
          </p:txBody>
        </p:sp>
        <p:sp>
          <p:nvSpPr>
            <p:cNvPr id="20" name="TextBox 19">
              <a:extLst>
                <a:ext uri="{FF2B5EF4-FFF2-40B4-BE49-F238E27FC236}">
                  <a16:creationId xmlns:a16="http://schemas.microsoft.com/office/drawing/2014/main" id="{CE03E3CF-F283-B9CE-0D37-D1642909DC6B}"/>
                </a:ext>
              </a:extLst>
            </p:cNvPr>
            <p:cNvSpPr txBox="1"/>
            <p:nvPr/>
          </p:nvSpPr>
          <p:spPr>
            <a:xfrm>
              <a:off x="698500" y="2035544"/>
              <a:ext cx="7127400" cy="307777"/>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Desktop applications may also be built with ReactJS.</a:t>
              </a:r>
            </a:p>
          </p:txBody>
        </p:sp>
      </p:grpSp>
      <p:pic>
        <p:nvPicPr>
          <p:cNvPr id="22" name="Graphic 21">
            <a:extLst>
              <a:ext uri="{FF2B5EF4-FFF2-40B4-BE49-F238E27FC236}">
                <a16:creationId xmlns:a16="http://schemas.microsoft.com/office/drawing/2014/main" id="{8507EE02-FD1A-BE76-1CBA-348F4D2B8F4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3850" y="3548676"/>
            <a:ext cx="458034" cy="396963"/>
          </a:xfrm>
          <a:prstGeom prst="rect">
            <a:avLst/>
          </a:prstGeom>
        </p:spPr>
      </p:pic>
      <p:pic>
        <p:nvPicPr>
          <p:cNvPr id="24" name="Graphic 23">
            <a:extLst>
              <a:ext uri="{FF2B5EF4-FFF2-40B4-BE49-F238E27FC236}">
                <a16:creationId xmlns:a16="http://schemas.microsoft.com/office/drawing/2014/main" id="{E43DE83C-C3E9-7D8A-ECF9-F04E58413D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29992" y="2516244"/>
            <a:ext cx="285750" cy="466725"/>
          </a:xfrm>
          <a:prstGeom prst="rect">
            <a:avLst/>
          </a:prstGeom>
        </p:spPr>
      </p:pic>
      <p:pic>
        <p:nvPicPr>
          <p:cNvPr id="26" name="Graphic 25">
            <a:extLst>
              <a:ext uri="{FF2B5EF4-FFF2-40B4-BE49-F238E27FC236}">
                <a16:creationId xmlns:a16="http://schemas.microsoft.com/office/drawing/2014/main" id="{472321AD-861E-E0B6-1C66-1B2CB8D234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43850" y="1561467"/>
            <a:ext cx="465512" cy="338554"/>
          </a:xfrm>
          <a:prstGeom prst="rect">
            <a:avLst/>
          </a:prstGeom>
        </p:spPr>
      </p:pic>
      <p:grpSp>
        <p:nvGrpSpPr>
          <p:cNvPr id="2" name="Group 1">
            <a:extLst>
              <a:ext uri="{FF2B5EF4-FFF2-40B4-BE49-F238E27FC236}">
                <a16:creationId xmlns:a16="http://schemas.microsoft.com/office/drawing/2014/main" id="{BEBDC4A6-06B1-3D5E-A73E-5F28BB1FAEC2}"/>
              </a:ext>
            </a:extLst>
          </p:cNvPr>
          <p:cNvGrpSpPr/>
          <p:nvPr/>
        </p:nvGrpSpPr>
        <p:grpSpPr>
          <a:xfrm>
            <a:off x="0" y="4559300"/>
            <a:ext cx="9144000" cy="584200"/>
            <a:chOff x="0" y="4559300"/>
            <a:chExt cx="9144000" cy="584200"/>
          </a:xfrm>
        </p:grpSpPr>
        <p:sp>
          <p:nvSpPr>
            <p:cNvPr id="3" name="Rectangle 2">
              <a:extLst>
                <a:ext uri="{FF2B5EF4-FFF2-40B4-BE49-F238E27FC236}">
                  <a16:creationId xmlns:a16="http://schemas.microsoft.com/office/drawing/2014/main" id="{9731F90C-5212-4986-C411-D91511F3E8F3}"/>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2A92F1BC-37C6-2F25-8638-9B5911B882A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32650" y="4711700"/>
              <a:ext cx="1758784" cy="273451"/>
            </a:xfrm>
            <a:prstGeom prst="rect">
              <a:avLst/>
            </a:prstGeom>
          </p:spPr>
        </p:pic>
        <p:sp>
          <p:nvSpPr>
            <p:cNvPr id="5" name="TextBox 4">
              <a:extLst>
                <a:ext uri="{FF2B5EF4-FFF2-40B4-BE49-F238E27FC236}">
                  <a16:creationId xmlns:a16="http://schemas.microsoft.com/office/drawing/2014/main" id="{37CE782A-FD63-B86B-7116-253D1A53D8BD}"/>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6" name="TextBox 5">
              <a:extLst>
                <a:ext uri="{FF2B5EF4-FFF2-40B4-BE49-F238E27FC236}">
                  <a16:creationId xmlns:a16="http://schemas.microsoft.com/office/drawing/2014/main" id="{DE09E821-CCE7-9DD9-DC38-E6DC85D0810D}"/>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351081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580550" y="232772"/>
            <a:ext cx="6429850" cy="465728"/>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The Most Important ReactJS Features</a:t>
            </a:r>
          </a:p>
        </p:txBody>
      </p:sp>
      <p:sp>
        <p:nvSpPr>
          <p:cNvPr id="152" name="Google Shape;152;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grpSp>
        <p:nvGrpSpPr>
          <p:cNvPr id="142" name="Group 141">
            <a:extLst>
              <a:ext uri="{FF2B5EF4-FFF2-40B4-BE49-F238E27FC236}">
                <a16:creationId xmlns:a16="http://schemas.microsoft.com/office/drawing/2014/main" id="{74AC9273-C4D7-AA92-2662-415A07241493}"/>
              </a:ext>
            </a:extLst>
          </p:cNvPr>
          <p:cNvGrpSpPr/>
          <p:nvPr/>
        </p:nvGrpSpPr>
        <p:grpSpPr>
          <a:xfrm>
            <a:off x="654050" y="1123950"/>
            <a:ext cx="7874000" cy="1447800"/>
            <a:chOff x="654050" y="1123950"/>
            <a:chExt cx="7874000" cy="1447800"/>
          </a:xfrm>
        </p:grpSpPr>
        <p:sp>
          <p:nvSpPr>
            <p:cNvPr id="133" name="Rectangle 132">
              <a:extLst>
                <a:ext uri="{FF2B5EF4-FFF2-40B4-BE49-F238E27FC236}">
                  <a16:creationId xmlns:a16="http://schemas.microsoft.com/office/drawing/2014/main" id="{0AD64E15-BE1C-C9DF-31D0-C5E8ECCB0B1B}"/>
                </a:ext>
              </a:extLst>
            </p:cNvPr>
            <p:cNvSpPr/>
            <p:nvPr/>
          </p:nvSpPr>
          <p:spPr>
            <a:xfrm>
              <a:off x="654050" y="1123950"/>
              <a:ext cx="7874000" cy="1447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a:extLst>
                <a:ext uri="{FF2B5EF4-FFF2-40B4-BE49-F238E27FC236}">
                  <a16:creationId xmlns:a16="http://schemas.microsoft.com/office/drawing/2014/main" id="{CCCACC10-5A9D-196C-339F-C252D13A78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6788" y="1622425"/>
              <a:ext cx="523875" cy="476250"/>
            </a:xfrm>
            <a:prstGeom prst="rect">
              <a:avLst/>
            </a:prstGeom>
          </p:spPr>
        </p:pic>
        <p:cxnSp>
          <p:nvCxnSpPr>
            <p:cNvPr id="139" name="Straight Connector 138">
              <a:extLst>
                <a:ext uri="{FF2B5EF4-FFF2-40B4-BE49-F238E27FC236}">
                  <a16:creationId xmlns:a16="http://schemas.microsoft.com/office/drawing/2014/main" id="{4C61BEC6-B502-B274-D847-8E34169974B5}"/>
                </a:ext>
              </a:extLst>
            </p:cNvPr>
            <p:cNvCxnSpPr/>
            <p:nvPr/>
          </p:nvCxnSpPr>
          <p:spPr>
            <a:xfrm>
              <a:off x="1714500" y="1492250"/>
              <a:ext cx="0" cy="736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CBE9C26E-1E28-D73E-1B09-2185DFF28B51}"/>
                </a:ext>
              </a:extLst>
            </p:cNvPr>
            <p:cNvSpPr txBox="1"/>
            <p:nvPr/>
          </p:nvSpPr>
          <p:spPr>
            <a:xfrm>
              <a:off x="1841500" y="1296202"/>
              <a:ext cx="3321050" cy="338554"/>
            </a:xfrm>
            <a:prstGeom prst="rect">
              <a:avLst/>
            </a:prstGeom>
            <a:noFill/>
          </p:spPr>
          <p:txBody>
            <a:bodyPr wrap="square" rtlCol="0">
              <a:spAutoFit/>
            </a:bodyPr>
            <a:lstStyle/>
            <a:p>
              <a:r>
                <a:rPr lang="en-US" sz="1600" b="1" dirty="0">
                  <a:solidFill>
                    <a:schemeClr val="bg1"/>
                  </a:solidFill>
                  <a:latin typeface="Calibri" panose="020F0502020204030204" pitchFamily="34" charset="0"/>
                  <a:cs typeface="Calibri" panose="020F0502020204030204" pitchFamily="34" charset="0"/>
                </a:rPr>
                <a:t>One-Way Data Flow</a:t>
              </a:r>
            </a:p>
          </p:txBody>
        </p:sp>
        <p:sp>
          <p:nvSpPr>
            <p:cNvPr id="141" name="TextBox 140">
              <a:extLst>
                <a:ext uri="{FF2B5EF4-FFF2-40B4-BE49-F238E27FC236}">
                  <a16:creationId xmlns:a16="http://schemas.microsoft.com/office/drawing/2014/main" id="{B83B3EF6-B4E2-17F7-71B4-76378016AAF5}"/>
                </a:ext>
              </a:extLst>
            </p:cNvPr>
            <p:cNvSpPr txBox="1"/>
            <p:nvPr/>
          </p:nvSpPr>
          <p:spPr>
            <a:xfrm>
              <a:off x="1841500" y="1629946"/>
              <a:ext cx="6383338" cy="738664"/>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By mandating unidirectional data flow, react makes one-way data binding easier than other frameworks, eliminating common difficulties such as changeable states and spooky action at a distance.</a:t>
              </a:r>
            </a:p>
          </p:txBody>
        </p:sp>
      </p:grpSp>
      <p:grpSp>
        <p:nvGrpSpPr>
          <p:cNvPr id="143" name="Group 142">
            <a:extLst>
              <a:ext uri="{FF2B5EF4-FFF2-40B4-BE49-F238E27FC236}">
                <a16:creationId xmlns:a16="http://schemas.microsoft.com/office/drawing/2014/main" id="{30D7176A-965D-1A67-800C-3A2A0ED71864}"/>
              </a:ext>
            </a:extLst>
          </p:cNvPr>
          <p:cNvGrpSpPr/>
          <p:nvPr/>
        </p:nvGrpSpPr>
        <p:grpSpPr>
          <a:xfrm>
            <a:off x="654050" y="2734846"/>
            <a:ext cx="7874000" cy="1447800"/>
            <a:chOff x="654050" y="1123950"/>
            <a:chExt cx="7874000" cy="1447800"/>
          </a:xfrm>
        </p:grpSpPr>
        <p:sp>
          <p:nvSpPr>
            <p:cNvPr id="144" name="Rectangle 143">
              <a:extLst>
                <a:ext uri="{FF2B5EF4-FFF2-40B4-BE49-F238E27FC236}">
                  <a16:creationId xmlns:a16="http://schemas.microsoft.com/office/drawing/2014/main" id="{AEE48A9A-BA62-4C68-DE97-98435853EF15}"/>
                </a:ext>
              </a:extLst>
            </p:cNvPr>
            <p:cNvSpPr/>
            <p:nvPr/>
          </p:nvSpPr>
          <p:spPr>
            <a:xfrm>
              <a:off x="654050" y="1123950"/>
              <a:ext cx="7874000" cy="1447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Connector 145">
              <a:extLst>
                <a:ext uri="{FF2B5EF4-FFF2-40B4-BE49-F238E27FC236}">
                  <a16:creationId xmlns:a16="http://schemas.microsoft.com/office/drawing/2014/main" id="{D1844F9C-D012-F1EE-E69E-CB0D67390C05}"/>
                </a:ext>
              </a:extLst>
            </p:cNvPr>
            <p:cNvCxnSpPr/>
            <p:nvPr/>
          </p:nvCxnSpPr>
          <p:spPr>
            <a:xfrm>
              <a:off x="1714500" y="1492250"/>
              <a:ext cx="0" cy="736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B1D990C0-3065-C1AD-F524-3D350FB5F795}"/>
                </a:ext>
              </a:extLst>
            </p:cNvPr>
            <p:cNvSpPr txBox="1"/>
            <p:nvPr/>
          </p:nvSpPr>
          <p:spPr>
            <a:xfrm>
              <a:off x="1841500" y="1296202"/>
              <a:ext cx="3321050" cy="338554"/>
            </a:xfrm>
            <a:prstGeom prst="rect">
              <a:avLst/>
            </a:prstGeom>
            <a:noFill/>
          </p:spPr>
          <p:txBody>
            <a:bodyPr wrap="square" rtlCol="0">
              <a:spAutoFit/>
            </a:bodyPr>
            <a:lstStyle/>
            <a:p>
              <a:r>
                <a:rPr lang="en-US" sz="1600" b="1" dirty="0">
                  <a:solidFill>
                    <a:schemeClr val="bg1"/>
                  </a:solidFill>
                  <a:latin typeface="Calibri" panose="020F0502020204030204" pitchFamily="34" charset="0"/>
                  <a:cs typeface="Calibri" panose="020F0502020204030204" pitchFamily="34" charset="0"/>
                </a:rPr>
                <a:t>Component-Based Architecture</a:t>
              </a:r>
            </a:p>
          </p:txBody>
        </p:sp>
        <p:sp>
          <p:nvSpPr>
            <p:cNvPr id="148" name="TextBox 147">
              <a:extLst>
                <a:ext uri="{FF2B5EF4-FFF2-40B4-BE49-F238E27FC236}">
                  <a16:creationId xmlns:a16="http://schemas.microsoft.com/office/drawing/2014/main" id="{0384B075-5E2D-16E8-B45B-D911D52E747D}"/>
                </a:ext>
              </a:extLst>
            </p:cNvPr>
            <p:cNvSpPr txBox="1"/>
            <p:nvPr/>
          </p:nvSpPr>
          <p:spPr>
            <a:xfrm>
              <a:off x="1841500" y="1629946"/>
              <a:ext cx="6383338" cy="738664"/>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The component-based design fosters good practices such as separation of concerns &amp; code organization, which provide needed structure to an offshore ReactJS consulting firm while developing a huge system.</a:t>
              </a:r>
            </a:p>
          </p:txBody>
        </p:sp>
      </p:grpSp>
      <p:pic>
        <p:nvPicPr>
          <p:cNvPr id="151" name="Graphic 150">
            <a:extLst>
              <a:ext uri="{FF2B5EF4-FFF2-40B4-BE49-F238E27FC236}">
                <a16:creationId xmlns:a16="http://schemas.microsoft.com/office/drawing/2014/main" id="{BF1AFE81-9C48-456C-17E5-59455C3B17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7738" y="3225383"/>
            <a:ext cx="600075" cy="466725"/>
          </a:xfrm>
          <a:prstGeom prst="rect">
            <a:avLst/>
          </a:prstGeom>
        </p:spPr>
      </p:pic>
      <p:grpSp>
        <p:nvGrpSpPr>
          <p:cNvPr id="2" name="Group 1">
            <a:extLst>
              <a:ext uri="{FF2B5EF4-FFF2-40B4-BE49-F238E27FC236}">
                <a16:creationId xmlns:a16="http://schemas.microsoft.com/office/drawing/2014/main" id="{659D1A2A-D5B7-A232-4011-FA4F10F13038}"/>
              </a:ext>
            </a:extLst>
          </p:cNvPr>
          <p:cNvGrpSpPr/>
          <p:nvPr/>
        </p:nvGrpSpPr>
        <p:grpSpPr>
          <a:xfrm>
            <a:off x="0" y="4559300"/>
            <a:ext cx="9144000" cy="584200"/>
            <a:chOff x="0" y="4559300"/>
            <a:chExt cx="9144000" cy="584200"/>
          </a:xfrm>
        </p:grpSpPr>
        <p:sp>
          <p:nvSpPr>
            <p:cNvPr id="3" name="Rectangle 2">
              <a:extLst>
                <a:ext uri="{FF2B5EF4-FFF2-40B4-BE49-F238E27FC236}">
                  <a16:creationId xmlns:a16="http://schemas.microsoft.com/office/drawing/2014/main" id="{6E923363-A7B0-E64A-0EFA-38D24231778D}"/>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B2954155-B110-5401-8186-359A9147E5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32650" y="4711700"/>
              <a:ext cx="1758784" cy="273451"/>
            </a:xfrm>
            <a:prstGeom prst="rect">
              <a:avLst/>
            </a:prstGeom>
          </p:spPr>
        </p:pic>
        <p:sp>
          <p:nvSpPr>
            <p:cNvPr id="5" name="TextBox 4">
              <a:extLst>
                <a:ext uri="{FF2B5EF4-FFF2-40B4-BE49-F238E27FC236}">
                  <a16:creationId xmlns:a16="http://schemas.microsoft.com/office/drawing/2014/main" id="{B31BA5C8-45D1-F482-8A94-3AD32D1C49A0}"/>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6" name="TextBox 5">
              <a:extLst>
                <a:ext uri="{FF2B5EF4-FFF2-40B4-BE49-F238E27FC236}">
                  <a16:creationId xmlns:a16="http://schemas.microsoft.com/office/drawing/2014/main" id="{4872366A-A464-34D3-3426-7F76C68E0A14}"/>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980066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580550" y="232772"/>
            <a:ext cx="6429850" cy="465728"/>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The Most Important ReactJS Features</a:t>
            </a:r>
          </a:p>
        </p:txBody>
      </p:sp>
      <p:sp>
        <p:nvSpPr>
          <p:cNvPr id="152" name="Google Shape;152;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grpSp>
        <p:nvGrpSpPr>
          <p:cNvPr id="142" name="Group 141">
            <a:extLst>
              <a:ext uri="{FF2B5EF4-FFF2-40B4-BE49-F238E27FC236}">
                <a16:creationId xmlns:a16="http://schemas.microsoft.com/office/drawing/2014/main" id="{74AC9273-C4D7-AA92-2662-415A07241493}"/>
              </a:ext>
            </a:extLst>
          </p:cNvPr>
          <p:cNvGrpSpPr/>
          <p:nvPr/>
        </p:nvGrpSpPr>
        <p:grpSpPr>
          <a:xfrm>
            <a:off x="654050" y="1123950"/>
            <a:ext cx="7874000" cy="1447800"/>
            <a:chOff x="654050" y="1123950"/>
            <a:chExt cx="7874000" cy="1447800"/>
          </a:xfrm>
        </p:grpSpPr>
        <p:sp>
          <p:nvSpPr>
            <p:cNvPr id="133" name="Rectangle 132">
              <a:extLst>
                <a:ext uri="{FF2B5EF4-FFF2-40B4-BE49-F238E27FC236}">
                  <a16:creationId xmlns:a16="http://schemas.microsoft.com/office/drawing/2014/main" id="{0AD64E15-BE1C-C9DF-31D0-C5E8ECCB0B1B}"/>
                </a:ext>
              </a:extLst>
            </p:cNvPr>
            <p:cNvSpPr/>
            <p:nvPr/>
          </p:nvSpPr>
          <p:spPr>
            <a:xfrm>
              <a:off x="654050" y="1123950"/>
              <a:ext cx="7874000" cy="1447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9" name="Straight Connector 138">
              <a:extLst>
                <a:ext uri="{FF2B5EF4-FFF2-40B4-BE49-F238E27FC236}">
                  <a16:creationId xmlns:a16="http://schemas.microsoft.com/office/drawing/2014/main" id="{4C61BEC6-B502-B274-D847-8E34169974B5}"/>
                </a:ext>
              </a:extLst>
            </p:cNvPr>
            <p:cNvCxnSpPr/>
            <p:nvPr/>
          </p:nvCxnSpPr>
          <p:spPr>
            <a:xfrm>
              <a:off x="1714500" y="1492250"/>
              <a:ext cx="0" cy="736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CBE9C26E-1E28-D73E-1B09-2185DFF28B51}"/>
                </a:ext>
              </a:extLst>
            </p:cNvPr>
            <p:cNvSpPr txBox="1"/>
            <p:nvPr/>
          </p:nvSpPr>
          <p:spPr>
            <a:xfrm>
              <a:off x="1841500" y="1296202"/>
              <a:ext cx="3321050" cy="338554"/>
            </a:xfrm>
            <a:prstGeom prst="rect">
              <a:avLst/>
            </a:prstGeom>
            <a:noFill/>
          </p:spPr>
          <p:txBody>
            <a:bodyPr wrap="square" rtlCol="0">
              <a:spAutoFit/>
            </a:bodyPr>
            <a:lstStyle/>
            <a:p>
              <a:r>
                <a:rPr lang="en-US" sz="1600" b="1" dirty="0">
                  <a:solidFill>
                    <a:schemeClr val="bg1"/>
                  </a:solidFill>
                  <a:latin typeface="Calibri" panose="020F0502020204030204" pitchFamily="34" charset="0"/>
                  <a:cs typeface="Calibri" panose="020F0502020204030204" pitchFamily="34" charset="0"/>
                </a:rPr>
                <a:t>Declarative UI</a:t>
              </a:r>
            </a:p>
          </p:txBody>
        </p:sp>
        <p:sp>
          <p:nvSpPr>
            <p:cNvPr id="141" name="TextBox 140">
              <a:extLst>
                <a:ext uri="{FF2B5EF4-FFF2-40B4-BE49-F238E27FC236}">
                  <a16:creationId xmlns:a16="http://schemas.microsoft.com/office/drawing/2014/main" id="{B83B3EF6-B4E2-17F7-71B4-76378016AAF5}"/>
                </a:ext>
              </a:extLst>
            </p:cNvPr>
            <p:cNvSpPr txBox="1"/>
            <p:nvPr/>
          </p:nvSpPr>
          <p:spPr>
            <a:xfrm>
              <a:off x="1841500" y="1629946"/>
              <a:ext cx="6572250" cy="738664"/>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React provides a straightforward method for describing how your app should seem at any given time. This declarative programming style encourages concern separation &amp; makes it easier to reason about your code.</a:t>
              </a:r>
            </a:p>
          </p:txBody>
        </p:sp>
      </p:grpSp>
      <p:grpSp>
        <p:nvGrpSpPr>
          <p:cNvPr id="143" name="Group 142">
            <a:extLst>
              <a:ext uri="{FF2B5EF4-FFF2-40B4-BE49-F238E27FC236}">
                <a16:creationId xmlns:a16="http://schemas.microsoft.com/office/drawing/2014/main" id="{30D7176A-965D-1A67-800C-3A2A0ED71864}"/>
              </a:ext>
            </a:extLst>
          </p:cNvPr>
          <p:cNvGrpSpPr/>
          <p:nvPr/>
        </p:nvGrpSpPr>
        <p:grpSpPr>
          <a:xfrm>
            <a:off x="654050" y="2734846"/>
            <a:ext cx="7874000" cy="1447800"/>
            <a:chOff x="654050" y="1123950"/>
            <a:chExt cx="7874000" cy="1447800"/>
          </a:xfrm>
        </p:grpSpPr>
        <p:sp>
          <p:nvSpPr>
            <p:cNvPr id="144" name="Rectangle 143">
              <a:extLst>
                <a:ext uri="{FF2B5EF4-FFF2-40B4-BE49-F238E27FC236}">
                  <a16:creationId xmlns:a16="http://schemas.microsoft.com/office/drawing/2014/main" id="{AEE48A9A-BA62-4C68-DE97-98435853EF15}"/>
                </a:ext>
              </a:extLst>
            </p:cNvPr>
            <p:cNvSpPr/>
            <p:nvPr/>
          </p:nvSpPr>
          <p:spPr>
            <a:xfrm>
              <a:off x="654050" y="1123950"/>
              <a:ext cx="7874000" cy="14478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Connector 145">
              <a:extLst>
                <a:ext uri="{FF2B5EF4-FFF2-40B4-BE49-F238E27FC236}">
                  <a16:creationId xmlns:a16="http://schemas.microsoft.com/office/drawing/2014/main" id="{D1844F9C-D012-F1EE-E69E-CB0D67390C05}"/>
                </a:ext>
              </a:extLst>
            </p:cNvPr>
            <p:cNvCxnSpPr/>
            <p:nvPr/>
          </p:nvCxnSpPr>
          <p:spPr>
            <a:xfrm>
              <a:off x="1714500" y="1492250"/>
              <a:ext cx="0" cy="7366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B1D990C0-3065-C1AD-F524-3D350FB5F795}"/>
                </a:ext>
              </a:extLst>
            </p:cNvPr>
            <p:cNvSpPr txBox="1"/>
            <p:nvPr/>
          </p:nvSpPr>
          <p:spPr>
            <a:xfrm>
              <a:off x="1841500" y="1296202"/>
              <a:ext cx="3321050" cy="338554"/>
            </a:xfrm>
            <a:prstGeom prst="rect">
              <a:avLst/>
            </a:prstGeom>
            <a:noFill/>
          </p:spPr>
          <p:txBody>
            <a:bodyPr wrap="square" rtlCol="0">
              <a:spAutoFit/>
            </a:bodyPr>
            <a:lstStyle/>
            <a:p>
              <a:r>
                <a:rPr lang="en-US" sz="1600" b="1" dirty="0">
                  <a:solidFill>
                    <a:schemeClr val="bg1"/>
                  </a:solidFill>
                  <a:latin typeface="Calibri" panose="020F0502020204030204" pitchFamily="34" charset="0"/>
                  <a:cs typeface="Calibri" panose="020F0502020204030204" pitchFamily="34" charset="0"/>
                </a:rPr>
                <a:t>Virtual DOM</a:t>
              </a:r>
            </a:p>
          </p:txBody>
        </p:sp>
        <p:sp>
          <p:nvSpPr>
            <p:cNvPr id="148" name="TextBox 147">
              <a:extLst>
                <a:ext uri="{FF2B5EF4-FFF2-40B4-BE49-F238E27FC236}">
                  <a16:creationId xmlns:a16="http://schemas.microsoft.com/office/drawing/2014/main" id="{0384B075-5E2D-16E8-B45B-D911D52E747D}"/>
                </a:ext>
              </a:extLst>
            </p:cNvPr>
            <p:cNvSpPr txBox="1"/>
            <p:nvPr/>
          </p:nvSpPr>
          <p:spPr>
            <a:xfrm>
              <a:off x="1841500" y="1629946"/>
              <a:ext cx="6383338" cy="523220"/>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React speeds up user interface updates by generating a JavaScript representation of your UI, known as a virtual DOM.</a:t>
              </a:r>
            </a:p>
          </p:txBody>
        </p:sp>
      </p:grpSp>
      <p:pic>
        <p:nvPicPr>
          <p:cNvPr id="3" name="Graphic 2">
            <a:extLst>
              <a:ext uri="{FF2B5EF4-FFF2-40B4-BE49-F238E27FC236}">
                <a16:creationId xmlns:a16="http://schemas.microsoft.com/office/drawing/2014/main" id="{FE3AB864-19BF-8732-0C56-5F9E182470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8687" y="1573212"/>
            <a:ext cx="583945" cy="574676"/>
          </a:xfrm>
          <a:prstGeom prst="rect">
            <a:avLst/>
          </a:prstGeom>
        </p:spPr>
      </p:pic>
      <p:pic>
        <p:nvPicPr>
          <p:cNvPr id="7" name="Graphic 6">
            <a:extLst>
              <a:ext uri="{FF2B5EF4-FFF2-40B4-BE49-F238E27FC236}">
                <a16:creationId xmlns:a16="http://schemas.microsoft.com/office/drawing/2014/main" id="{FF567C0C-A9C0-7484-EBD3-D3B88DECB5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5980" y="3193217"/>
            <a:ext cx="449357" cy="531058"/>
          </a:xfrm>
          <a:prstGeom prst="rect">
            <a:avLst/>
          </a:prstGeom>
        </p:spPr>
      </p:pic>
      <p:grpSp>
        <p:nvGrpSpPr>
          <p:cNvPr id="2" name="Group 1">
            <a:extLst>
              <a:ext uri="{FF2B5EF4-FFF2-40B4-BE49-F238E27FC236}">
                <a16:creationId xmlns:a16="http://schemas.microsoft.com/office/drawing/2014/main" id="{4172B933-3177-8DDC-DB09-5151FAA0FBD0}"/>
              </a:ext>
            </a:extLst>
          </p:cNvPr>
          <p:cNvGrpSpPr/>
          <p:nvPr/>
        </p:nvGrpSpPr>
        <p:grpSpPr>
          <a:xfrm>
            <a:off x="0" y="4559300"/>
            <a:ext cx="9144000" cy="584200"/>
            <a:chOff x="0" y="4559300"/>
            <a:chExt cx="9144000" cy="584200"/>
          </a:xfrm>
        </p:grpSpPr>
        <p:sp>
          <p:nvSpPr>
            <p:cNvPr id="4" name="Rectangle 3">
              <a:extLst>
                <a:ext uri="{FF2B5EF4-FFF2-40B4-BE49-F238E27FC236}">
                  <a16:creationId xmlns:a16="http://schemas.microsoft.com/office/drawing/2014/main" id="{E86D4772-2A0B-3E16-B20B-EA83954F276D}"/>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8578616E-7493-C0F4-E770-441EF8D213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32650" y="4711700"/>
              <a:ext cx="1758784" cy="273451"/>
            </a:xfrm>
            <a:prstGeom prst="rect">
              <a:avLst/>
            </a:prstGeom>
          </p:spPr>
        </p:pic>
        <p:sp>
          <p:nvSpPr>
            <p:cNvPr id="6" name="TextBox 5">
              <a:extLst>
                <a:ext uri="{FF2B5EF4-FFF2-40B4-BE49-F238E27FC236}">
                  <a16:creationId xmlns:a16="http://schemas.microsoft.com/office/drawing/2014/main" id="{00718BCF-B86E-C44C-0990-9FD4DE4604AF}"/>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8" name="TextBox 7">
              <a:extLst>
                <a:ext uri="{FF2B5EF4-FFF2-40B4-BE49-F238E27FC236}">
                  <a16:creationId xmlns:a16="http://schemas.microsoft.com/office/drawing/2014/main" id="{4A176C2B-51AC-24DC-EAB3-5E3EB8D58DE1}"/>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281317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F6BB6FB-4813-3A3A-C67E-952933A8050A}"/>
              </a:ext>
            </a:extLst>
          </p:cNvPr>
          <p:cNvSpPr/>
          <p:nvPr/>
        </p:nvSpPr>
        <p:spPr>
          <a:xfrm>
            <a:off x="497584" y="1130300"/>
            <a:ext cx="2874266" cy="1346200"/>
          </a:xfrm>
          <a:prstGeom prst="roundRect">
            <a:avLst>
              <a:gd name="adj" fmla="val 50000"/>
            </a:avLst>
          </a:prstGeom>
          <a:gradFill>
            <a:gsLst>
              <a:gs pos="0">
                <a:srgbClr val="FF0000"/>
              </a:gs>
              <a:gs pos="100000">
                <a:schemeClr val="accent6">
                  <a:lumMod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Google Shape;141;p21"/>
          <p:cNvSpPr txBox="1">
            <a:spLocks noGrp="1"/>
          </p:cNvSpPr>
          <p:nvPr>
            <p:ph type="title"/>
          </p:nvPr>
        </p:nvSpPr>
        <p:spPr>
          <a:xfrm>
            <a:off x="497584" y="199625"/>
            <a:ext cx="6405600" cy="52427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Top ReactJS Advantages</a:t>
            </a:r>
            <a:endParaRPr dirty="0">
              <a:latin typeface="Calibri" panose="020F0502020204030204" pitchFamily="34" charset="0"/>
              <a:cs typeface="Calibri" panose="020F0502020204030204" pitchFamily="34" charset="0"/>
            </a:endParaRPr>
          </a:p>
        </p:txBody>
      </p:sp>
      <p:sp>
        <p:nvSpPr>
          <p:cNvPr id="145" name="Google Shape;145;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libri" panose="020F0502020204030204" pitchFamily="34" charset="0"/>
                <a:cs typeface="Calibri" panose="020F0502020204030204" pitchFamily="34" charset="0"/>
              </a:rPr>
              <a:t>7</a:t>
            </a:fld>
            <a:endParaRPr>
              <a:latin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CBA2873B-DB6A-485C-1FEC-A7A630FC0302}"/>
              </a:ext>
            </a:extLst>
          </p:cNvPr>
          <p:cNvSpPr/>
          <p:nvPr/>
        </p:nvSpPr>
        <p:spPr>
          <a:xfrm>
            <a:off x="1397000" y="1130300"/>
            <a:ext cx="6295134" cy="1346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A16811C-8A75-9035-8BD1-9AB45DA5092D}"/>
              </a:ext>
            </a:extLst>
          </p:cNvPr>
          <p:cNvGrpSpPr/>
          <p:nvPr/>
        </p:nvGrpSpPr>
        <p:grpSpPr>
          <a:xfrm>
            <a:off x="1737867" y="1242524"/>
            <a:ext cx="5553665" cy="1121751"/>
            <a:chOff x="996950" y="1337159"/>
            <a:chExt cx="5553665" cy="1121751"/>
          </a:xfrm>
        </p:grpSpPr>
        <p:sp>
          <p:nvSpPr>
            <p:cNvPr id="17" name="TextBox 16">
              <a:extLst>
                <a:ext uri="{FF2B5EF4-FFF2-40B4-BE49-F238E27FC236}">
                  <a16:creationId xmlns:a16="http://schemas.microsoft.com/office/drawing/2014/main" id="{74C6471D-7830-0055-645B-3449B114B69E}"/>
                </a:ext>
              </a:extLst>
            </p:cNvPr>
            <p:cNvSpPr txBox="1"/>
            <p:nvPr/>
          </p:nvSpPr>
          <p:spPr>
            <a:xfrm>
              <a:off x="996950" y="1337159"/>
              <a:ext cx="3321050" cy="338554"/>
            </a:xfrm>
            <a:prstGeom prst="rect">
              <a:avLst/>
            </a:prstGeom>
            <a:noFill/>
          </p:spPr>
          <p:txBody>
            <a:bodyPr wrap="square" rtlCol="0">
              <a:spAutoFit/>
            </a:bodyPr>
            <a:lstStyle/>
            <a:p>
              <a:r>
                <a:rPr lang="en-US" sz="1600" b="1" dirty="0">
                  <a:solidFill>
                    <a:schemeClr val="tx2">
                      <a:lumMod val="25000"/>
                    </a:schemeClr>
                  </a:solidFill>
                  <a:latin typeface="Calibri" panose="020F0502020204030204" pitchFamily="34" charset="0"/>
                  <a:cs typeface="Calibri" panose="020F0502020204030204" pitchFamily="34" charset="0"/>
                </a:rPr>
                <a:t>Speed of Development</a:t>
              </a:r>
            </a:p>
          </p:txBody>
        </p:sp>
        <p:sp>
          <p:nvSpPr>
            <p:cNvPr id="18" name="TextBox 17">
              <a:extLst>
                <a:ext uri="{FF2B5EF4-FFF2-40B4-BE49-F238E27FC236}">
                  <a16:creationId xmlns:a16="http://schemas.microsoft.com/office/drawing/2014/main" id="{55621AE6-B23A-8381-B372-B92764D02B20}"/>
                </a:ext>
              </a:extLst>
            </p:cNvPr>
            <p:cNvSpPr txBox="1"/>
            <p:nvPr/>
          </p:nvSpPr>
          <p:spPr>
            <a:xfrm>
              <a:off x="996950" y="1720246"/>
              <a:ext cx="5553665" cy="738664"/>
            </a:xfrm>
            <a:prstGeom prst="rect">
              <a:avLst/>
            </a:prstGeom>
            <a:noFill/>
          </p:spPr>
          <p:txBody>
            <a:bodyPr wrap="square" rtlCol="0">
              <a:spAutoFit/>
            </a:bodyPr>
            <a:lstStyle/>
            <a:p>
              <a:r>
                <a:rPr lang="en-US" dirty="0">
                  <a:solidFill>
                    <a:schemeClr val="tx2">
                      <a:lumMod val="25000"/>
                    </a:schemeClr>
                  </a:solidFill>
                  <a:latin typeface="Calibri" panose="020F0502020204030204" pitchFamily="34" charset="0"/>
                  <a:cs typeface="Calibri" panose="020F0502020204030204" pitchFamily="34" charset="0"/>
                </a:rPr>
                <a:t>React comes with “batteries included,” with a huge number of open-source modules &amp; packages ready to use right immediately, saving the time and energy required to find and develop your own solutions.</a:t>
              </a:r>
            </a:p>
          </p:txBody>
        </p:sp>
      </p:grpSp>
      <p:pic>
        <p:nvPicPr>
          <p:cNvPr id="20" name="Graphic 19">
            <a:extLst>
              <a:ext uri="{FF2B5EF4-FFF2-40B4-BE49-F238E27FC236}">
                <a16:creationId xmlns:a16="http://schemas.microsoft.com/office/drawing/2014/main" id="{C2C5D78D-3152-AFC4-CEC0-7052F976FF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4999" y="1581078"/>
            <a:ext cx="457299" cy="407282"/>
          </a:xfrm>
          <a:prstGeom prst="rect">
            <a:avLst/>
          </a:prstGeom>
        </p:spPr>
      </p:pic>
      <p:sp>
        <p:nvSpPr>
          <p:cNvPr id="21" name="Rectangle: Rounded Corners 20">
            <a:extLst>
              <a:ext uri="{FF2B5EF4-FFF2-40B4-BE49-F238E27FC236}">
                <a16:creationId xmlns:a16="http://schemas.microsoft.com/office/drawing/2014/main" id="{52E140D4-FD16-906C-204C-8A5A0B29C152}"/>
              </a:ext>
            </a:extLst>
          </p:cNvPr>
          <p:cNvSpPr/>
          <p:nvPr/>
        </p:nvSpPr>
        <p:spPr>
          <a:xfrm>
            <a:off x="497584" y="2667001"/>
            <a:ext cx="2874266" cy="1346200"/>
          </a:xfrm>
          <a:prstGeom prst="roundRect">
            <a:avLst>
              <a:gd name="adj" fmla="val 50000"/>
            </a:avLst>
          </a:prstGeom>
          <a:gradFill>
            <a:gsLst>
              <a:gs pos="0">
                <a:schemeClr val="accent4">
                  <a:lumMod val="75000"/>
                </a:schemeClr>
              </a:gs>
              <a:gs pos="100000">
                <a:srgbClr val="97A02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6913B236-A032-03DD-2C89-BCD545CDFFA7}"/>
              </a:ext>
            </a:extLst>
          </p:cNvPr>
          <p:cNvSpPr/>
          <p:nvPr/>
        </p:nvSpPr>
        <p:spPr>
          <a:xfrm>
            <a:off x="1397000" y="2667001"/>
            <a:ext cx="6295134" cy="1346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7B0AC03-2994-8A5F-235B-074EF24059E9}"/>
              </a:ext>
            </a:extLst>
          </p:cNvPr>
          <p:cNvGrpSpPr/>
          <p:nvPr/>
        </p:nvGrpSpPr>
        <p:grpSpPr>
          <a:xfrm>
            <a:off x="1737866" y="2779225"/>
            <a:ext cx="5553666" cy="1121751"/>
            <a:chOff x="996949" y="1337159"/>
            <a:chExt cx="5553666" cy="1121751"/>
          </a:xfrm>
        </p:grpSpPr>
        <p:sp>
          <p:nvSpPr>
            <p:cNvPr id="24" name="TextBox 23">
              <a:extLst>
                <a:ext uri="{FF2B5EF4-FFF2-40B4-BE49-F238E27FC236}">
                  <a16:creationId xmlns:a16="http://schemas.microsoft.com/office/drawing/2014/main" id="{052642C6-FB9F-63E3-0274-D134E8620DB8}"/>
                </a:ext>
              </a:extLst>
            </p:cNvPr>
            <p:cNvSpPr txBox="1"/>
            <p:nvPr/>
          </p:nvSpPr>
          <p:spPr>
            <a:xfrm>
              <a:off x="996949" y="1337159"/>
              <a:ext cx="4732783" cy="338554"/>
            </a:xfrm>
            <a:prstGeom prst="rect">
              <a:avLst/>
            </a:prstGeom>
            <a:noFill/>
          </p:spPr>
          <p:txBody>
            <a:bodyPr wrap="square" rtlCol="0">
              <a:spAutoFit/>
            </a:bodyPr>
            <a:lstStyle/>
            <a:p>
              <a:r>
                <a:rPr lang="en-US" sz="1600" b="1" dirty="0">
                  <a:solidFill>
                    <a:schemeClr val="tx2">
                      <a:lumMod val="25000"/>
                    </a:schemeClr>
                  </a:solidFill>
                  <a:latin typeface="Calibri" panose="020F0502020204030204" pitchFamily="34" charset="0"/>
                  <a:cs typeface="Calibri" panose="020F0502020204030204" pitchFamily="34" charset="0"/>
                </a:rPr>
                <a:t>Isomorphic and Universal Apps</a:t>
              </a:r>
            </a:p>
          </p:txBody>
        </p:sp>
        <p:sp>
          <p:nvSpPr>
            <p:cNvPr id="25" name="TextBox 24">
              <a:extLst>
                <a:ext uri="{FF2B5EF4-FFF2-40B4-BE49-F238E27FC236}">
                  <a16:creationId xmlns:a16="http://schemas.microsoft.com/office/drawing/2014/main" id="{EC6B8A5D-D6A5-90AD-DD4D-60EAD98B1ADE}"/>
                </a:ext>
              </a:extLst>
            </p:cNvPr>
            <p:cNvSpPr txBox="1"/>
            <p:nvPr/>
          </p:nvSpPr>
          <p:spPr>
            <a:xfrm>
              <a:off x="996950" y="1720246"/>
              <a:ext cx="5553665" cy="738664"/>
            </a:xfrm>
            <a:prstGeom prst="rect">
              <a:avLst/>
            </a:prstGeom>
            <a:noFill/>
          </p:spPr>
          <p:txBody>
            <a:bodyPr wrap="square" rtlCol="0">
              <a:spAutoFit/>
            </a:bodyPr>
            <a:lstStyle/>
            <a:p>
              <a:r>
                <a:rPr lang="en-US" dirty="0">
                  <a:solidFill>
                    <a:schemeClr val="tx2">
                      <a:lumMod val="25000"/>
                    </a:schemeClr>
                  </a:solidFill>
                  <a:latin typeface="Calibri" panose="020F0502020204030204" pitchFamily="34" charset="0"/>
                  <a:cs typeface="Calibri" panose="020F0502020204030204" pitchFamily="34" charset="0"/>
                </a:rPr>
                <a:t>Isomorphic and Universal apps are React web apps that perform the same on desktop, tablet &amp; mobile. The primary goal of ReactJS is to enable easy future growth while preserving development investment.</a:t>
              </a:r>
            </a:p>
          </p:txBody>
        </p:sp>
      </p:grpSp>
      <p:grpSp>
        <p:nvGrpSpPr>
          <p:cNvPr id="2" name="Group 1">
            <a:extLst>
              <a:ext uri="{FF2B5EF4-FFF2-40B4-BE49-F238E27FC236}">
                <a16:creationId xmlns:a16="http://schemas.microsoft.com/office/drawing/2014/main" id="{8AE68B01-31F9-D8EB-0A6D-B3BAF725D464}"/>
              </a:ext>
            </a:extLst>
          </p:cNvPr>
          <p:cNvGrpSpPr/>
          <p:nvPr/>
        </p:nvGrpSpPr>
        <p:grpSpPr>
          <a:xfrm>
            <a:off x="0" y="4559300"/>
            <a:ext cx="9144000" cy="584200"/>
            <a:chOff x="0" y="4559300"/>
            <a:chExt cx="9144000" cy="584200"/>
          </a:xfrm>
        </p:grpSpPr>
        <p:sp>
          <p:nvSpPr>
            <p:cNvPr id="4" name="Rectangle 3">
              <a:extLst>
                <a:ext uri="{FF2B5EF4-FFF2-40B4-BE49-F238E27FC236}">
                  <a16:creationId xmlns:a16="http://schemas.microsoft.com/office/drawing/2014/main" id="{FBA4DDBA-15CB-45AC-0C21-5F0BA259B632}"/>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79A8B3DD-1C91-3664-741E-9386589F57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2650" y="4711700"/>
              <a:ext cx="1758784" cy="273451"/>
            </a:xfrm>
            <a:prstGeom prst="rect">
              <a:avLst/>
            </a:prstGeom>
          </p:spPr>
        </p:pic>
        <p:sp>
          <p:nvSpPr>
            <p:cNvPr id="7" name="TextBox 6">
              <a:extLst>
                <a:ext uri="{FF2B5EF4-FFF2-40B4-BE49-F238E27FC236}">
                  <a16:creationId xmlns:a16="http://schemas.microsoft.com/office/drawing/2014/main" id="{A8AE1F48-D38D-A092-27C7-474107681560}"/>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8" name="TextBox 7">
              <a:extLst>
                <a:ext uri="{FF2B5EF4-FFF2-40B4-BE49-F238E27FC236}">
                  <a16:creationId xmlns:a16="http://schemas.microsoft.com/office/drawing/2014/main" id="{4D005F76-EAD5-F50C-B01B-9D0D96C07E68}"/>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pic>
        <p:nvPicPr>
          <p:cNvPr id="12" name="Graphic 11">
            <a:extLst>
              <a:ext uri="{FF2B5EF4-FFF2-40B4-BE49-F238E27FC236}">
                <a16:creationId xmlns:a16="http://schemas.microsoft.com/office/drawing/2014/main" id="{17980696-EF73-8DC1-D8CA-AF9F71AE20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8212" y="3162312"/>
            <a:ext cx="553101" cy="377952"/>
          </a:xfrm>
          <a:prstGeom prst="rect">
            <a:avLst/>
          </a:prstGeom>
        </p:spPr>
      </p:pic>
    </p:spTree>
    <p:extLst>
      <p:ext uri="{BB962C8B-B14F-4D97-AF65-F5344CB8AC3E}">
        <p14:creationId xmlns:p14="http://schemas.microsoft.com/office/powerpoint/2010/main" val="3550792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5" name="Google Shape;145;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libri" panose="020F0502020204030204" pitchFamily="34" charset="0"/>
                <a:cs typeface="Calibri" panose="020F0502020204030204" pitchFamily="34" charset="0"/>
              </a:rPr>
              <a:t>8</a:t>
            </a:fld>
            <a:endParaRPr>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954B3D3D-042A-13C3-44DA-6221E4FAAE1C}"/>
              </a:ext>
            </a:extLst>
          </p:cNvPr>
          <p:cNvGrpSpPr/>
          <p:nvPr/>
        </p:nvGrpSpPr>
        <p:grpSpPr>
          <a:xfrm>
            <a:off x="497584" y="2852280"/>
            <a:ext cx="7194550" cy="1149350"/>
            <a:chOff x="497584" y="1130300"/>
            <a:chExt cx="7194550" cy="1149350"/>
          </a:xfrm>
        </p:grpSpPr>
        <p:sp>
          <p:nvSpPr>
            <p:cNvPr id="6" name="Rectangle: Rounded Corners 5">
              <a:extLst>
                <a:ext uri="{FF2B5EF4-FFF2-40B4-BE49-F238E27FC236}">
                  <a16:creationId xmlns:a16="http://schemas.microsoft.com/office/drawing/2014/main" id="{8F6BB6FB-4813-3A3A-C67E-952933A8050A}"/>
                </a:ext>
              </a:extLst>
            </p:cNvPr>
            <p:cNvSpPr/>
            <p:nvPr/>
          </p:nvSpPr>
          <p:spPr>
            <a:xfrm>
              <a:off x="497584" y="1130300"/>
              <a:ext cx="2874266" cy="1149350"/>
            </a:xfrm>
            <a:prstGeom prst="roundRect">
              <a:avLst>
                <a:gd name="adj" fmla="val 50000"/>
              </a:avLst>
            </a:prstGeom>
            <a:gradFill>
              <a:gsLst>
                <a:gs pos="0">
                  <a:srgbClr val="FF0000"/>
                </a:gs>
                <a:gs pos="100000">
                  <a:schemeClr val="accent6">
                    <a:lumMod val="5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CBA2873B-DB6A-485C-1FEC-A7A630FC0302}"/>
                </a:ext>
              </a:extLst>
            </p:cNvPr>
            <p:cNvSpPr/>
            <p:nvPr/>
          </p:nvSpPr>
          <p:spPr>
            <a:xfrm>
              <a:off x="1364698" y="1130300"/>
              <a:ext cx="6327436" cy="11493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A16811C-8A75-9035-8BD1-9AB45DA5092D}"/>
                </a:ext>
              </a:extLst>
            </p:cNvPr>
            <p:cNvGrpSpPr/>
            <p:nvPr/>
          </p:nvGrpSpPr>
          <p:grpSpPr>
            <a:xfrm>
              <a:off x="1756917" y="1242524"/>
              <a:ext cx="5553665" cy="906307"/>
              <a:chOff x="819150" y="1337159"/>
              <a:chExt cx="5553665" cy="906307"/>
            </a:xfrm>
          </p:grpSpPr>
          <p:sp>
            <p:nvSpPr>
              <p:cNvPr id="17" name="TextBox 16">
                <a:extLst>
                  <a:ext uri="{FF2B5EF4-FFF2-40B4-BE49-F238E27FC236}">
                    <a16:creationId xmlns:a16="http://schemas.microsoft.com/office/drawing/2014/main" id="{74C6471D-7830-0055-645B-3449B114B69E}"/>
                  </a:ext>
                </a:extLst>
              </p:cNvPr>
              <p:cNvSpPr txBox="1"/>
              <p:nvPr/>
            </p:nvSpPr>
            <p:spPr>
              <a:xfrm>
                <a:off x="819150" y="1337159"/>
                <a:ext cx="3321050" cy="338554"/>
              </a:xfrm>
              <a:prstGeom prst="rect">
                <a:avLst/>
              </a:prstGeom>
              <a:noFill/>
            </p:spPr>
            <p:txBody>
              <a:bodyPr wrap="square" rtlCol="0">
                <a:spAutoFit/>
              </a:bodyPr>
              <a:lstStyle/>
              <a:p>
                <a:r>
                  <a:rPr lang="en-US" sz="1600" b="1" dirty="0">
                    <a:solidFill>
                      <a:schemeClr val="tx2">
                        <a:lumMod val="25000"/>
                      </a:schemeClr>
                    </a:solidFill>
                    <a:latin typeface="Calibri" panose="020F0502020204030204" pitchFamily="34" charset="0"/>
                    <a:cs typeface="Calibri" panose="020F0502020204030204" pitchFamily="34" charset="0"/>
                  </a:rPr>
                  <a:t>It is Simple to Use</a:t>
                </a:r>
              </a:p>
            </p:txBody>
          </p:sp>
          <p:sp>
            <p:nvSpPr>
              <p:cNvPr id="18" name="TextBox 17">
                <a:extLst>
                  <a:ext uri="{FF2B5EF4-FFF2-40B4-BE49-F238E27FC236}">
                    <a16:creationId xmlns:a16="http://schemas.microsoft.com/office/drawing/2014/main" id="{55621AE6-B23A-8381-B372-B92764D02B20}"/>
                  </a:ext>
                </a:extLst>
              </p:cNvPr>
              <p:cNvSpPr txBox="1"/>
              <p:nvPr/>
            </p:nvSpPr>
            <p:spPr>
              <a:xfrm>
                <a:off x="819150" y="1720246"/>
                <a:ext cx="5553665" cy="523220"/>
              </a:xfrm>
              <a:prstGeom prst="rect">
                <a:avLst/>
              </a:prstGeom>
              <a:noFill/>
            </p:spPr>
            <p:txBody>
              <a:bodyPr wrap="square" rtlCol="0">
                <a:spAutoFit/>
              </a:bodyPr>
              <a:lstStyle/>
              <a:p>
                <a:r>
                  <a:rPr lang="en-US" dirty="0">
                    <a:solidFill>
                      <a:schemeClr val="tx2">
                        <a:lumMod val="25000"/>
                      </a:schemeClr>
                    </a:solidFill>
                    <a:latin typeface="Calibri" panose="020F0502020204030204" pitchFamily="34" charset="0"/>
                    <a:cs typeface="Calibri" panose="020F0502020204030204" pitchFamily="34" charset="0"/>
                  </a:rPr>
                  <a:t>ReactJS is relatively simple to learn and use, especially for people with limited web development experience.</a:t>
                </a:r>
              </a:p>
            </p:txBody>
          </p:sp>
        </p:grpSp>
      </p:grpSp>
      <p:grpSp>
        <p:nvGrpSpPr>
          <p:cNvPr id="2" name="Group 1">
            <a:extLst>
              <a:ext uri="{FF2B5EF4-FFF2-40B4-BE49-F238E27FC236}">
                <a16:creationId xmlns:a16="http://schemas.microsoft.com/office/drawing/2014/main" id="{2CBD6C20-A2A2-638A-09DB-3BB166443B1F}"/>
              </a:ext>
            </a:extLst>
          </p:cNvPr>
          <p:cNvGrpSpPr/>
          <p:nvPr/>
        </p:nvGrpSpPr>
        <p:grpSpPr>
          <a:xfrm>
            <a:off x="497584" y="1135611"/>
            <a:ext cx="7194550" cy="1346200"/>
            <a:chOff x="497584" y="2667000"/>
            <a:chExt cx="7194550" cy="1346200"/>
          </a:xfrm>
        </p:grpSpPr>
        <p:sp>
          <p:nvSpPr>
            <p:cNvPr id="21" name="Rectangle: Rounded Corners 20">
              <a:extLst>
                <a:ext uri="{FF2B5EF4-FFF2-40B4-BE49-F238E27FC236}">
                  <a16:creationId xmlns:a16="http://schemas.microsoft.com/office/drawing/2014/main" id="{52E140D4-FD16-906C-204C-8A5A0B29C152}"/>
                </a:ext>
              </a:extLst>
            </p:cNvPr>
            <p:cNvSpPr/>
            <p:nvPr/>
          </p:nvSpPr>
          <p:spPr>
            <a:xfrm>
              <a:off x="497584" y="2667000"/>
              <a:ext cx="2874266" cy="1346200"/>
            </a:xfrm>
            <a:prstGeom prst="roundRect">
              <a:avLst>
                <a:gd name="adj" fmla="val 50000"/>
              </a:avLst>
            </a:prstGeom>
            <a:gradFill>
              <a:gsLst>
                <a:gs pos="0">
                  <a:schemeClr val="bg2">
                    <a:lumMod val="75000"/>
                  </a:schemeClr>
                </a:gs>
                <a:gs pos="94000">
                  <a:srgbClr val="FF99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6913B236-A032-03DD-2C89-BCD545CDFFA7}"/>
                </a:ext>
              </a:extLst>
            </p:cNvPr>
            <p:cNvSpPr/>
            <p:nvPr/>
          </p:nvSpPr>
          <p:spPr>
            <a:xfrm>
              <a:off x="1364698" y="2667000"/>
              <a:ext cx="6327436" cy="1346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7B0AC03-2994-8A5F-235B-074EF24059E9}"/>
                </a:ext>
              </a:extLst>
            </p:cNvPr>
            <p:cNvGrpSpPr/>
            <p:nvPr/>
          </p:nvGrpSpPr>
          <p:grpSpPr>
            <a:xfrm>
              <a:off x="1737866" y="2804078"/>
              <a:ext cx="5805934" cy="1121751"/>
              <a:chOff x="800099" y="1362013"/>
              <a:chExt cx="5805934" cy="1121751"/>
            </a:xfrm>
          </p:grpSpPr>
          <p:sp>
            <p:nvSpPr>
              <p:cNvPr id="24" name="TextBox 23">
                <a:extLst>
                  <a:ext uri="{FF2B5EF4-FFF2-40B4-BE49-F238E27FC236}">
                    <a16:creationId xmlns:a16="http://schemas.microsoft.com/office/drawing/2014/main" id="{052642C6-FB9F-63E3-0274-D134E8620DB8}"/>
                  </a:ext>
                </a:extLst>
              </p:cNvPr>
              <p:cNvSpPr txBox="1"/>
              <p:nvPr/>
            </p:nvSpPr>
            <p:spPr>
              <a:xfrm>
                <a:off x="800099" y="1362013"/>
                <a:ext cx="4732783" cy="338554"/>
              </a:xfrm>
              <a:prstGeom prst="rect">
                <a:avLst/>
              </a:prstGeom>
              <a:noFill/>
            </p:spPr>
            <p:txBody>
              <a:bodyPr wrap="square" rtlCol="0">
                <a:spAutoFit/>
              </a:bodyPr>
              <a:lstStyle/>
              <a:p>
                <a:r>
                  <a:rPr lang="en-US" sz="1600" b="1" dirty="0">
                    <a:solidFill>
                      <a:schemeClr val="tx2">
                        <a:lumMod val="25000"/>
                      </a:schemeClr>
                    </a:solidFill>
                    <a:latin typeface="Calibri" panose="020F0502020204030204" pitchFamily="34" charset="0"/>
                    <a:cs typeface="Calibri" panose="020F0502020204030204" pitchFamily="34" charset="0"/>
                  </a:rPr>
                  <a:t>Applications and Websites with High Interactivity</a:t>
                </a:r>
              </a:p>
            </p:txBody>
          </p:sp>
          <p:sp>
            <p:nvSpPr>
              <p:cNvPr id="25" name="TextBox 24">
                <a:extLst>
                  <a:ext uri="{FF2B5EF4-FFF2-40B4-BE49-F238E27FC236}">
                    <a16:creationId xmlns:a16="http://schemas.microsoft.com/office/drawing/2014/main" id="{EC6B8A5D-D6A5-90AD-DD4D-60EAD98B1ADE}"/>
                  </a:ext>
                </a:extLst>
              </p:cNvPr>
              <p:cNvSpPr txBox="1"/>
              <p:nvPr/>
            </p:nvSpPr>
            <p:spPr>
              <a:xfrm>
                <a:off x="800100" y="1745100"/>
                <a:ext cx="5805933" cy="738664"/>
              </a:xfrm>
              <a:prstGeom prst="rect">
                <a:avLst/>
              </a:prstGeom>
              <a:noFill/>
            </p:spPr>
            <p:txBody>
              <a:bodyPr wrap="square" rtlCol="0">
                <a:spAutoFit/>
              </a:bodyPr>
              <a:lstStyle/>
              <a:p>
                <a:r>
                  <a:rPr lang="en-US" dirty="0">
                    <a:solidFill>
                      <a:schemeClr val="tx2">
                        <a:lumMod val="25000"/>
                      </a:schemeClr>
                    </a:solidFill>
                    <a:latin typeface="Calibri" panose="020F0502020204030204" pitchFamily="34" charset="0"/>
                    <a:cs typeface="Calibri" panose="020F0502020204030204" pitchFamily="34" charset="0"/>
                  </a:rPr>
                  <a:t>React is beneficial not for producing typical web pages and online apps, but also for developing rich internet apps (RIAs). This enables you to include interactive components on your website.</a:t>
                </a:r>
              </a:p>
            </p:txBody>
          </p:sp>
        </p:grpSp>
      </p:grpSp>
      <p:sp>
        <p:nvSpPr>
          <p:cNvPr id="10" name="Google Shape;141;p21">
            <a:extLst>
              <a:ext uri="{FF2B5EF4-FFF2-40B4-BE49-F238E27FC236}">
                <a16:creationId xmlns:a16="http://schemas.microsoft.com/office/drawing/2014/main" id="{E8D58BDE-60DF-3477-5B7F-7B443359DE2A}"/>
              </a:ext>
            </a:extLst>
          </p:cNvPr>
          <p:cNvSpPr txBox="1">
            <a:spLocks noGrp="1"/>
          </p:cNvSpPr>
          <p:nvPr>
            <p:ph type="title"/>
          </p:nvPr>
        </p:nvSpPr>
        <p:spPr>
          <a:xfrm>
            <a:off x="497584" y="199625"/>
            <a:ext cx="6405600" cy="52427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Top ReactJS Advantages</a:t>
            </a:r>
            <a:endParaRPr dirty="0">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FB2A0A01-A1C9-3173-0AEF-CFFA511599C8}"/>
              </a:ext>
            </a:extLst>
          </p:cNvPr>
          <p:cNvGrpSpPr/>
          <p:nvPr/>
        </p:nvGrpSpPr>
        <p:grpSpPr>
          <a:xfrm>
            <a:off x="0" y="4559300"/>
            <a:ext cx="9144000" cy="584200"/>
            <a:chOff x="0" y="4559300"/>
            <a:chExt cx="9144000" cy="584200"/>
          </a:xfrm>
        </p:grpSpPr>
        <p:sp>
          <p:nvSpPr>
            <p:cNvPr id="12" name="Rectangle 11">
              <a:extLst>
                <a:ext uri="{FF2B5EF4-FFF2-40B4-BE49-F238E27FC236}">
                  <a16:creationId xmlns:a16="http://schemas.microsoft.com/office/drawing/2014/main" id="{3292B405-4B2D-4BDA-A82C-473260A0FA77}"/>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B2A5C222-B9AB-C862-1D2A-462571427D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2650" y="4711700"/>
              <a:ext cx="1758784" cy="273451"/>
            </a:xfrm>
            <a:prstGeom prst="rect">
              <a:avLst/>
            </a:prstGeom>
          </p:spPr>
        </p:pic>
        <p:sp>
          <p:nvSpPr>
            <p:cNvPr id="14" name="TextBox 13">
              <a:extLst>
                <a:ext uri="{FF2B5EF4-FFF2-40B4-BE49-F238E27FC236}">
                  <a16:creationId xmlns:a16="http://schemas.microsoft.com/office/drawing/2014/main" id="{167DC611-F1DC-5CF0-4D0E-5261174F26A6}"/>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15" name="TextBox 14">
              <a:extLst>
                <a:ext uri="{FF2B5EF4-FFF2-40B4-BE49-F238E27FC236}">
                  <a16:creationId xmlns:a16="http://schemas.microsoft.com/office/drawing/2014/main" id="{23B28166-9824-B33B-9022-5A61EC35AFEF}"/>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pic>
        <p:nvPicPr>
          <p:cNvPr id="27" name="Graphic 26">
            <a:extLst>
              <a:ext uri="{FF2B5EF4-FFF2-40B4-BE49-F238E27FC236}">
                <a16:creationId xmlns:a16="http://schemas.microsoft.com/office/drawing/2014/main" id="{FB6213E1-E8CD-46EF-07FC-2E171B75866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5051" y="1617134"/>
            <a:ext cx="493863" cy="407974"/>
          </a:xfrm>
          <a:prstGeom prst="rect">
            <a:avLst/>
          </a:prstGeom>
        </p:spPr>
      </p:pic>
      <p:pic>
        <p:nvPicPr>
          <p:cNvPr id="31" name="Graphic 30">
            <a:extLst>
              <a:ext uri="{FF2B5EF4-FFF2-40B4-BE49-F238E27FC236}">
                <a16:creationId xmlns:a16="http://schemas.microsoft.com/office/drawing/2014/main" id="{F304B0A6-183C-7007-7B47-A2B594A17E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3516" y="3185655"/>
            <a:ext cx="402544" cy="548145"/>
          </a:xfrm>
          <a:prstGeom prst="rect">
            <a:avLst/>
          </a:prstGeom>
        </p:spPr>
      </p:pic>
    </p:spTree>
    <p:extLst>
      <p:ext uri="{BB962C8B-B14F-4D97-AF65-F5344CB8AC3E}">
        <p14:creationId xmlns:p14="http://schemas.microsoft.com/office/powerpoint/2010/main" val="3472504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5" name="Google Shape;145;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latin typeface="Calibri" panose="020F0502020204030204" pitchFamily="34" charset="0"/>
                <a:cs typeface="Calibri" panose="020F0502020204030204" pitchFamily="34" charset="0"/>
              </a:rPr>
              <a:t>9</a:t>
            </a:fld>
            <a:endParaRPr>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2CBD6C20-A2A2-638A-09DB-3BB166443B1F}"/>
              </a:ext>
            </a:extLst>
          </p:cNvPr>
          <p:cNvGrpSpPr/>
          <p:nvPr/>
        </p:nvGrpSpPr>
        <p:grpSpPr>
          <a:xfrm>
            <a:off x="497584" y="1135611"/>
            <a:ext cx="7194550" cy="1346200"/>
            <a:chOff x="497584" y="2667000"/>
            <a:chExt cx="7194550" cy="1346200"/>
          </a:xfrm>
        </p:grpSpPr>
        <p:sp>
          <p:nvSpPr>
            <p:cNvPr id="21" name="Rectangle: Rounded Corners 20">
              <a:extLst>
                <a:ext uri="{FF2B5EF4-FFF2-40B4-BE49-F238E27FC236}">
                  <a16:creationId xmlns:a16="http://schemas.microsoft.com/office/drawing/2014/main" id="{52E140D4-FD16-906C-204C-8A5A0B29C152}"/>
                </a:ext>
              </a:extLst>
            </p:cNvPr>
            <p:cNvSpPr/>
            <p:nvPr/>
          </p:nvSpPr>
          <p:spPr>
            <a:xfrm>
              <a:off x="497584" y="2667000"/>
              <a:ext cx="2874266" cy="1346200"/>
            </a:xfrm>
            <a:prstGeom prst="roundRect">
              <a:avLst>
                <a:gd name="adj" fmla="val 50000"/>
              </a:avLst>
            </a:prstGeom>
            <a:gradFill>
              <a:gsLst>
                <a:gs pos="0">
                  <a:srgbClr val="6699FF"/>
                </a:gs>
                <a:gs pos="94000">
                  <a:srgbClr val="00B05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6913B236-A032-03DD-2C89-BCD545CDFFA7}"/>
                </a:ext>
              </a:extLst>
            </p:cNvPr>
            <p:cNvSpPr/>
            <p:nvPr/>
          </p:nvSpPr>
          <p:spPr>
            <a:xfrm>
              <a:off x="1364698" y="2667000"/>
              <a:ext cx="6327436" cy="13462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C7B0AC03-2994-8A5F-235B-074EF24059E9}"/>
                </a:ext>
              </a:extLst>
            </p:cNvPr>
            <p:cNvGrpSpPr/>
            <p:nvPr/>
          </p:nvGrpSpPr>
          <p:grpSpPr>
            <a:xfrm>
              <a:off x="1737866" y="2804078"/>
              <a:ext cx="5805934" cy="1121751"/>
              <a:chOff x="800099" y="1362013"/>
              <a:chExt cx="5805934" cy="1121751"/>
            </a:xfrm>
          </p:grpSpPr>
          <p:sp>
            <p:nvSpPr>
              <p:cNvPr id="24" name="TextBox 23">
                <a:extLst>
                  <a:ext uri="{FF2B5EF4-FFF2-40B4-BE49-F238E27FC236}">
                    <a16:creationId xmlns:a16="http://schemas.microsoft.com/office/drawing/2014/main" id="{052642C6-FB9F-63E3-0274-D134E8620DB8}"/>
                  </a:ext>
                </a:extLst>
              </p:cNvPr>
              <p:cNvSpPr txBox="1"/>
              <p:nvPr/>
            </p:nvSpPr>
            <p:spPr>
              <a:xfrm>
                <a:off x="800099" y="1362013"/>
                <a:ext cx="4732783" cy="338554"/>
              </a:xfrm>
              <a:prstGeom prst="rect">
                <a:avLst/>
              </a:prstGeom>
              <a:noFill/>
            </p:spPr>
            <p:txBody>
              <a:bodyPr wrap="square" rtlCol="0">
                <a:spAutoFit/>
              </a:bodyPr>
              <a:lstStyle/>
              <a:p>
                <a:r>
                  <a:rPr lang="en-US" sz="1600" b="1" dirty="0">
                    <a:solidFill>
                      <a:schemeClr val="tx2">
                        <a:lumMod val="25000"/>
                      </a:schemeClr>
                    </a:solidFill>
                    <a:latin typeface="Calibri" panose="020F0502020204030204" pitchFamily="34" charset="0"/>
                    <a:cs typeface="Calibri" panose="020F0502020204030204" pitchFamily="34" charset="0"/>
                  </a:rPr>
                  <a:t>It has Widespread Community Support</a:t>
                </a:r>
              </a:p>
            </p:txBody>
          </p:sp>
          <p:sp>
            <p:nvSpPr>
              <p:cNvPr id="25" name="TextBox 24">
                <a:extLst>
                  <a:ext uri="{FF2B5EF4-FFF2-40B4-BE49-F238E27FC236}">
                    <a16:creationId xmlns:a16="http://schemas.microsoft.com/office/drawing/2014/main" id="{EC6B8A5D-D6A5-90AD-DD4D-60EAD98B1ADE}"/>
                  </a:ext>
                </a:extLst>
              </p:cNvPr>
              <p:cNvSpPr txBox="1"/>
              <p:nvPr/>
            </p:nvSpPr>
            <p:spPr>
              <a:xfrm>
                <a:off x="800100" y="1745100"/>
                <a:ext cx="5805933" cy="738664"/>
              </a:xfrm>
              <a:prstGeom prst="rect">
                <a:avLst/>
              </a:prstGeom>
              <a:noFill/>
            </p:spPr>
            <p:txBody>
              <a:bodyPr wrap="square" rtlCol="0">
                <a:spAutoFit/>
              </a:bodyPr>
              <a:lstStyle/>
              <a:p>
                <a:r>
                  <a:rPr lang="en-US" dirty="0">
                    <a:solidFill>
                      <a:schemeClr val="tx2">
                        <a:lumMod val="25000"/>
                      </a:schemeClr>
                    </a:solidFill>
                    <a:latin typeface="Calibri" panose="020F0502020204030204" pitchFamily="34" charset="0"/>
                    <a:cs typeface="Calibri" panose="020F0502020204030204" pitchFamily="34" charset="0"/>
                  </a:rPr>
                  <a:t>Your offshore ReactJS development services provider will have access to a varied pool of expertise, which means they will have experts in every field of development.</a:t>
                </a:r>
              </a:p>
            </p:txBody>
          </p:sp>
        </p:grpSp>
      </p:grpSp>
      <p:pic>
        <p:nvPicPr>
          <p:cNvPr id="7" name="Graphic 6">
            <a:extLst>
              <a:ext uri="{FF2B5EF4-FFF2-40B4-BE49-F238E27FC236}">
                <a16:creationId xmlns:a16="http://schemas.microsoft.com/office/drawing/2014/main" id="{DB8ADC9E-F756-1577-4ACD-3F51FEDF3B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0114" y="1558383"/>
            <a:ext cx="476250" cy="466725"/>
          </a:xfrm>
          <a:prstGeom prst="rect">
            <a:avLst/>
          </a:prstGeom>
        </p:spPr>
      </p:pic>
      <p:sp>
        <p:nvSpPr>
          <p:cNvPr id="5" name="Google Shape;141;p21">
            <a:extLst>
              <a:ext uri="{FF2B5EF4-FFF2-40B4-BE49-F238E27FC236}">
                <a16:creationId xmlns:a16="http://schemas.microsoft.com/office/drawing/2014/main" id="{9591FC39-0197-F529-0345-A6B1285C7A8A}"/>
              </a:ext>
            </a:extLst>
          </p:cNvPr>
          <p:cNvSpPr txBox="1">
            <a:spLocks noGrp="1"/>
          </p:cNvSpPr>
          <p:nvPr>
            <p:ph type="title"/>
          </p:nvPr>
        </p:nvSpPr>
        <p:spPr>
          <a:xfrm>
            <a:off x="497584" y="199625"/>
            <a:ext cx="6405600" cy="52427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dirty="0">
                <a:latin typeface="Calibri" panose="020F0502020204030204" pitchFamily="34" charset="0"/>
                <a:cs typeface="Calibri" panose="020F0502020204030204" pitchFamily="34" charset="0"/>
              </a:rPr>
              <a:t>Top ReactJS Advantages</a:t>
            </a:r>
            <a:endParaRPr dirty="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32860C2C-1D05-095F-54FD-7D3409526E9C}"/>
              </a:ext>
            </a:extLst>
          </p:cNvPr>
          <p:cNvGrpSpPr/>
          <p:nvPr/>
        </p:nvGrpSpPr>
        <p:grpSpPr>
          <a:xfrm>
            <a:off x="0" y="4559300"/>
            <a:ext cx="9144000" cy="584200"/>
            <a:chOff x="0" y="4559300"/>
            <a:chExt cx="9144000" cy="584200"/>
          </a:xfrm>
        </p:grpSpPr>
        <p:sp>
          <p:nvSpPr>
            <p:cNvPr id="8" name="Rectangle 7">
              <a:extLst>
                <a:ext uri="{FF2B5EF4-FFF2-40B4-BE49-F238E27FC236}">
                  <a16:creationId xmlns:a16="http://schemas.microsoft.com/office/drawing/2014/main" id="{3646EEC3-7F84-25B7-AC04-0DDC37A6507C}"/>
                </a:ext>
              </a:extLst>
            </p:cNvPr>
            <p:cNvSpPr/>
            <p:nvPr/>
          </p:nvSpPr>
          <p:spPr>
            <a:xfrm>
              <a:off x="0" y="4559300"/>
              <a:ext cx="9144000"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030900B0-91C1-24BC-BD12-44A26CF5DE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32650" y="4711700"/>
              <a:ext cx="1758784" cy="273451"/>
            </a:xfrm>
            <a:prstGeom prst="rect">
              <a:avLst/>
            </a:prstGeom>
          </p:spPr>
        </p:pic>
        <p:sp>
          <p:nvSpPr>
            <p:cNvPr id="10" name="TextBox 9">
              <a:extLst>
                <a:ext uri="{FF2B5EF4-FFF2-40B4-BE49-F238E27FC236}">
                  <a16:creationId xmlns:a16="http://schemas.microsoft.com/office/drawing/2014/main" id="{010D6D8F-A828-59F6-884D-AB138FF40792}"/>
                </a:ext>
              </a:extLst>
            </p:cNvPr>
            <p:cNvSpPr txBox="1"/>
            <p:nvPr/>
          </p:nvSpPr>
          <p:spPr>
            <a:xfrm>
              <a:off x="280750" y="4576861"/>
              <a:ext cx="2405300" cy="307777"/>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Source:</a:t>
              </a:r>
            </a:p>
          </p:txBody>
        </p:sp>
        <p:sp>
          <p:nvSpPr>
            <p:cNvPr id="11" name="TextBox 10">
              <a:extLst>
                <a:ext uri="{FF2B5EF4-FFF2-40B4-BE49-F238E27FC236}">
                  <a16:creationId xmlns:a16="http://schemas.microsoft.com/office/drawing/2014/main" id="{F74306C7-4ED4-4FA1-D2D8-EF6C199A5A3B}"/>
                </a:ext>
              </a:extLst>
            </p:cNvPr>
            <p:cNvSpPr txBox="1"/>
            <p:nvPr/>
          </p:nvSpPr>
          <p:spPr>
            <a:xfrm>
              <a:off x="280750" y="4832348"/>
              <a:ext cx="6564550" cy="276999"/>
            </a:xfrm>
            <a:prstGeom prst="rect">
              <a:avLst/>
            </a:prstGeom>
            <a:noFill/>
          </p:spPr>
          <p:txBody>
            <a:bodyPr wrap="square" rtlCol="0">
              <a:spAutoFit/>
            </a:bodyPr>
            <a:lstStyle/>
            <a:p>
              <a:r>
                <a:rPr lang="en-US" sz="1200" dirty="0">
                  <a:solidFill>
                    <a:srgbClr val="1032AC"/>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https://www.weblineindia.com/blog/reactjs-development-services-for-your-business/</a:t>
              </a:r>
              <a:endParaRPr lang="en-US" sz="1200" dirty="0">
                <a:solidFill>
                  <a:srgbClr val="1032AC"/>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8999950"/>
      </p:ext>
    </p:extLst>
  </p:cSld>
  <p:clrMapOvr>
    <a:masterClrMapping/>
  </p:clrMapOvr>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1929</Words>
  <Application>Microsoft Office PowerPoint</Application>
  <PresentationFormat>On-screen Show (16:9)</PresentationFormat>
  <Paragraphs>185</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Aliena template</vt:lpstr>
      <vt:lpstr>How Do ReactJS Development Services Help Your Business?</vt:lpstr>
      <vt:lpstr>PowerPoint Presentation</vt:lpstr>
      <vt:lpstr>What exactly is ReactJS and why is it so popular?</vt:lpstr>
      <vt:lpstr>What Kinds of Solutions Are Often Created with ReactJS?</vt:lpstr>
      <vt:lpstr>The Most Important ReactJS Features</vt:lpstr>
      <vt:lpstr>The Most Important ReactJS Features</vt:lpstr>
      <vt:lpstr>Top ReactJS Advantages</vt:lpstr>
      <vt:lpstr>Top ReactJS Advantages</vt:lpstr>
      <vt:lpstr>Top ReactJS Advantages</vt:lpstr>
      <vt:lpstr>The Current Status of ReactJS Development and React Trends</vt:lpstr>
      <vt:lpstr>The Current Status of ReactJS Development and React Trends</vt:lpstr>
      <vt:lpstr>The Current Status of ReactJS Development and React Trends</vt:lpstr>
      <vt:lpstr>Why Should You Choose ReactJS for Web and App Development?</vt:lpstr>
      <vt:lpstr>Why Should You Choose ReactJS for Web and App Development?</vt:lpstr>
      <vt:lpstr>How to Hire the Top ReactJS Professionals for Your Project?</vt:lpstr>
      <vt:lpstr>How to Hire the Top ReactJS Professionals for Your Project?</vt:lpstr>
      <vt:lpstr>How to Hire the Top ReactJS Professionals for Your Project?</vt:lpstr>
      <vt:lpstr>What Qualities Should You Look for in a React Developer?</vt:lpstr>
      <vt:lpstr>What Qualities Should You Look for in a React Developer?</vt:lpstr>
      <vt:lpstr>Why Should Your ReactJS Development Project Be Outsourced?</vt:lpstr>
      <vt:lpstr>Why Should Your ReactJS Development Project Be Outsourced?</vt:lpstr>
      <vt:lpstr>Why Should Your ReactJS Development Project Be Outsourced?</vt:lpstr>
      <vt:lpstr>Selecting the Best ReactJS Development Company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ReactJS Development Services Help Your Business?</dc:title>
  <dc:creator>Adnan Z Mistry</dc:creator>
  <cp:lastModifiedBy>Adnan Z Mistry</cp:lastModifiedBy>
  <cp:revision>29</cp:revision>
  <dcterms:modified xsi:type="dcterms:W3CDTF">2023-05-04T13:10:40Z</dcterms:modified>
</cp:coreProperties>
</file>