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DBC33"/>
    <a:srgbClr val="F8B932"/>
    <a:srgbClr val="FAA773"/>
    <a:srgbClr val="8EC2FF"/>
    <a:srgbClr val="0D2234"/>
    <a:srgbClr val="000000"/>
    <a:srgbClr val="F9BFF6"/>
    <a:srgbClr val="BD4BA5"/>
    <a:srgbClr val="E8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160B-DB44-856D-F527-24D1608C5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2BEEC-B7DA-0357-672E-088175AC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71A9-F0F6-0D8B-9BF6-ADD59BD1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D3E59-A8D3-39E9-B469-F604BB34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42D96-E292-4B53-6B4B-C20727F0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7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14A4-08FA-6252-AFF8-5E9FC6D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4EDF0-0B95-DAF6-15FB-6D37AC043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22B-7976-BAC3-6B08-5BDA176E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AEE-4071-DF5F-F6DE-80A81B7E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2C0E-9F34-9AEA-FDB0-E42FD154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6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F3287-59C0-ECF6-24EC-87289C903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F925B-0576-B833-1AC2-581097D8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18D7-C266-CD70-C6F8-C60CD55C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4069-F41F-0A65-E454-C944E46F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A24E-ACC1-2218-E211-8075BAB7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50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BB3-1A03-E5A9-5682-B90D88E5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B4A9-BAE2-EC2F-9094-1F554521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42B4-9B8B-841B-564B-12E787F9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E166-1119-2918-6AC5-AAEC4C59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791B-F69F-E556-2A95-B5D669BB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0668-E7DB-1C08-AE7F-83D63B06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C6E5C-AC27-1B92-A558-6BEC0AAB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84E4-37C2-66B9-2999-515A6530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25E0-18A5-4F03-3AFA-2318F2D8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3CD9F-A5B5-41C2-EC5A-DFBF130B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35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4327-70F2-2871-FBD6-3B9EBACD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8C4F-34C9-27B8-EDF6-71EE1C3FE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F2D15-D847-8B9D-320E-1E915A376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2F103-A759-1AE7-0B3E-3698648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8ED4B-B165-58CC-7F47-929AC114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43FF8-ADE8-45D8-93AD-1E25DF1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86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4E1C-45E9-9BD8-5DDE-052ADDAA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B2DF4-B034-8E6B-2809-541F64AB4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6ED0B-B728-B7D4-1A43-8F61EC182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188D0-9942-AB4B-C087-EB4217EEF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B754-A2F9-2B13-A854-54A1317BF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AE09D-0E8D-2B92-9ED0-05D40FF9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5CF4D-9827-D581-6511-C38243B6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A820D-2354-4269-534E-4E22A2CC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31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BA30-E051-6586-F128-53504EF5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51181-4725-8C6B-CF2C-4ECC599F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7FB77-C51E-92DD-0671-19A99EC4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D1FF9-10D6-D4E1-E00E-D50192A1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75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C349A-85CF-0CFC-875A-253BCCDC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32843-A5C4-1D04-893A-2EA3722B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79713-D913-A060-9AE1-7EAF9668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2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75A3-4D84-FA23-ECA6-51E845C1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A517-B15B-3EC6-7C96-A7448C99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085D6-7C5D-4AE5-7695-4E27AC82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091E1-7C81-EED3-B2ED-A0A49CE2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2AB2A-8403-EF84-CA71-BCEA8D90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A9A13-0F17-B131-61E2-98CC33A0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6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590C-8999-2B22-BBE6-CC51627F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AB8D-851D-E56A-37DB-97FA4BC8C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C4840-7CA1-3811-1B2D-11CE06A0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A3201-F191-04AA-850D-0E6C49E2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22D3F-F327-8AB0-E9E0-169213A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B5CC5-6A39-1E89-BDE6-54A3A95B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77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07E58-AE99-DEE8-7EED-ACA2FAE2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A8777-2B23-E43B-30AD-5F7E5C9C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3BD53-AF55-1371-AF28-69B40197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4F6B-218B-426C-8FA1-0FB8C2882105}" type="datetimeFigureOut">
              <a:rPr lang="en-IN" smtClean="0"/>
              <a:t>27-07-2022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CE8E3-15F0-EF98-65E2-AB3E6E6D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686D-1CA2-5A0E-89D1-9D6C40E98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F39A-D52A-4913-B2C2-C7E2BBC15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6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eblineindia.com/blog/top-10-net-development-companies-in-u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hyperlink" Target="https://www.weblineindia.com/blog/top-10-net-development-companies-in-u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svg"/><Relationship Id="rId2" Type="http://schemas.openxmlformats.org/officeDocument/2006/relationships/hyperlink" Target="https://www.weblineindia.com/blog/top-10-net-development-companies-in-u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svg"/><Relationship Id="rId2" Type="http://schemas.openxmlformats.org/officeDocument/2006/relationships/hyperlink" Target="https://www.weblineindia.com/blog/top-10-net-development-companies-in-u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lineindia.com/blog/top-10-net-development-companies-in-us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F5A262-BE6F-0DF2-0806-2CB45F030FE2}"/>
              </a:ext>
            </a:extLst>
          </p:cNvPr>
          <p:cNvSpPr/>
          <p:nvPr/>
        </p:nvSpPr>
        <p:spPr>
          <a:xfrm>
            <a:off x="0" y="9236"/>
            <a:ext cx="12191999" cy="6857999"/>
          </a:xfrm>
          <a:prstGeom prst="rect">
            <a:avLst/>
          </a:prstGeom>
          <a:solidFill>
            <a:srgbClr val="2C2C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4800" dirty="0"/>
          </a:p>
        </p:txBody>
      </p:sp>
      <p:pic>
        <p:nvPicPr>
          <p:cNvPr id="4" name="Picture 2" descr="weblineindia-logo (1)">
            <a:extLst>
              <a:ext uri="{FF2B5EF4-FFF2-40B4-BE49-F238E27FC236}">
                <a16:creationId xmlns:a16="http://schemas.microsoft.com/office/drawing/2014/main" id="{FA9F605C-79BF-4AEC-A66A-52A99272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" y="369598"/>
            <a:ext cx="3081771" cy="4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3D3ED3F-6D98-038D-8AE3-194CF342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437" y="1119187"/>
            <a:ext cx="7477125" cy="46196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2CA742-94FF-7A03-5F2E-FF0708C1F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4936" y="279470"/>
            <a:ext cx="7283583" cy="6299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48909-363F-B21C-A1E0-7718C9B66FFB}"/>
              </a:ext>
            </a:extLst>
          </p:cNvPr>
          <p:cNvSpPr txBox="1"/>
          <p:nvPr/>
        </p:nvSpPr>
        <p:spPr>
          <a:xfrm>
            <a:off x="446520" y="2073277"/>
            <a:ext cx="5366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Top 10 </a:t>
            </a:r>
            <a:r>
              <a:rPr lang="en-IN" sz="4800" b="1" dirty="0">
                <a:solidFill>
                  <a:srgbClr val="FDBC33"/>
                </a:solidFill>
                <a:latin typeface="Calibri" panose="020F0502020204030204" pitchFamily="34" charset="0"/>
              </a:rPr>
              <a:t>.NET</a:t>
            </a:r>
            <a:r>
              <a:rPr lang="en-IN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IN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Development </a:t>
            </a:r>
          </a:p>
          <a:p>
            <a:r>
              <a:rPr lang="en-IN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Companies in USA </a:t>
            </a:r>
          </a:p>
          <a:p>
            <a:r>
              <a:rPr lang="en-IN" sz="4800" b="1" dirty="0">
                <a:solidFill>
                  <a:srgbClr val="FFFFFF"/>
                </a:solidFill>
                <a:latin typeface="Calibri" panose="020F0502020204030204" pitchFamily="34" charset="0"/>
              </a:rPr>
              <a:t>In 2022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32283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C9AD9-E0B1-EF02-A9B2-B1ACB1C46C1E}"/>
              </a:ext>
            </a:extLst>
          </p:cNvPr>
          <p:cNvSpPr/>
          <p:nvPr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7C6296-5FE0-CC2B-CB1D-D076F78BE942}"/>
              </a:ext>
            </a:extLst>
          </p:cNvPr>
          <p:cNvSpPr/>
          <p:nvPr/>
        </p:nvSpPr>
        <p:spPr>
          <a:xfrm>
            <a:off x="11587018" y="-646545"/>
            <a:ext cx="1209964" cy="12930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C4DEA-5CDA-8C37-B174-E80573EE5E4A}"/>
              </a:ext>
            </a:extLst>
          </p:cNvPr>
          <p:cNvSpPr txBox="1"/>
          <p:nvPr/>
        </p:nvSpPr>
        <p:spPr>
          <a:xfrm>
            <a:off x="6142182" y="1527245"/>
            <a:ext cx="579200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272727"/>
                </a:solidFill>
                <a:latin typeface="Calibri" panose="020F0502020204030204" pitchFamily="34" charset="0"/>
              </a:rPr>
              <a:t>Having a digital presence is now one of the most significant advantages of procuring business clients world wide. Your company’s progress is also boosted by a .NET development company. But the question is, which one should you pick? </a:t>
            </a:r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8D37A-544F-C4DD-3A15-38D4A52E1893}"/>
              </a:ext>
            </a:extLst>
          </p:cNvPr>
          <p:cNvSpPr/>
          <p:nvPr/>
        </p:nvSpPr>
        <p:spPr>
          <a:xfrm>
            <a:off x="0" y="6211454"/>
            <a:ext cx="12192000" cy="64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56150BF-D294-FEE8-EAE1-B393FD12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" y="6201646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/>
              <a:t>Source: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5587582E-4175-B2F6-C0CB-F645BF1D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" y="6374660"/>
            <a:ext cx="8719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effectLst/>
                <a:hlinkClick r:id="rId2" tooltip="https://www.weblineindia.com/blog/top-10-net-development-companies-in-usa/"/>
              </a:rPr>
              <a:t>https://www.weblineindia.com/blog/top-10-net-development-companies-in-usa/</a:t>
            </a:r>
            <a:endParaRPr lang="en-US" dirty="0">
              <a:effectLst/>
            </a:endParaRPr>
          </a:p>
        </p:txBody>
      </p:sp>
      <p:pic>
        <p:nvPicPr>
          <p:cNvPr id="12" name="Picture 11" descr="Group 410">
            <a:extLst>
              <a:ext uri="{FF2B5EF4-FFF2-40B4-BE49-F238E27FC236}">
                <a16:creationId xmlns:a16="http://schemas.microsoft.com/office/drawing/2014/main" id="{C1ACFCEF-4780-C569-8CB1-9FCD1E14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15" y="6335846"/>
            <a:ext cx="2581275" cy="4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A482DBF-D7CF-4B3B-4ED0-A85AA98B9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728" y="883753"/>
            <a:ext cx="5086908" cy="45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B800150-CF0A-E806-EB03-23FA19F4E1C6}"/>
              </a:ext>
            </a:extLst>
          </p:cNvPr>
          <p:cNvSpPr/>
          <p:nvPr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2B25E-5FF8-A080-83D5-FAE4E46A9FA9}"/>
              </a:ext>
            </a:extLst>
          </p:cNvPr>
          <p:cNvSpPr/>
          <p:nvPr/>
        </p:nvSpPr>
        <p:spPr>
          <a:xfrm>
            <a:off x="0" y="6211454"/>
            <a:ext cx="12192000" cy="646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76CBADB-250C-183E-F51F-6DE6610D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" y="6374660"/>
            <a:ext cx="8719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effectLst/>
                <a:hlinkClick r:id="rId2" tooltip="https://www.weblineindia.com/blog/top-10-net-development-companies-in-usa/"/>
              </a:rPr>
              <a:t>https://www.weblineindia.com/blog/top-10-net-development-companies-in-usa/</a:t>
            </a:r>
            <a:endParaRPr lang="en-US" dirty="0">
              <a:effectLst/>
            </a:endParaRPr>
          </a:p>
        </p:txBody>
      </p:sp>
      <p:pic>
        <p:nvPicPr>
          <p:cNvPr id="7" name="Picture 6" descr="Group 410">
            <a:extLst>
              <a:ext uri="{FF2B5EF4-FFF2-40B4-BE49-F238E27FC236}">
                <a16:creationId xmlns:a16="http://schemas.microsoft.com/office/drawing/2014/main" id="{3C0F41F2-C581-16AF-017D-A7A54F6A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15" y="6335846"/>
            <a:ext cx="2581275" cy="4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B6987C-6D96-8051-80AE-5FF231F2EC28}"/>
              </a:ext>
            </a:extLst>
          </p:cNvPr>
          <p:cNvSpPr txBox="1"/>
          <p:nvPr/>
        </p:nvSpPr>
        <p:spPr>
          <a:xfrm>
            <a:off x="766618" y="155934"/>
            <a:ext cx="1040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Here is the list of top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.NET development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companies in the USA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772D39-3375-1D9F-5223-5BEC419FEBE6}"/>
              </a:ext>
            </a:extLst>
          </p:cNvPr>
          <p:cNvSpPr/>
          <p:nvPr/>
        </p:nvSpPr>
        <p:spPr>
          <a:xfrm>
            <a:off x="1077086" y="1075056"/>
            <a:ext cx="4741200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15939-C08D-0B53-6DAD-91FE71E107F7}"/>
              </a:ext>
            </a:extLst>
          </p:cNvPr>
          <p:cNvSpPr txBox="1"/>
          <p:nvPr/>
        </p:nvSpPr>
        <p:spPr>
          <a:xfrm>
            <a:off x="1803969" y="1365881"/>
            <a:ext cx="380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WeblineIndia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is an ISO-certified .NET development company providing secure, robust, and feature-rich .NET services. Turn your business hurdle into a competitive advantage by building aesthetically pleasing and compelling .NET applications.</a:t>
            </a:r>
            <a:endParaRPr lang="en-IN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418DD-5531-BC62-7BFC-052E463B95CA}"/>
              </a:ext>
            </a:extLst>
          </p:cNvPr>
          <p:cNvSpPr txBox="1"/>
          <p:nvPr/>
        </p:nvSpPr>
        <p:spPr>
          <a:xfrm>
            <a:off x="6508648" y="1353353"/>
            <a:ext cx="38793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 "/>
              </a:rPr>
              <a:t>TatvaSoft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 "/>
              </a:rPr>
              <a:t> is a leading.NET development firm in Dallas, TX. Since their outset in 2001, they have been successful in supplying scalable enterprise solutions through the implementation of several small and medium-sized business components.</a:t>
            </a:r>
            <a:endParaRPr lang="en-IN" sz="1600" dirty="0">
              <a:latin typeface="Calibri 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5BEA2-7694-8455-8175-E327E0E25F58}"/>
              </a:ext>
            </a:extLst>
          </p:cNvPr>
          <p:cNvSpPr txBox="1"/>
          <p:nvPr/>
        </p:nvSpPr>
        <p:spPr>
          <a:xfrm>
            <a:off x="1744764" y="3862709"/>
            <a:ext cx="3865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 err="1">
                <a:solidFill>
                  <a:schemeClr val="accent6">
                    <a:lumMod val="75000"/>
                  </a:schemeClr>
                </a:solidFill>
                <a:effectLst/>
              </a:rPr>
              <a:t>Paranet</a:t>
            </a:r>
            <a:r>
              <a:rPr lang="en-US" sz="16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 Solutions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is One of the best. NET Development Firms in the United States, TX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Paranet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Solutions is a national provider of IT services dedicated to providing the best technology solutions and exceptional customer service.</a:t>
            </a:r>
            <a:endParaRPr lang="en-IN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127FF7-F42A-74D1-034B-335CDF720A73}"/>
              </a:ext>
            </a:extLst>
          </p:cNvPr>
          <p:cNvSpPr/>
          <p:nvPr/>
        </p:nvSpPr>
        <p:spPr>
          <a:xfrm>
            <a:off x="6298183" y="1054736"/>
            <a:ext cx="4741200" cy="214566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CD2341-4D17-43A3-2F5D-6D3A6D4B7FD9}"/>
              </a:ext>
            </a:extLst>
          </p:cNvPr>
          <p:cNvSpPr/>
          <p:nvPr/>
        </p:nvSpPr>
        <p:spPr>
          <a:xfrm>
            <a:off x="10496847" y="158784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65FAD38-F90D-1496-DD3F-B115885C4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6784" y="1695271"/>
            <a:ext cx="1085850" cy="885825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1B306CB-F90B-442A-815C-1ED3D781FD9B}"/>
              </a:ext>
            </a:extLst>
          </p:cNvPr>
          <p:cNvSpPr/>
          <p:nvPr/>
        </p:nvSpPr>
        <p:spPr>
          <a:xfrm>
            <a:off x="1069340" y="3615056"/>
            <a:ext cx="4748946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BABD6F-DE69-737C-7F6D-64C00B575E90}"/>
              </a:ext>
            </a:extLst>
          </p:cNvPr>
          <p:cNvSpPr/>
          <p:nvPr/>
        </p:nvSpPr>
        <p:spPr>
          <a:xfrm>
            <a:off x="547472" y="4172872"/>
            <a:ext cx="1080000" cy="108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4CBC8C8-BF47-3C5A-2F7A-6CB6B5493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495" y="4364531"/>
            <a:ext cx="731954" cy="6966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357639-BA53-C31D-D1B9-79F22412860B}"/>
              </a:ext>
            </a:extLst>
          </p:cNvPr>
          <p:cNvSpPr txBox="1"/>
          <p:nvPr/>
        </p:nvSpPr>
        <p:spPr>
          <a:xfrm>
            <a:off x="6441700" y="3779947"/>
            <a:ext cx="38753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The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Provato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Group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is one of the leading US-based software innovation companies.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Provato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means “proven,” as evidenced by their team’s name. NET experts work hard to provide the proper personnel, solve technical limitations, and accelerate businesses forward.</a:t>
            </a:r>
            <a:endParaRPr lang="en-IN" sz="16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6228D8E-8DA2-4C9C-AF12-7462511E0D2C}"/>
              </a:ext>
            </a:extLst>
          </p:cNvPr>
          <p:cNvSpPr/>
          <p:nvPr/>
        </p:nvSpPr>
        <p:spPr>
          <a:xfrm>
            <a:off x="6302248" y="3615056"/>
            <a:ext cx="4727992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A9CADDA-8F79-F767-E685-66FDC099A41F}"/>
              </a:ext>
            </a:extLst>
          </p:cNvPr>
          <p:cNvSpPr/>
          <p:nvPr/>
        </p:nvSpPr>
        <p:spPr>
          <a:xfrm>
            <a:off x="10488338" y="4154262"/>
            <a:ext cx="1080000" cy="1080000"/>
          </a:xfrm>
          <a:prstGeom prst="ellipse">
            <a:avLst/>
          </a:prstGeom>
          <a:solidFill>
            <a:srgbClr val="F9BFF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0F347-28DA-3236-91C5-3B24A3F38FAF}"/>
              </a:ext>
            </a:extLst>
          </p:cNvPr>
          <p:cNvSpPr/>
          <p:nvPr/>
        </p:nvSpPr>
        <p:spPr>
          <a:xfrm>
            <a:off x="11045800" y="4421681"/>
            <a:ext cx="220980" cy="216000"/>
          </a:xfrm>
          <a:prstGeom prst="rect">
            <a:avLst/>
          </a:prstGeom>
          <a:solidFill>
            <a:srgbClr val="BD4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B89309-E485-B6FA-69B0-81E10D4DFB2A}"/>
              </a:ext>
            </a:extLst>
          </p:cNvPr>
          <p:cNvSpPr/>
          <p:nvPr/>
        </p:nvSpPr>
        <p:spPr>
          <a:xfrm>
            <a:off x="11051901" y="4684910"/>
            <a:ext cx="220980" cy="2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BD4A33-F1FB-1873-B4F2-979D731BDE0F}"/>
              </a:ext>
            </a:extLst>
          </p:cNvPr>
          <p:cNvSpPr/>
          <p:nvPr/>
        </p:nvSpPr>
        <p:spPr>
          <a:xfrm>
            <a:off x="10774224" y="4684910"/>
            <a:ext cx="22098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0F1357-B598-E8A6-DD7F-32E7DBB398A6}"/>
              </a:ext>
            </a:extLst>
          </p:cNvPr>
          <p:cNvSpPr/>
          <p:nvPr/>
        </p:nvSpPr>
        <p:spPr>
          <a:xfrm>
            <a:off x="555375" y="1607888"/>
            <a:ext cx="1080000" cy="1080000"/>
          </a:xfrm>
          <a:prstGeom prst="ellipse">
            <a:avLst/>
          </a:prstGeom>
          <a:solidFill>
            <a:srgbClr val="FDBC3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589FDC-DFB3-A525-7132-A1EE0DC5C7A7}"/>
              </a:ext>
            </a:extLst>
          </p:cNvPr>
          <p:cNvCxnSpPr>
            <a:cxnSpLocks/>
          </p:cNvCxnSpPr>
          <p:nvPr/>
        </p:nvCxnSpPr>
        <p:spPr>
          <a:xfrm>
            <a:off x="0" y="1507808"/>
            <a:ext cx="1074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E5FB7E-5E6D-2DE2-49E1-5DF734C228A3}"/>
              </a:ext>
            </a:extLst>
          </p:cNvPr>
          <p:cNvCxnSpPr>
            <a:cxnSpLocks/>
          </p:cNvCxnSpPr>
          <p:nvPr/>
        </p:nvCxnSpPr>
        <p:spPr>
          <a:xfrm>
            <a:off x="5806623" y="1577750"/>
            <a:ext cx="482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F2A115-76F4-6BA0-5BFC-AB5C7799E03A}"/>
              </a:ext>
            </a:extLst>
          </p:cNvPr>
          <p:cNvCxnSpPr>
            <a:cxnSpLocks/>
          </p:cNvCxnSpPr>
          <p:nvPr/>
        </p:nvCxnSpPr>
        <p:spPr>
          <a:xfrm>
            <a:off x="11030240" y="1449134"/>
            <a:ext cx="1161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9A9A74-B523-ADC0-F8B0-2993E754AB82}"/>
              </a:ext>
            </a:extLst>
          </p:cNvPr>
          <p:cNvCxnSpPr>
            <a:cxnSpLocks/>
          </p:cNvCxnSpPr>
          <p:nvPr/>
        </p:nvCxnSpPr>
        <p:spPr>
          <a:xfrm>
            <a:off x="0" y="4003358"/>
            <a:ext cx="1074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09EFBE-F074-125B-B95E-78BF76C21AF8}"/>
              </a:ext>
            </a:extLst>
          </p:cNvPr>
          <p:cNvCxnSpPr>
            <a:cxnSpLocks/>
          </p:cNvCxnSpPr>
          <p:nvPr/>
        </p:nvCxnSpPr>
        <p:spPr>
          <a:xfrm>
            <a:off x="5806623" y="4073300"/>
            <a:ext cx="482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4FC933-1B67-AF98-28B0-96DE3C53D72D}"/>
              </a:ext>
            </a:extLst>
          </p:cNvPr>
          <p:cNvCxnSpPr>
            <a:cxnSpLocks/>
          </p:cNvCxnSpPr>
          <p:nvPr/>
        </p:nvCxnSpPr>
        <p:spPr>
          <a:xfrm>
            <a:off x="11030240" y="3944684"/>
            <a:ext cx="1161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9">
            <a:extLst>
              <a:ext uri="{FF2B5EF4-FFF2-40B4-BE49-F238E27FC236}">
                <a16:creationId xmlns:a16="http://schemas.microsoft.com/office/drawing/2014/main" id="{FD6C0EBA-132D-4AC9-2A35-848B5E5C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" y="6201646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/>
              <a:t>Source: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02C2122-97A6-5590-4D93-6A1BBD83C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5" y="1786082"/>
            <a:ext cx="742794" cy="7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DB55609-94BC-927B-566B-F52D7458B31C}"/>
              </a:ext>
            </a:extLst>
          </p:cNvPr>
          <p:cNvSpPr/>
          <p:nvPr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2B25E-5FF8-A080-83D5-FAE4E46A9FA9}"/>
              </a:ext>
            </a:extLst>
          </p:cNvPr>
          <p:cNvSpPr/>
          <p:nvPr/>
        </p:nvSpPr>
        <p:spPr>
          <a:xfrm>
            <a:off x="0" y="6211454"/>
            <a:ext cx="12192000" cy="646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76CBADB-250C-183E-F51F-6DE6610D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" y="6374660"/>
            <a:ext cx="8719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effectLst/>
                <a:hlinkClick r:id="rId2" tooltip="https://www.weblineindia.com/blog/top-10-net-development-companies-in-usa/"/>
              </a:rPr>
              <a:t>https://www.weblineindia.com/blog/top-10-net-development-companies-in-usa/</a:t>
            </a:r>
            <a:endParaRPr lang="en-US" dirty="0">
              <a:effectLst/>
            </a:endParaRPr>
          </a:p>
        </p:txBody>
      </p:sp>
      <p:pic>
        <p:nvPicPr>
          <p:cNvPr id="7" name="Picture 6" descr="Group 410">
            <a:extLst>
              <a:ext uri="{FF2B5EF4-FFF2-40B4-BE49-F238E27FC236}">
                <a16:creationId xmlns:a16="http://schemas.microsoft.com/office/drawing/2014/main" id="{3C0F41F2-C581-16AF-017D-A7A54F6A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15" y="6335846"/>
            <a:ext cx="2581275" cy="4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772D39-3375-1D9F-5223-5BEC419FEBE6}"/>
              </a:ext>
            </a:extLst>
          </p:cNvPr>
          <p:cNvSpPr/>
          <p:nvPr/>
        </p:nvSpPr>
        <p:spPr>
          <a:xfrm>
            <a:off x="1064260" y="1075056"/>
            <a:ext cx="4742363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6BB817-8816-A23C-1843-42CB6DED23B3}"/>
              </a:ext>
            </a:extLst>
          </p:cNvPr>
          <p:cNvSpPr/>
          <p:nvPr/>
        </p:nvSpPr>
        <p:spPr>
          <a:xfrm>
            <a:off x="547581" y="1607888"/>
            <a:ext cx="1080000" cy="1080000"/>
          </a:xfrm>
          <a:prstGeom prst="ellipse">
            <a:avLst/>
          </a:prstGeom>
          <a:solidFill>
            <a:srgbClr val="0D223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15939-C08D-0B53-6DAD-91FE71E107F7}"/>
              </a:ext>
            </a:extLst>
          </p:cNvPr>
          <p:cNvSpPr txBox="1"/>
          <p:nvPr/>
        </p:nvSpPr>
        <p:spPr>
          <a:xfrm>
            <a:off x="1740393" y="1248694"/>
            <a:ext cx="3869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Segue Technologies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is a CMMI Level 3 software company based in the USA. App Development, Website Designing, Web Design, Business Analytics, Data Management, and Enterprise Applications are some of their specializations.</a:t>
            </a:r>
            <a:endParaRPr lang="en-IN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418DD-5531-BC62-7BFC-052E463B95CA}"/>
              </a:ext>
            </a:extLst>
          </p:cNvPr>
          <p:cNvSpPr txBox="1"/>
          <p:nvPr/>
        </p:nvSpPr>
        <p:spPr>
          <a:xfrm>
            <a:off x="6428273" y="1415552"/>
            <a:ext cx="39869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QAT Global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is a custom software development firm based in the USA. It offers agile-based app development, IT advisory, technology, and distributed development solutions.</a:t>
            </a:r>
            <a:endParaRPr lang="en-I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5BEA2-7694-8455-8175-E327E0E25F58}"/>
              </a:ext>
            </a:extLst>
          </p:cNvPr>
          <p:cNvSpPr txBox="1"/>
          <p:nvPr/>
        </p:nvSpPr>
        <p:spPr>
          <a:xfrm>
            <a:off x="1798072" y="3808739"/>
            <a:ext cx="3812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Catalyst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is another well-known name as a global .NET development company with accredited solution developers. Since their commencement in 1992, they have had the goal of bridging the gap between technologists and business skilled people.</a:t>
            </a:r>
            <a:endParaRPr lang="en-IN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127FF7-F42A-74D1-034B-335CDF720A73}"/>
              </a:ext>
            </a:extLst>
          </p:cNvPr>
          <p:cNvSpPr/>
          <p:nvPr/>
        </p:nvSpPr>
        <p:spPr>
          <a:xfrm>
            <a:off x="6289040" y="1054736"/>
            <a:ext cx="4741200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CD2341-4D17-43A3-2F5D-6D3A6D4B7FD9}"/>
              </a:ext>
            </a:extLst>
          </p:cNvPr>
          <p:cNvSpPr/>
          <p:nvPr/>
        </p:nvSpPr>
        <p:spPr>
          <a:xfrm>
            <a:off x="10497002" y="1593942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1B306CB-F90B-442A-815C-1ED3D781FD9B}"/>
              </a:ext>
            </a:extLst>
          </p:cNvPr>
          <p:cNvSpPr/>
          <p:nvPr/>
        </p:nvSpPr>
        <p:spPr>
          <a:xfrm>
            <a:off x="1074420" y="3615056"/>
            <a:ext cx="4742363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BABD6F-DE69-737C-7F6D-64C00B575E90}"/>
              </a:ext>
            </a:extLst>
          </p:cNvPr>
          <p:cNvSpPr/>
          <p:nvPr/>
        </p:nvSpPr>
        <p:spPr>
          <a:xfrm>
            <a:off x="537773" y="4176682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357639-BA53-C31D-D1B9-79F22412860B}"/>
              </a:ext>
            </a:extLst>
          </p:cNvPr>
          <p:cNvSpPr txBox="1"/>
          <p:nvPr/>
        </p:nvSpPr>
        <p:spPr>
          <a:xfrm>
            <a:off x="6428273" y="3919517"/>
            <a:ext cx="39656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</a:rPr>
              <a:t>Are you looking for a .NET development firm that is backed up by intellect and research? </a:t>
            </a:r>
            <a:r>
              <a:rPr lang="en-US" sz="1600" b="1" i="0" dirty="0" err="1">
                <a:solidFill>
                  <a:srgbClr val="FF0000"/>
                </a:solidFill>
                <a:effectLst/>
              </a:rPr>
              <a:t>Trancis</a:t>
            </a:r>
            <a:r>
              <a:rPr lang="en-US" sz="1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is a well-known name in a variety of fields, including Management Consultancy, Mobile App Development, Website Development, ERP, Online Marketing.</a:t>
            </a:r>
            <a:endParaRPr lang="en-IN" sz="16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6228D8E-8DA2-4C9C-AF12-7462511E0D2C}"/>
              </a:ext>
            </a:extLst>
          </p:cNvPr>
          <p:cNvSpPr/>
          <p:nvPr/>
        </p:nvSpPr>
        <p:spPr>
          <a:xfrm>
            <a:off x="6299200" y="3596006"/>
            <a:ext cx="4741200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A9CADDA-8F79-F767-E685-66FDC099A41F}"/>
              </a:ext>
            </a:extLst>
          </p:cNvPr>
          <p:cNvSpPr/>
          <p:nvPr/>
        </p:nvSpPr>
        <p:spPr>
          <a:xfrm>
            <a:off x="10506873" y="4135212"/>
            <a:ext cx="1080000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23B2EA-17F0-04D7-ED64-9210A295F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041" y="1823058"/>
            <a:ext cx="741680" cy="6489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E3BB5E-3037-762E-5CF6-9A5328D3F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9814" y="1703597"/>
            <a:ext cx="857250" cy="8667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2834045-54CE-D210-501E-A8E4C5BBE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993" y="4308082"/>
            <a:ext cx="827752" cy="81865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11BE3E-E494-988F-489A-AD664E79BE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725" y="4306888"/>
            <a:ext cx="781050" cy="7239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B06746-5726-6B8A-54E6-2B740D634870}"/>
              </a:ext>
            </a:extLst>
          </p:cNvPr>
          <p:cNvCxnSpPr>
            <a:cxnSpLocks/>
          </p:cNvCxnSpPr>
          <p:nvPr/>
        </p:nvCxnSpPr>
        <p:spPr>
          <a:xfrm>
            <a:off x="0" y="1507808"/>
            <a:ext cx="1074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11864A-8D70-4E00-9C65-C6F88A6DBD5F}"/>
              </a:ext>
            </a:extLst>
          </p:cNvPr>
          <p:cNvCxnSpPr>
            <a:cxnSpLocks/>
          </p:cNvCxnSpPr>
          <p:nvPr/>
        </p:nvCxnSpPr>
        <p:spPr>
          <a:xfrm>
            <a:off x="5806623" y="1577750"/>
            <a:ext cx="482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8C6FEF-F7B3-E6F1-316B-AC469E054229}"/>
              </a:ext>
            </a:extLst>
          </p:cNvPr>
          <p:cNvCxnSpPr>
            <a:cxnSpLocks/>
          </p:cNvCxnSpPr>
          <p:nvPr/>
        </p:nvCxnSpPr>
        <p:spPr>
          <a:xfrm>
            <a:off x="11030240" y="1449134"/>
            <a:ext cx="1161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CABF16F-BFC1-5DC0-7663-F6B79489DBC6}"/>
              </a:ext>
            </a:extLst>
          </p:cNvPr>
          <p:cNvCxnSpPr>
            <a:cxnSpLocks/>
          </p:cNvCxnSpPr>
          <p:nvPr/>
        </p:nvCxnSpPr>
        <p:spPr>
          <a:xfrm>
            <a:off x="13854" y="3987780"/>
            <a:ext cx="1074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D8D433-B752-8C26-5C26-366FBB2FA24E}"/>
              </a:ext>
            </a:extLst>
          </p:cNvPr>
          <p:cNvCxnSpPr>
            <a:cxnSpLocks/>
          </p:cNvCxnSpPr>
          <p:nvPr/>
        </p:nvCxnSpPr>
        <p:spPr>
          <a:xfrm>
            <a:off x="5820477" y="4057722"/>
            <a:ext cx="482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6ECA69E-DB15-8A3C-2037-DA89FC42E24A}"/>
              </a:ext>
            </a:extLst>
          </p:cNvPr>
          <p:cNvCxnSpPr>
            <a:cxnSpLocks/>
          </p:cNvCxnSpPr>
          <p:nvPr/>
        </p:nvCxnSpPr>
        <p:spPr>
          <a:xfrm>
            <a:off x="11044094" y="3929106"/>
            <a:ext cx="1161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9">
            <a:extLst>
              <a:ext uri="{FF2B5EF4-FFF2-40B4-BE49-F238E27FC236}">
                <a16:creationId xmlns:a16="http://schemas.microsoft.com/office/drawing/2014/main" id="{7C147FB2-53CD-C40A-D9B9-0396AF04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" y="6201646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/>
              <a:t>Source: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9E90A-8EE7-3771-F432-BAA55432B06A}"/>
              </a:ext>
            </a:extLst>
          </p:cNvPr>
          <p:cNvSpPr txBox="1"/>
          <p:nvPr/>
        </p:nvSpPr>
        <p:spPr>
          <a:xfrm>
            <a:off x="766618" y="155934"/>
            <a:ext cx="1040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Here is the list of top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.NET development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companies in the USA</a:t>
            </a:r>
          </a:p>
        </p:txBody>
      </p:sp>
    </p:spTree>
    <p:extLst>
      <p:ext uri="{BB962C8B-B14F-4D97-AF65-F5344CB8AC3E}">
        <p14:creationId xmlns:p14="http://schemas.microsoft.com/office/powerpoint/2010/main" val="217985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B93D976-9A51-57A2-6BCC-707143F0BBE5}"/>
              </a:ext>
            </a:extLst>
          </p:cNvPr>
          <p:cNvSpPr/>
          <p:nvPr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2B25E-5FF8-A080-83D5-FAE4E46A9FA9}"/>
              </a:ext>
            </a:extLst>
          </p:cNvPr>
          <p:cNvSpPr/>
          <p:nvPr/>
        </p:nvSpPr>
        <p:spPr>
          <a:xfrm>
            <a:off x="0" y="6211454"/>
            <a:ext cx="12192000" cy="646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76CBADB-250C-183E-F51F-6DE6610D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" y="6374660"/>
            <a:ext cx="8719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effectLst/>
                <a:hlinkClick r:id="rId2" tooltip="https://www.weblineindia.com/blog/top-10-net-development-companies-in-usa/"/>
              </a:rPr>
              <a:t>https://www.weblineindia.com/blog/top-10-net-development-companies-in-usa/</a:t>
            </a:r>
            <a:endParaRPr lang="en-US" dirty="0">
              <a:effectLst/>
            </a:endParaRPr>
          </a:p>
        </p:txBody>
      </p:sp>
      <p:pic>
        <p:nvPicPr>
          <p:cNvPr id="7" name="Picture 6" descr="Group 410">
            <a:extLst>
              <a:ext uri="{FF2B5EF4-FFF2-40B4-BE49-F238E27FC236}">
                <a16:creationId xmlns:a16="http://schemas.microsoft.com/office/drawing/2014/main" id="{3C0F41F2-C581-16AF-017D-A7A54F6A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15" y="6335846"/>
            <a:ext cx="2581275" cy="4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772D39-3375-1D9F-5223-5BEC419FEBE6}"/>
              </a:ext>
            </a:extLst>
          </p:cNvPr>
          <p:cNvSpPr/>
          <p:nvPr/>
        </p:nvSpPr>
        <p:spPr>
          <a:xfrm>
            <a:off x="1022929" y="2007925"/>
            <a:ext cx="4358823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6BB817-8816-A23C-1843-42CB6DED23B3}"/>
              </a:ext>
            </a:extLst>
          </p:cNvPr>
          <p:cNvSpPr/>
          <p:nvPr/>
        </p:nvSpPr>
        <p:spPr>
          <a:xfrm>
            <a:off x="482929" y="2540757"/>
            <a:ext cx="1080000" cy="1080000"/>
          </a:xfrm>
          <a:prstGeom prst="ellipse">
            <a:avLst/>
          </a:prstGeom>
          <a:solidFill>
            <a:srgbClr val="0D223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15939-C08D-0B53-6DAD-91FE71E107F7}"/>
              </a:ext>
            </a:extLst>
          </p:cNvPr>
          <p:cNvSpPr txBox="1"/>
          <p:nvPr/>
        </p:nvSpPr>
        <p:spPr>
          <a:xfrm>
            <a:off x="1675741" y="2297318"/>
            <a:ext cx="352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0" dirty="0" err="1">
                <a:solidFill>
                  <a:srgbClr val="FAA773"/>
                </a:solidFill>
                <a:effectLst/>
              </a:rPr>
              <a:t>Ascedia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is another intriguing United States-based .NET development company to take into account, as it has been assisting its valued clients for more than two decades.</a:t>
            </a:r>
            <a:endParaRPr lang="en-IN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418DD-5531-BC62-7BFC-052E463B95CA}"/>
              </a:ext>
            </a:extLst>
          </p:cNvPr>
          <p:cNvSpPr txBox="1"/>
          <p:nvPr/>
        </p:nvSpPr>
        <p:spPr>
          <a:xfrm>
            <a:off x="5818331" y="2275607"/>
            <a:ext cx="45761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 err="1">
                <a:solidFill>
                  <a:schemeClr val="accent6">
                    <a:lumMod val="75000"/>
                  </a:schemeClr>
                </a:solidFill>
                <a:effectLst/>
              </a:rPr>
              <a:t>SphereGen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is a leading .NET development firm offering high-quality, effective, and business-critical alternatives. Their experienced teams can help you with cloud services, mobile and web-based app development, and generally speaking re-purposing of legacy software so you can be a market leader.</a:t>
            </a:r>
            <a:endParaRPr lang="en-IN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127FF7-F42A-74D1-034B-335CDF720A73}"/>
              </a:ext>
            </a:extLst>
          </p:cNvPr>
          <p:cNvSpPr/>
          <p:nvPr/>
        </p:nvSpPr>
        <p:spPr>
          <a:xfrm>
            <a:off x="5606474" y="1987605"/>
            <a:ext cx="5354296" cy="214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CD2341-4D17-43A3-2F5D-6D3A6D4B7FD9}"/>
              </a:ext>
            </a:extLst>
          </p:cNvPr>
          <p:cNvSpPr/>
          <p:nvPr/>
        </p:nvSpPr>
        <p:spPr>
          <a:xfrm>
            <a:off x="10473681" y="2505601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3DDCC7-4D63-93E2-13B4-DF6F3ACE3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049" y="2700981"/>
            <a:ext cx="781050" cy="7810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DA25515-27A0-848A-11C8-64552001F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0734" y="2855868"/>
            <a:ext cx="845894" cy="37946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B2C5B0-90CC-FCDA-358E-B7666E26794A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0" y="3080757"/>
            <a:ext cx="482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B5DA50-0066-2F88-022C-5E185734E4A9}"/>
              </a:ext>
            </a:extLst>
          </p:cNvPr>
          <p:cNvCxnSpPr>
            <a:cxnSpLocks/>
          </p:cNvCxnSpPr>
          <p:nvPr/>
        </p:nvCxnSpPr>
        <p:spPr>
          <a:xfrm>
            <a:off x="11573764" y="2972667"/>
            <a:ext cx="618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>
            <a:extLst>
              <a:ext uri="{FF2B5EF4-FFF2-40B4-BE49-F238E27FC236}">
                <a16:creationId xmlns:a16="http://schemas.microsoft.com/office/drawing/2014/main" id="{35E68BC3-D62F-5168-60A7-E06AFC0E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" y="6201646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/>
              <a:t>Source: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698854-E2EF-C111-4D78-664C72F62898}"/>
              </a:ext>
            </a:extLst>
          </p:cNvPr>
          <p:cNvSpPr txBox="1"/>
          <p:nvPr/>
        </p:nvSpPr>
        <p:spPr>
          <a:xfrm>
            <a:off x="766618" y="155934"/>
            <a:ext cx="1040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Here is the list of top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.NET development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companies in the USA</a:t>
            </a:r>
          </a:p>
        </p:txBody>
      </p:sp>
    </p:spTree>
    <p:extLst>
      <p:ext uri="{BB962C8B-B14F-4D97-AF65-F5344CB8AC3E}">
        <p14:creationId xmlns:p14="http://schemas.microsoft.com/office/powerpoint/2010/main" val="205656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9595639-F96F-9D6B-1F56-819D957E10C6}"/>
              </a:ext>
            </a:extLst>
          </p:cNvPr>
          <p:cNvSpPr/>
          <p:nvPr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2B25E-5FF8-A080-83D5-FAE4E46A9FA9}"/>
              </a:ext>
            </a:extLst>
          </p:cNvPr>
          <p:cNvSpPr/>
          <p:nvPr/>
        </p:nvSpPr>
        <p:spPr>
          <a:xfrm>
            <a:off x="0" y="6211454"/>
            <a:ext cx="12192000" cy="646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Group 410">
            <a:extLst>
              <a:ext uri="{FF2B5EF4-FFF2-40B4-BE49-F238E27FC236}">
                <a16:creationId xmlns:a16="http://schemas.microsoft.com/office/drawing/2014/main" id="{3C0F41F2-C581-16AF-017D-A7A54F6A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15" y="6335846"/>
            <a:ext cx="2581275" cy="4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6316EF-0CFB-24C2-2BDA-A73ED6330B9E}"/>
              </a:ext>
            </a:extLst>
          </p:cNvPr>
          <p:cNvSpPr/>
          <p:nvPr/>
        </p:nvSpPr>
        <p:spPr>
          <a:xfrm rot="2115751">
            <a:off x="7332797" y="-403534"/>
            <a:ext cx="6272703" cy="7202762"/>
          </a:xfrm>
          <a:custGeom>
            <a:avLst/>
            <a:gdLst>
              <a:gd name="connsiteX0" fmla="*/ 0 w 6272703"/>
              <a:gd name="connsiteY0" fmla="*/ 1899641 h 7202762"/>
              <a:gd name="connsiteX1" fmla="*/ 2686685 w 6272703"/>
              <a:gd name="connsiteY1" fmla="*/ 0 h 7202762"/>
              <a:gd name="connsiteX2" fmla="*/ 6272703 w 6272703"/>
              <a:gd name="connsiteY2" fmla="*/ 5071748 h 7202762"/>
              <a:gd name="connsiteX3" fmla="*/ 3258786 w 6272703"/>
              <a:gd name="connsiteY3" fmla="*/ 7202762 h 7202762"/>
              <a:gd name="connsiteX4" fmla="*/ 1373484 w 6272703"/>
              <a:gd name="connsiteY4" fmla="*/ 7202762 h 7202762"/>
              <a:gd name="connsiteX5" fmla="*/ 0 w 6272703"/>
              <a:gd name="connsiteY5" fmla="*/ 5829278 h 720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2703" h="7202762">
                <a:moveTo>
                  <a:pt x="0" y="1899641"/>
                </a:moveTo>
                <a:lnTo>
                  <a:pt x="2686685" y="0"/>
                </a:lnTo>
                <a:lnTo>
                  <a:pt x="6272703" y="5071748"/>
                </a:lnTo>
                <a:lnTo>
                  <a:pt x="3258786" y="7202762"/>
                </a:lnTo>
                <a:lnTo>
                  <a:pt x="1373484" y="7202762"/>
                </a:lnTo>
                <a:cubicBezTo>
                  <a:pt x="614930" y="7202762"/>
                  <a:pt x="1" y="6587832"/>
                  <a:pt x="0" y="58292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1BE204-C2DE-67A6-9DEA-F6DA30F2C211}"/>
              </a:ext>
            </a:extLst>
          </p:cNvPr>
          <p:cNvSpPr/>
          <p:nvPr/>
        </p:nvSpPr>
        <p:spPr>
          <a:xfrm>
            <a:off x="497711" y="582176"/>
            <a:ext cx="6261904" cy="646546"/>
          </a:xfrm>
          <a:prstGeom prst="roundRect">
            <a:avLst/>
          </a:prstGeom>
          <a:noFill/>
          <a:ln w="41275">
            <a:solidFill>
              <a:srgbClr val="FD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6987C-6D96-8051-80AE-5FF231F2EC28}"/>
              </a:ext>
            </a:extLst>
          </p:cNvPr>
          <p:cNvSpPr txBox="1"/>
          <p:nvPr/>
        </p:nvSpPr>
        <p:spPr>
          <a:xfrm>
            <a:off x="766618" y="690006"/>
            <a:ext cx="1040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 The 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34463-99B7-3170-C7C9-93CFEEF40A7F}"/>
              </a:ext>
            </a:extLst>
          </p:cNvPr>
          <p:cNvSpPr txBox="1"/>
          <p:nvPr/>
        </p:nvSpPr>
        <p:spPr>
          <a:xfrm>
            <a:off x="497711" y="1692858"/>
            <a:ext cx="5868365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The above-mentioned firms have top software engineers who specialize in creating customizable and consumer-friendly software products. Create a flexible design team for your future projects with these companies.</a:t>
            </a:r>
            <a:endParaRPr lang="en-IN" sz="2400" dirty="0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0B23FA8F-B8AC-EB2B-B674-5D969504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" y="6374660"/>
            <a:ext cx="8719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dirty="0">
                <a:effectLst/>
                <a:latin typeface="Calibri "/>
                <a:hlinkClick r:id="rId3" tooltip="https://www.weblineindia.com/blog/top-10-net-development-companies-in-usa/"/>
              </a:rPr>
              <a:t>https://www.weblineindia.com/blog/top-10-net-development-companies-in-usa/</a:t>
            </a:r>
            <a:endParaRPr lang="en-US" dirty="0">
              <a:effectLst/>
              <a:latin typeface="Calibri 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E32253-B589-3ADE-98B4-3486010BFC36}"/>
              </a:ext>
            </a:extLst>
          </p:cNvPr>
          <p:cNvSpPr/>
          <p:nvPr/>
        </p:nvSpPr>
        <p:spPr>
          <a:xfrm>
            <a:off x="8706860" y="2297847"/>
            <a:ext cx="1800000" cy="1800000"/>
          </a:xfrm>
          <a:prstGeom prst="ellipse">
            <a:avLst/>
          </a:prstGeom>
          <a:solidFill>
            <a:srgbClr val="FD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114665-5942-2DA0-7EC3-8927C8F3655A}"/>
              </a:ext>
            </a:extLst>
          </p:cNvPr>
          <p:cNvSpPr/>
          <p:nvPr/>
        </p:nvSpPr>
        <p:spPr>
          <a:xfrm>
            <a:off x="8518863" y="2106823"/>
            <a:ext cx="2160000" cy="2160000"/>
          </a:xfrm>
          <a:prstGeom prst="ellipse">
            <a:avLst/>
          </a:prstGeom>
          <a:noFill/>
          <a:ln w="28575">
            <a:solidFill>
              <a:srgbClr val="FD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17C1BD-815B-DCA9-5C45-A8BA6141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32" y="2640088"/>
            <a:ext cx="1080000" cy="1080000"/>
          </a:xfrm>
          <a:prstGeom prst="rect">
            <a:avLst/>
          </a:prstGeom>
        </p:spPr>
      </p:pic>
      <p:sp>
        <p:nvSpPr>
          <p:cNvPr id="37" name="Text Box 9">
            <a:extLst>
              <a:ext uri="{FF2B5EF4-FFF2-40B4-BE49-F238E27FC236}">
                <a16:creationId xmlns:a16="http://schemas.microsoft.com/office/drawing/2014/main" id="{D2ACC30E-C9BF-6A33-8E38-FF483806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" y="6201646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820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F0C15-490E-4E40-69B4-4A1E6B91B5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" name="Picture 11" descr="Group 410">
            <a:extLst>
              <a:ext uri="{FF2B5EF4-FFF2-40B4-BE49-F238E27FC236}">
                <a16:creationId xmlns:a16="http://schemas.microsoft.com/office/drawing/2014/main" id="{0C1D8073-1FEE-E6F6-D87D-98975D19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6" y="759691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4F87FEE-B3F8-2E02-17E1-7D7C2BE6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06" y="1278804"/>
            <a:ext cx="40338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 b="1" dirty="0"/>
              <a:t>THANK</a:t>
            </a:r>
          </a:p>
          <a:p>
            <a:r>
              <a:rPr lang="en-US" altLang="zh-CN" sz="8000" b="1" dirty="0"/>
              <a:t>YOU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E2EE69A-7691-0A6E-87E5-EF12F51C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6" y="4369666"/>
            <a:ext cx="15446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700" b="1" dirty="0"/>
              <a:t>CONTACT US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C245A36-1D26-3465-0598-D35EE6D8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6" y="4699866"/>
            <a:ext cx="2451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+1-213-908-1090 (USA)</a:t>
            </a:r>
          </a:p>
          <a:p>
            <a:r>
              <a:rPr lang="en-US" altLang="zh-CN" dirty="0"/>
              <a:t>+61-2-8011-4668 (AUS)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7FEFC26-24B0-5482-B05D-6083CCE0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6" y="5588866"/>
            <a:ext cx="15446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700" b="1"/>
              <a:t>EMAIL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81D99B-4E56-CDCE-FB6F-A2076897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6" y="5941291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info@weblineindia.com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F0E7996-0857-10F0-CDB7-8757D045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6" y="4699866"/>
            <a:ext cx="25034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+44-207-193-7507 (UK)</a:t>
            </a:r>
          </a:p>
          <a:p>
            <a:r>
              <a:rPr lang="en-US" altLang="zh-CN"/>
              <a:t>+91-79-26420897 (IND)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005ACCE5-6C86-2465-6E8D-7E3995EDC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6" y="5588866"/>
            <a:ext cx="15446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700" b="1"/>
              <a:t>WEBSITE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4C5C0FC-2689-43B5-1123-69677C45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6" y="5941291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www.weblineindia.com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2D682-B006-A11B-25EE-EF22233E3555}"/>
              </a:ext>
            </a:extLst>
          </p:cNvPr>
          <p:cNvSpPr/>
          <p:nvPr/>
        </p:nvSpPr>
        <p:spPr>
          <a:xfrm>
            <a:off x="6687123" y="0"/>
            <a:ext cx="5508000" cy="687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174BDF-A82B-0BF6-C20A-2A23FB4097A3}"/>
              </a:ext>
            </a:extLst>
          </p:cNvPr>
          <p:cNvSpPr/>
          <p:nvPr/>
        </p:nvSpPr>
        <p:spPr>
          <a:xfrm>
            <a:off x="8029048" y="1940721"/>
            <a:ext cx="2880000" cy="2880000"/>
          </a:xfrm>
          <a:prstGeom prst="ellipse">
            <a:avLst/>
          </a:prstGeom>
          <a:solidFill>
            <a:srgbClr val="FD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396F29-7D1B-A462-7C7F-890C671D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3" y="24372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254D738A9844E96BED4E93302BCC9" ma:contentTypeVersion="13" ma:contentTypeDescription="Create a new document." ma:contentTypeScope="" ma:versionID="d75ebba46f759f60a53795d53583a917">
  <xsd:schema xmlns:xsd="http://www.w3.org/2001/XMLSchema" xmlns:xs="http://www.w3.org/2001/XMLSchema" xmlns:p="http://schemas.microsoft.com/office/2006/metadata/properties" xmlns:ns3="cdb52a19-9f22-457d-9a89-21b09f70e343" xmlns:ns4="17d2b34e-8323-4fa4-ac0f-ffc54e5e1b59" targetNamespace="http://schemas.microsoft.com/office/2006/metadata/properties" ma:root="true" ma:fieldsID="fbeefc09402589814fa58fc26010c978" ns3:_="" ns4:_="">
    <xsd:import namespace="cdb52a19-9f22-457d-9a89-21b09f70e343"/>
    <xsd:import namespace="17d2b34e-8323-4fa4-ac0f-ffc54e5e1b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2a19-9f22-457d-9a89-21b09f70e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2b34e-8323-4fa4-ac0f-ffc54e5e1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3B0128-27D5-4D8E-9084-E38408C00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214FF-A194-47DD-8782-A25B069E4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52a19-9f22-457d-9a89-21b09f70e343"/>
    <ds:schemaRef ds:uri="17d2b34e-8323-4fa4-ac0f-ffc54e5e1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2004B-3B80-456D-8912-071818BCF98D}">
  <ds:schemaRefs>
    <ds:schemaRef ds:uri="17d2b34e-8323-4fa4-ac0f-ffc54e5e1b59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db52a19-9f22-457d-9a89-21b09f70e34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617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 Adnan Mistry</dc:creator>
  <cp:lastModifiedBy>PT Adnan Mistry</cp:lastModifiedBy>
  <cp:revision>16</cp:revision>
  <dcterms:created xsi:type="dcterms:W3CDTF">2022-07-26T13:52:19Z</dcterms:created>
  <dcterms:modified xsi:type="dcterms:W3CDTF">2022-07-27T11:21:30Z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0x010100969254D738A9844E96BED4E93302BCC9</vt:lpwstr>
  </property>
</Properties>
</file>