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2" r:id="rId9"/>
    <p:sldId id="261"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5A69"/>
    <a:srgbClr val="ABFFB3"/>
    <a:srgbClr val="8BFF97"/>
    <a:srgbClr val="008080"/>
    <a:srgbClr val="2F63BC"/>
    <a:srgbClr val="2C2E33"/>
    <a:srgbClr val="FEBC34"/>
    <a:srgbClr val="907878"/>
    <a:srgbClr val="133C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T Adnan Mistry" userId="f9057d16-fa3d-4d25-b8e7-32d06a699c2f" providerId="ADAL" clId="{71D02353-31C4-4210-97B4-69F70ADCD4D0}"/>
    <pc:docChg chg="undo custSel addSld delSld modSld">
      <pc:chgData name="PT Adnan Mistry" userId="f9057d16-fa3d-4d25-b8e7-32d06a699c2f" providerId="ADAL" clId="{71D02353-31C4-4210-97B4-69F70ADCD4D0}" dt="2022-08-03T10:53:24.209" v="4" actId="47"/>
      <pc:docMkLst>
        <pc:docMk/>
      </pc:docMkLst>
      <pc:sldChg chg="delSp del mod">
        <pc:chgData name="PT Adnan Mistry" userId="f9057d16-fa3d-4d25-b8e7-32d06a699c2f" providerId="ADAL" clId="{71D02353-31C4-4210-97B4-69F70ADCD4D0}" dt="2022-08-03T10:53:22.640" v="2" actId="47"/>
        <pc:sldMkLst>
          <pc:docMk/>
          <pc:sldMk cId="2714362129" sldId="258"/>
        </pc:sldMkLst>
        <pc:spChg chg="del">
          <ac:chgData name="PT Adnan Mistry" userId="f9057d16-fa3d-4d25-b8e7-32d06a699c2f" providerId="ADAL" clId="{71D02353-31C4-4210-97B4-69F70ADCD4D0}" dt="2022-08-03T10:53:19.032" v="1" actId="478"/>
          <ac:spMkLst>
            <pc:docMk/>
            <pc:sldMk cId="2714362129" sldId="258"/>
            <ac:spMk id="16" creationId="{C07EBF71-26D0-3DCC-3F96-EC261EE5340B}"/>
          </ac:spMkLst>
        </pc:spChg>
        <pc:spChg chg="del">
          <ac:chgData name="PT Adnan Mistry" userId="f9057d16-fa3d-4d25-b8e7-32d06a699c2f" providerId="ADAL" clId="{71D02353-31C4-4210-97B4-69F70ADCD4D0}" dt="2022-08-03T10:53:12.953" v="0" actId="478"/>
          <ac:spMkLst>
            <pc:docMk/>
            <pc:sldMk cId="2714362129" sldId="258"/>
            <ac:spMk id="20" creationId="{D02D6238-60D1-FF9B-2732-5ABB7E082605}"/>
          </ac:spMkLst>
        </pc:spChg>
        <pc:spChg chg="del">
          <ac:chgData name="PT Adnan Mistry" userId="f9057d16-fa3d-4d25-b8e7-32d06a699c2f" providerId="ADAL" clId="{71D02353-31C4-4210-97B4-69F70ADCD4D0}" dt="2022-08-03T10:53:19.032" v="1" actId="478"/>
          <ac:spMkLst>
            <pc:docMk/>
            <pc:sldMk cId="2714362129" sldId="258"/>
            <ac:spMk id="22" creationId="{33533D3C-E7D8-01C6-0ED3-E39F3E114BEF}"/>
          </ac:spMkLst>
        </pc:spChg>
        <pc:spChg chg="del">
          <ac:chgData name="PT Adnan Mistry" userId="f9057d16-fa3d-4d25-b8e7-32d06a699c2f" providerId="ADAL" clId="{71D02353-31C4-4210-97B4-69F70ADCD4D0}" dt="2022-08-03T10:53:12.953" v="0" actId="478"/>
          <ac:spMkLst>
            <pc:docMk/>
            <pc:sldMk cId="2714362129" sldId="258"/>
            <ac:spMk id="25" creationId="{6CEDC529-CA46-2DB7-A20E-D63E1EA32E3E}"/>
          </ac:spMkLst>
        </pc:spChg>
        <pc:spChg chg="del">
          <ac:chgData name="PT Adnan Mistry" userId="f9057d16-fa3d-4d25-b8e7-32d06a699c2f" providerId="ADAL" clId="{71D02353-31C4-4210-97B4-69F70ADCD4D0}" dt="2022-08-03T10:53:19.032" v="1" actId="478"/>
          <ac:spMkLst>
            <pc:docMk/>
            <pc:sldMk cId="2714362129" sldId="258"/>
            <ac:spMk id="26" creationId="{B33A0E12-CEA3-4CFB-07A5-B0637ED0112B}"/>
          </ac:spMkLst>
        </pc:spChg>
        <pc:spChg chg="del">
          <ac:chgData name="PT Adnan Mistry" userId="f9057d16-fa3d-4d25-b8e7-32d06a699c2f" providerId="ADAL" clId="{71D02353-31C4-4210-97B4-69F70ADCD4D0}" dt="2022-08-03T10:53:12.953" v="0" actId="478"/>
          <ac:spMkLst>
            <pc:docMk/>
            <pc:sldMk cId="2714362129" sldId="258"/>
            <ac:spMk id="27" creationId="{6CEE3A70-782E-EB40-47DD-D89650F713DC}"/>
          </ac:spMkLst>
        </pc:spChg>
        <pc:spChg chg="del">
          <ac:chgData name="PT Adnan Mistry" userId="f9057d16-fa3d-4d25-b8e7-32d06a699c2f" providerId="ADAL" clId="{71D02353-31C4-4210-97B4-69F70ADCD4D0}" dt="2022-08-03T10:53:19.032" v="1" actId="478"/>
          <ac:spMkLst>
            <pc:docMk/>
            <pc:sldMk cId="2714362129" sldId="258"/>
            <ac:spMk id="28" creationId="{61D14C78-712E-554E-DC66-E6FDB350F871}"/>
          </ac:spMkLst>
        </pc:spChg>
        <pc:spChg chg="del">
          <ac:chgData name="PT Adnan Mistry" userId="f9057d16-fa3d-4d25-b8e7-32d06a699c2f" providerId="ADAL" clId="{71D02353-31C4-4210-97B4-69F70ADCD4D0}" dt="2022-08-03T10:53:12.953" v="0" actId="478"/>
          <ac:spMkLst>
            <pc:docMk/>
            <pc:sldMk cId="2714362129" sldId="258"/>
            <ac:spMk id="30" creationId="{DC62B5C5-C725-8378-D809-694DB0131E80}"/>
          </ac:spMkLst>
        </pc:spChg>
        <pc:spChg chg="del">
          <ac:chgData name="PT Adnan Mistry" userId="f9057d16-fa3d-4d25-b8e7-32d06a699c2f" providerId="ADAL" clId="{71D02353-31C4-4210-97B4-69F70ADCD4D0}" dt="2022-08-03T10:53:19.032" v="1" actId="478"/>
          <ac:spMkLst>
            <pc:docMk/>
            <pc:sldMk cId="2714362129" sldId="258"/>
            <ac:spMk id="31" creationId="{69B6ED01-66A6-F443-7708-273956DA858C}"/>
          </ac:spMkLst>
        </pc:spChg>
        <pc:spChg chg="del">
          <ac:chgData name="PT Adnan Mistry" userId="f9057d16-fa3d-4d25-b8e7-32d06a699c2f" providerId="ADAL" clId="{71D02353-31C4-4210-97B4-69F70ADCD4D0}" dt="2022-08-03T10:53:12.953" v="0" actId="478"/>
          <ac:spMkLst>
            <pc:docMk/>
            <pc:sldMk cId="2714362129" sldId="258"/>
            <ac:spMk id="32" creationId="{F22D5373-8454-AEC1-5087-F9A45E78371F}"/>
          </ac:spMkLst>
        </pc:spChg>
        <pc:spChg chg="del">
          <ac:chgData name="PT Adnan Mistry" userId="f9057d16-fa3d-4d25-b8e7-32d06a699c2f" providerId="ADAL" clId="{71D02353-31C4-4210-97B4-69F70ADCD4D0}" dt="2022-08-03T10:53:19.032" v="1" actId="478"/>
          <ac:spMkLst>
            <pc:docMk/>
            <pc:sldMk cId="2714362129" sldId="258"/>
            <ac:spMk id="33" creationId="{511B7606-E441-1DEA-AFAF-B7E9FB36BBD1}"/>
          </ac:spMkLst>
        </pc:spChg>
        <pc:spChg chg="del">
          <ac:chgData name="PT Adnan Mistry" userId="f9057d16-fa3d-4d25-b8e7-32d06a699c2f" providerId="ADAL" clId="{71D02353-31C4-4210-97B4-69F70ADCD4D0}" dt="2022-08-03T10:53:12.953" v="0" actId="478"/>
          <ac:spMkLst>
            <pc:docMk/>
            <pc:sldMk cId="2714362129" sldId="258"/>
            <ac:spMk id="35" creationId="{9575CCFB-52E5-21C1-4B44-93308E3AF312}"/>
          </ac:spMkLst>
        </pc:spChg>
        <pc:spChg chg="del">
          <ac:chgData name="PT Adnan Mistry" userId="f9057d16-fa3d-4d25-b8e7-32d06a699c2f" providerId="ADAL" clId="{71D02353-31C4-4210-97B4-69F70ADCD4D0}" dt="2022-08-03T10:53:19.032" v="1" actId="478"/>
          <ac:spMkLst>
            <pc:docMk/>
            <pc:sldMk cId="2714362129" sldId="258"/>
            <ac:spMk id="36" creationId="{D9F0234C-2608-B19F-7425-50743C7E7E19}"/>
          </ac:spMkLst>
        </pc:spChg>
        <pc:spChg chg="del">
          <ac:chgData name="PT Adnan Mistry" userId="f9057d16-fa3d-4d25-b8e7-32d06a699c2f" providerId="ADAL" clId="{71D02353-31C4-4210-97B4-69F70ADCD4D0}" dt="2022-08-03T10:53:12.953" v="0" actId="478"/>
          <ac:spMkLst>
            <pc:docMk/>
            <pc:sldMk cId="2714362129" sldId="258"/>
            <ac:spMk id="37" creationId="{C41870E8-72EC-1F93-C2EC-297EB07AA1A0}"/>
          </ac:spMkLst>
        </pc:spChg>
        <pc:spChg chg="del">
          <ac:chgData name="PT Adnan Mistry" userId="f9057d16-fa3d-4d25-b8e7-32d06a699c2f" providerId="ADAL" clId="{71D02353-31C4-4210-97B4-69F70ADCD4D0}" dt="2022-08-03T10:53:19.032" v="1" actId="478"/>
          <ac:spMkLst>
            <pc:docMk/>
            <pc:sldMk cId="2714362129" sldId="258"/>
            <ac:spMk id="38" creationId="{E89E39CE-230E-3185-A83C-4931C27E5282}"/>
          </ac:spMkLst>
        </pc:spChg>
        <pc:spChg chg="del">
          <ac:chgData name="PT Adnan Mistry" userId="f9057d16-fa3d-4d25-b8e7-32d06a699c2f" providerId="ADAL" clId="{71D02353-31C4-4210-97B4-69F70ADCD4D0}" dt="2022-08-03T10:53:12.953" v="0" actId="478"/>
          <ac:spMkLst>
            <pc:docMk/>
            <pc:sldMk cId="2714362129" sldId="258"/>
            <ac:spMk id="40" creationId="{87333238-4D46-E56E-29B0-E93987BAAEAA}"/>
          </ac:spMkLst>
        </pc:spChg>
        <pc:picChg chg="del">
          <ac:chgData name="PT Adnan Mistry" userId="f9057d16-fa3d-4d25-b8e7-32d06a699c2f" providerId="ADAL" clId="{71D02353-31C4-4210-97B4-69F70ADCD4D0}" dt="2022-08-03T10:53:12.953" v="0" actId="478"/>
          <ac:picMkLst>
            <pc:docMk/>
            <pc:sldMk cId="2714362129" sldId="258"/>
            <ac:picMk id="24" creationId="{6605E652-794D-2A66-510F-18E513BCC277}"/>
          </ac:picMkLst>
        </pc:picChg>
        <pc:picChg chg="del">
          <ac:chgData name="PT Adnan Mistry" userId="f9057d16-fa3d-4d25-b8e7-32d06a699c2f" providerId="ADAL" clId="{71D02353-31C4-4210-97B4-69F70ADCD4D0}" dt="2022-08-03T10:53:12.953" v="0" actId="478"/>
          <ac:picMkLst>
            <pc:docMk/>
            <pc:sldMk cId="2714362129" sldId="258"/>
            <ac:picMk id="29" creationId="{B1A783C4-2FD3-E63B-3958-9EEBE0B43DB3}"/>
          </ac:picMkLst>
        </pc:picChg>
        <pc:picChg chg="del">
          <ac:chgData name="PT Adnan Mistry" userId="f9057d16-fa3d-4d25-b8e7-32d06a699c2f" providerId="ADAL" clId="{71D02353-31C4-4210-97B4-69F70ADCD4D0}" dt="2022-08-03T10:53:12.953" v="0" actId="478"/>
          <ac:picMkLst>
            <pc:docMk/>
            <pc:sldMk cId="2714362129" sldId="258"/>
            <ac:picMk id="34" creationId="{D1A922A0-667F-D767-18E5-AFA27C51F019}"/>
          </ac:picMkLst>
        </pc:picChg>
        <pc:picChg chg="del">
          <ac:chgData name="PT Adnan Mistry" userId="f9057d16-fa3d-4d25-b8e7-32d06a699c2f" providerId="ADAL" clId="{71D02353-31C4-4210-97B4-69F70ADCD4D0}" dt="2022-08-03T10:53:12.953" v="0" actId="478"/>
          <ac:picMkLst>
            <pc:docMk/>
            <pc:sldMk cId="2714362129" sldId="258"/>
            <ac:picMk id="39" creationId="{0533BE14-B94D-C233-7097-3C056001A6B7}"/>
          </ac:picMkLst>
        </pc:picChg>
      </pc:sldChg>
      <pc:sldChg chg="add del">
        <pc:chgData name="PT Adnan Mistry" userId="f9057d16-fa3d-4d25-b8e7-32d06a699c2f" providerId="ADAL" clId="{71D02353-31C4-4210-97B4-69F70ADCD4D0}" dt="2022-08-03T10:53:24.209" v="4" actId="47"/>
        <pc:sldMkLst>
          <pc:docMk/>
          <pc:sldMk cId="1516124349" sldId="2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B9A0-45AA-CC99-36E9-DA4DAEAE25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9C37884-D461-D55C-2C33-D546DA6DE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C3A4B93-BA5E-0632-D735-29E93DE489A4}"/>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5" name="Footer Placeholder 4">
            <a:extLst>
              <a:ext uri="{FF2B5EF4-FFF2-40B4-BE49-F238E27FC236}">
                <a16:creationId xmlns:a16="http://schemas.microsoft.com/office/drawing/2014/main" id="{AE107BAF-EDB6-D1FB-AE49-07561B45557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F0A68D-FF7F-ED41-1C2A-7512807326B3}"/>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416264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506E-84FB-1CFD-8111-82102E8090A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064E966-83CC-8D1F-7E1A-9D76692C83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22B7D1-0B36-FDEE-7071-BF30DAF40A34}"/>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5" name="Footer Placeholder 4">
            <a:extLst>
              <a:ext uri="{FF2B5EF4-FFF2-40B4-BE49-F238E27FC236}">
                <a16:creationId xmlns:a16="http://schemas.microsoft.com/office/drawing/2014/main" id="{15697D69-169B-14A3-0FD4-5BD6A6F68B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BAEF18-343C-941E-06BB-B1CA08946532}"/>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38918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84540-63F1-9A76-8CD8-ED051A545B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1327FB2-4D98-E002-8F61-4B1AF3D3A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71D3F69-FE00-C40A-7FB0-1F7161B706F8}"/>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5" name="Footer Placeholder 4">
            <a:extLst>
              <a:ext uri="{FF2B5EF4-FFF2-40B4-BE49-F238E27FC236}">
                <a16:creationId xmlns:a16="http://schemas.microsoft.com/office/drawing/2014/main" id="{9FF1AB78-EF6E-5130-5A35-5F9D0C1D8B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DC318C-F2DD-A74D-C6A8-5BEAF1AA03BC}"/>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30818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1E97-5D53-0F63-3488-B39796D41AB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F9E25D8-A46C-9854-EF85-0BD90D474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8B5F2B-A965-F63E-C326-937D430B0D6D}"/>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5" name="Footer Placeholder 4">
            <a:extLst>
              <a:ext uri="{FF2B5EF4-FFF2-40B4-BE49-F238E27FC236}">
                <a16:creationId xmlns:a16="http://schemas.microsoft.com/office/drawing/2014/main" id="{E273D1F2-1BF0-6DF7-0CC7-848D6EC44F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11AFBD-0860-17B0-5C64-8C1F128405BC}"/>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178175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D439-703B-BEB6-018A-C623D00B2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082E142-77E4-23D7-79C7-A9AA2E9E28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D31AB8-9825-EBC8-964B-3221AFF938F6}"/>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5" name="Footer Placeholder 4">
            <a:extLst>
              <a:ext uri="{FF2B5EF4-FFF2-40B4-BE49-F238E27FC236}">
                <a16:creationId xmlns:a16="http://schemas.microsoft.com/office/drawing/2014/main" id="{FD279CBD-87D6-195E-8AC1-2FAB1E81C6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6E2923-5EA3-99A0-E298-E60AFD05380F}"/>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135812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80BA-3F1B-8ABE-37EC-8EEF21B921D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308AE6E-A628-7AA8-D816-B5E53F4519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5896B72-BD30-D908-CF1B-CE4445813F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4E79855-DC46-3DFB-984C-99A3958BB87D}"/>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6" name="Footer Placeholder 5">
            <a:extLst>
              <a:ext uri="{FF2B5EF4-FFF2-40B4-BE49-F238E27FC236}">
                <a16:creationId xmlns:a16="http://schemas.microsoft.com/office/drawing/2014/main" id="{8298214E-E6E1-668B-DD2E-B1FB0C0776A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295846-24B7-7196-47C2-C2AA9AB63EE3}"/>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88249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82A9-1C06-2616-AB6D-7BD6B3DB242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8E24F4-7FDC-EEDE-EFF9-3A04F4239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68F08-E753-44FF-4712-F25630F5FB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DAC0C0C-0B2B-A6B7-D936-19F9AD0CC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DB7633-059F-10B1-3463-EC73E89FFB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00B3B9-663E-9AAD-EDF0-B46C8E6E2353}"/>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8" name="Footer Placeholder 7">
            <a:extLst>
              <a:ext uri="{FF2B5EF4-FFF2-40B4-BE49-F238E27FC236}">
                <a16:creationId xmlns:a16="http://schemas.microsoft.com/office/drawing/2014/main" id="{E42779E4-31FE-232C-0495-FAD493E2D6C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FC5B6B4-7499-82FA-DB4F-CAD9B514E7BE}"/>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382492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897F-665C-8E19-2FD6-0B660D1CE0E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630D96D-DD4E-7BAE-9FFF-432F04560533}"/>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4" name="Footer Placeholder 3">
            <a:extLst>
              <a:ext uri="{FF2B5EF4-FFF2-40B4-BE49-F238E27FC236}">
                <a16:creationId xmlns:a16="http://schemas.microsoft.com/office/drawing/2014/main" id="{C339CE52-79B9-1C3C-0A16-9B135F5EEB3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B8D1C8B-41C5-7968-FBB9-16FBCBFE5C05}"/>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189361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D5FE3-5AF1-5807-E8E4-E5FBF5302F36}"/>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3" name="Footer Placeholder 2">
            <a:extLst>
              <a:ext uri="{FF2B5EF4-FFF2-40B4-BE49-F238E27FC236}">
                <a16:creationId xmlns:a16="http://schemas.microsoft.com/office/drawing/2014/main" id="{91151664-9FB5-B2E0-64B4-89BEAC258A5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D8EE8BA-E9BB-DCC9-55A7-CB7F20C41E4F}"/>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89483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F083-970B-4FCB-3F57-B223281A4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909D58D-AB0D-9236-59FB-F31A2823CD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BA116A1-785F-2046-1C98-0CE4BFD6A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C01AE-72DA-07C3-5347-357B56EA4381}"/>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6" name="Footer Placeholder 5">
            <a:extLst>
              <a:ext uri="{FF2B5EF4-FFF2-40B4-BE49-F238E27FC236}">
                <a16:creationId xmlns:a16="http://schemas.microsoft.com/office/drawing/2014/main" id="{C30BF223-B9B0-0C00-F494-87F59022DB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CA2EB4D-53CE-8D7F-26F5-9AE69CD2EC21}"/>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276863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79E6-96A0-CBE2-D5D3-CF928D22F5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7D46D2F-05CC-7C45-7A8B-E07299D70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4CE68DA-7196-9906-796D-AB3D5E4A5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75B0A-7290-9F5C-B0ED-E209C1A81C6A}"/>
              </a:ext>
            </a:extLst>
          </p:cNvPr>
          <p:cNvSpPr>
            <a:spLocks noGrp="1"/>
          </p:cNvSpPr>
          <p:nvPr>
            <p:ph type="dt" sz="half" idx="10"/>
          </p:nvPr>
        </p:nvSpPr>
        <p:spPr/>
        <p:txBody>
          <a:bodyPr/>
          <a:lstStyle/>
          <a:p>
            <a:fld id="{ADBCED23-A156-4CBE-A9E0-ED751F1AEFF7}" type="datetimeFigureOut">
              <a:rPr lang="en-IN" smtClean="0"/>
              <a:t>03-08-2022</a:t>
            </a:fld>
            <a:endParaRPr lang="en-IN"/>
          </a:p>
        </p:txBody>
      </p:sp>
      <p:sp>
        <p:nvSpPr>
          <p:cNvPr id="6" name="Footer Placeholder 5">
            <a:extLst>
              <a:ext uri="{FF2B5EF4-FFF2-40B4-BE49-F238E27FC236}">
                <a16:creationId xmlns:a16="http://schemas.microsoft.com/office/drawing/2014/main" id="{E66DE526-BAE0-5B61-E0EC-FB8C3C63E87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4A91BCA-BCC8-F008-E2BF-2DB7A9497E1B}"/>
              </a:ext>
            </a:extLst>
          </p:cNvPr>
          <p:cNvSpPr>
            <a:spLocks noGrp="1"/>
          </p:cNvSpPr>
          <p:nvPr>
            <p:ph type="sldNum" sz="quarter" idx="12"/>
          </p:nvPr>
        </p:nvSpPr>
        <p:spPr/>
        <p:txBody>
          <a:bodyPr/>
          <a:lstStyle/>
          <a:p>
            <a:fld id="{9A7788F6-3B77-473C-B442-D4BAE7B17010}" type="slidenum">
              <a:rPr lang="en-IN" smtClean="0"/>
              <a:t>‹#›</a:t>
            </a:fld>
            <a:endParaRPr lang="en-IN"/>
          </a:p>
        </p:txBody>
      </p:sp>
    </p:spTree>
    <p:extLst>
      <p:ext uri="{BB962C8B-B14F-4D97-AF65-F5344CB8AC3E}">
        <p14:creationId xmlns:p14="http://schemas.microsoft.com/office/powerpoint/2010/main" val="373602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B8139-F1E6-DDBB-15E8-E81A46FA4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DC744A9-101F-E588-EBAC-BF46741C9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AD5419-9A9B-36BA-5B51-80DCD2FD5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CED23-A156-4CBE-A9E0-ED751F1AEFF7}" type="datetimeFigureOut">
              <a:rPr lang="en-IN" smtClean="0"/>
              <a:t>03-08-2022</a:t>
            </a:fld>
            <a:endParaRPr lang="en-IN"/>
          </a:p>
        </p:txBody>
      </p:sp>
      <p:sp>
        <p:nvSpPr>
          <p:cNvPr id="5" name="Footer Placeholder 4">
            <a:extLst>
              <a:ext uri="{FF2B5EF4-FFF2-40B4-BE49-F238E27FC236}">
                <a16:creationId xmlns:a16="http://schemas.microsoft.com/office/drawing/2014/main" id="{76A63A4B-DC37-F64C-214D-62D877965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0A78D4E-36F2-450F-45F6-4071CD83E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788F6-3B77-473C-B442-D4BAE7B17010}" type="slidenum">
              <a:rPr lang="en-IN" smtClean="0"/>
              <a:t>‹#›</a:t>
            </a:fld>
            <a:endParaRPr lang="en-IN"/>
          </a:p>
        </p:txBody>
      </p:sp>
    </p:spTree>
    <p:extLst>
      <p:ext uri="{BB962C8B-B14F-4D97-AF65-F5344CB8AC3E}">
        <p14:creationId xmlns:p14="http://schemas.microsoft.com/office/powerpoint/2010/main" val="49886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0314E0-A873-E54C-C3C6-2A697DB240D3}"/>
              </a:ext>
            </a:extLst>
          </p:cNvPr>
          <p:cNvSpPr/>
          <p:nvPr/>
        </p:nvSpPr>
        <p:spPr>
          <a:xfrm>
            <a:off x="0" y="0"/>
            <a:ext cx="12192000" cy="6858000"/>
          </a:xfrm>
          <a:prstGeom prst="rect">
            <a:avLst/>
          </a:prstGeom>
          <a:solidFill>
            <a:srgbClr val="133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2" descr="weblineindia-logo (1)">
            <a:extLst>
              <a:ext uri="{FF2B5EF4-FFF2-40B4-BE49-F238E27FC236}">
                <a16:creationId xmlns:a16="http://schemas.microsoft.com/office/drawing/2014/main" id="{4255A8EF-BD2F-84B5-E5EA-D3F96CDBE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20" y="369598"/>
            <a:ext cx="3081771" cy="4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13A2D41-FEAE-1C31-CC83-B99D99D31C6D}"/>
              </a:ext>
            </a:extLst>
          </p:cNvPr>
          <p:cNvSpPr txBox="1"/>
          <p:nvPr/>
        </p:nvSpPr>
        <p:spPr>
          <a:xfrm>
            <a:off x="446520" y="1788947"/>
            <a:ext cx="5366328" cy="3477875"/>
          </a:xfrm>
          <a:prstGeom prst="rect">
            <a:avLst/>
          </a:prstGeom>
          <a:noFill/>
        </p:spPr>
        <p:txBody>
          <a:bodyPr wrap="square" rtlCol="0">
            <a:spAutoFit/>
          </a:bodyPr>
          <a:lstStyle/>
          <a:p>
            <a:r>
              <a:rPr lang="en-US" sz="4400" b="1" dirty="0">
                <a:solidFill>
                  <a:srgbClr val="FFFFFF"/>
                </a:solidFill>
                <a:latin typeface="Calibri" panose="020F0502020204030204" pitchFamily="34" charset="0"/>
              </a:rPr>
              <a:t>Top 10 eCommerce Web Design Companies </a:t>
            </a:r>
          </a:p>
          <a:p>
            <a:r>
              <a:rPr lang="en-US" sz="4400" b="1" dirty="0">
                <a:solidFill>
                  <a:srgbClr val="FFFFFF"/>
                </a:solidFill>
                <a:latin typeface="Calibri" panose="020F0502020204030204" pitchFamily="34" charset="0"/>
              </a:rPr>
              <a:t>To Look Out For in 2022</a:t>
            </a:r>
            <a:endParaRPr lang="en-IN" sz="4400" dirty="0"/>
          </a:p>
        </p:txBody>
      </p:sp>
      <p:pic>
        <p:nvPicPr>
          <p:cNvPr id="13" name="Picture 12">
            <a:extLst>
              <a:ext uri="{FF2B5EF4-FFF2-40B4-BE49-F238E27FC236}">
                <a16:creationId xmlns:a16="http://schemas.microsoft.com/office/drawing/2014/main" id="{1918F8FA-31B9-3B83-1416-430CF241C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557" y="1403116"/>
            <a:ext cx="6374307" cy="4249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Graphic 14">
            <a:extLst>
              <a:ext uri="{FF2B5EF4-FFF2-40B4-BE49-F238E27FC236}">
                <a16:creationId xmlns:a16="http://schemas.microsoft.com/office/drawing/2014/main" id="{91877086-DA57-5CA2-A9DD-12E1BE676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2848" y="1403116"/>
            <a:ext cx="5866279" cy="4249538"/>
          </a:xfrm>
          <a:prstGeom prst="rect">
            <a:avLst/>
          </a:prstGeom>
        </p:spPr>
      </p:pic>
    </p:spTree>
    <p:extLst>
      <p:ext uri="{BB962C8B-B14F-4D97-AF65-F5344CB8AC3E}">
        <p14:creationId xmlns:p14="http://schemas.microsoft.com/office/powerpoint/2010/main" val="414904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ED393E-3E75-1E67-9E4F-16D9BF0714FE}"/>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9533EAA8-B745-2F83-F1A7-359F2A7B473E}"/>
              </a:ext>
            </a:extLst>
          </p:cNvPr>
          <p:cNvSpPr/>
          <p:nvPr/>
        </p:nvSpPr>
        <p:spPr>
          <a:xfrm>
            <a:off x="265430" y="342411"/>
            <a:ext cx="11661140" cy="531948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2C50466F-033A-4E40-6A56-869F7925F900}"/>
              </a:ext>
            </a:extLst>
          </p:cNvPr>
          <p:cNvSpPr txBox="1"/>
          <p:nvPr/>
        </p:nvSpPr>
        <p:spPr>
          <a:xfrm>
            <a:off x="5776579" y="1210748"/>
            <a:ext cx="5792008" cy="3359061"/>
          </a:xfrm>
          <a:prstGeom prst="rect">
            <a:avLst/>
          </a:prstGeom>
          <a:noFill/>
        </p:spPr>
        <p:txBody>
          <a:bodyPr wrap="square" rtlCol="0">
            <a:spAutoFit/>
          </a:bodyPr>
          <a:lstStyle/>
          <a:p>
            <a:pPr algn="ctr">
              <a:lnSpc>
                <a:spcPct val="150000"/>
              </a:lnSpc>
            </a:pPr>
            <a:r>
              <a:rPr lang="en-US" sz="2400" b="1" dirty="0">
                <a:solidFill>
                  <a:srgbClr val="272727"/>
                </a:solidFill>
                <a:latin typeface="Calibri" panose="020F0502020204030204" pitchFamily="34" charset="0"/>
              </a:rPr>
              <a:t>A </a:t>
            </a:r>
            <a:r>
              <a:rPr lang="en-US" sz="2400" b="1" dirty="0">
                <a:solidFill>
                  <a:srgbClr val="FE7D59"/>
                </a:solidFill>
                <a:latin typeface="Calibri" panose="020F0502020204030204" pitchFamily="34" charset="0"/>
              </a:rPr>
              <a:t>good eCommerce web design</a:t>
            </a:r>
            <a:r>
              <a:rPr lang="en-US" sz="2400" b="1" dirty="0">
                <a:solidFill>
                  <a:srgbClr val="272727"/>
                </a:solidFill>
                <a:latin typeface="Calibri" panose="020F0502020204030204" pitchFamily="34" charset="0"/>
              </a:rPr>
              <a:t> can make a huge difference for an eCommerce business. An attractive, easily navigable eCommerce website attracts more visitors and thus increases its chances of making more sales and turning in more profit.</a:t>
            </a:r>
            <a:endParaRPr lang="en-IN" sz="2400" dirty="0"/>
          </a:p>
        </p:txBody>
      </p:sp>
      <p:pic>
        <p:nvPicPr>
          <p:cNvPr id="13" name="Picture 12">
            <a:extLst>
              <a:ext uri="{FF2B5EF4-FFF2-40B4-BE49-F238E27FC236}">
                <a16:creationId xmlns:a16="http://schemas.microsoft.com/office/drawing/2014/main" id="{7247734F-A797-FAB4-2992-0482E1219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10" y="444065"/>
            <a:ext cx="5106986" cy="5106986"/>
          </a:xfrm>
          <a:prstGeom prst="rect">
            <a:avLst/>
          </a:prstGeom>
        </p:spPr>
      </p:pic>
      <p:sp>
        <p:nvSpPr>
          <p:cNvPr id="20" name="Rectangle 19">
            <a:extLst>
              <a:ext uri="{FF2B5EF4-FFF2-40B4-BE49-F238E27FC236}">
                <a16:creationId xmlns:a16="http://schemas.microsoft.com/office/drawing/2014/main" id="{901539F0-85FF-3277-549F-F8BB6729EEF9}"/>
              </a:ext>
            </a:extLst>
          </p:cNvPr>
          <p:cNvSpPr/>
          <p:nvPr/>
        </p:nvSpPr>
        <p:spPr>
          <a:xfrm>
            <a:off x="0" y="6211454"/>
            <a:ext cx="12192000" cy="64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 Box 9">
            <a:extLst>
              <a:ext uri="{FF2B5EF4-FFF2-40B4-BE49-F238E27FC236}">
                <a16:creationId xmlns:a16="http://schemas.microsoft.com/office/drawing/2014/main" id="{96CFB7E1-FF3B-522D-6669-B0A3374A7E0D}"/>
              </a:ext>
            </a:extLst>
          </p:cNvPr>
          <p:cNvSpPr txBox="1">
            <a:spLocks noChangeArrowheads="1"/>
          </p:cNvSpPr>
          <p:nvPr/>
        </p:nvSpPr>
        <p:spPr bwMode="auto">
          <a:xfrm>
            <a:off x="265430" y="6238590"/>
            <a:ext cx="2885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b="1" dirty="0"/>
              <a:t>Source:</a:t>
            </a:r>
          </a:p>
        </p:txBody>
      </p:sp>
      <p:sp>
        <p:nvSpPr>
          <p:cNvPr id="22" name="Text Box 10">
            <a:extLst>
              <a:ext uri="{FF2B5EF4-FFF2-40B4-BE49-F238E27FC236}">
                <a16:creationId xmlns:a16="http://schemas.microsoft.com/office/drawing/2014/main" id="{563EDD7D-AAB7-F937-3BBA-D981871E9BFE}"/>
              </a:ext>
            </a:extLst>
          </p:cNvPr>
          <p:cNvSpPr txBox="1">
            <a:spLocks noChangeArrowheads="1"/>
          </p:cNvSpPr>
          <p:nvPr/>
        </p:nvSpPr>
        <p:spPr bwMode="auto">
          <a:xfrm>
            <a:off x="257810" y="6411604"/>
            <a:ext cx="8719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lang="en-IN" sz="1800" dirty="0">
                <a:solidFill>
                  <a:schemeClr val="accent1">
                    <a:lumMod val="75000"/>
                  </a:schemeClr>
                </a:solidFill>
                <a:latin typeface="Calibri" panose="020F0502020204030204" pitchFamily="34" charset="0"/>
              </a:rPr>
              <a:t>https://www.weblineindia.com/blog/best-ecommerce-development-companies/</a:t>
            </a:r>
            <a:endParaRPr lang="en-US" dirty="0">
              <a:solidFill>
                <a:schemeClr val="accent1">
                  <a:lumMod val="75000"/>
                </a:schemeClr>
              </a:solidFill>
              <a:effectLst/>
            </a:endParaRPr>
          </a:p>
        </p:txBody>
      </p:sp>
      <p:pic>
        <p:nvPicPr>
          <p:cNvPr id="23" name="Picture 22" descr="Group 410">
            <a:extLst>
              <a:ext uri="{FF2B5EF4-FFF2-40B4-BE49-F238E27FC236}">
                <a16:creationId xmlns:a16="http://schemas.microsoft.com/office/drawing/2014/main" id="{BE06D248-AEE5-9682-C9E2-64403914A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915" y="6335846"/>
            <a:ext cx="2581275" cy="4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86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D4A3DB-5D36-FE2F-4C22-537BA1B04D53}"/>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5751A1D4-3881-84D2-C8D5-894B65963B4C}"/>
              </a:ext>
            </a:extLst>
          </p:cNvPr>
          <p:cNvSpPr/>
          <p:nvPr/>
        </p:nvSpPr>
        <p:spPr>
          <a:xfrm>
            <a:off x="0" y="6211454"/>
            <a:ext cx="12192000" cy="64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 Box 9">
            <a:extLst>
              <a:ext uri="{FF2B5EF4-FFF2-40B4-BE49-F238E27FC236}">
                <a16:creationId xmlns:a16="http://schemas.microsoft.com/office/drawing/2014/main" id="{94FFCD96-D3E2-F24A-7F42-9660B80F8B2C}"/>
              </a:ext>
            </a:extLst>
          </p:cNvPr>
          <p:cNvSpPr txBox="1">
            <a:spLocks noChangeArrowheads="1"/>
          </p:cNvSpPr>
          <p:nvPr/>
        </p:nvSpPr>
        <p:spPr bwMode="auto">
          <a:xfrm>
            <a:off x="265430" y="6238590"/>
            <a:ext cx="2885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b="1" dirty="0"/>
              <a:t>Source:</a:t>
            </a:r>
          </a:p>
        </p:txBody>
      </p:sp>
      <p:sp>
        <p:nvSpPr>
          <p:cNvPr id="7" name="Text Box 10">
            <a:extLst>
              <a:ext uri="{FF2B5EF4-FFF2-40B4-BE49-F238E27FC236}">
                <a16:creationId xmlns:a16="http://schemas.microsoft.com/office/drawing/2014/main" id="{B7EB9C01-5DDE-5C16-803D-8789D923E461}"/>
              </a:ext>
            </a:extLst>
          </p:cNvPr>
          <p:cNvSpPr txBox="1">
            <a:spLocks noChangeArrowheads="1"/>
          </p:cNvSpPr>
          <p:nvPr/>
        </p:nvSpPr>
        <p:spPr bwMode="auto">
          <a:xfrm>
            <a:off x="257810" y="6411604"/>
            <a:ext cx="8719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lang="en-IN" sz="1800" dirty="0">
                <a:solidFill>
                  <a:schemeClr val="accent1">
                    <a:lumMod val="75000"/>
                  </a:schemeClr>
                </a:solidFill>
                <a:latin typeface="Calibri" panose="020F0502020204030204" pitchFamily="34" charset="0"/>
              </a:rPr>
              <a:t>https://www.weblineindia.com/blog/best-ecommerce-development-companies/</a:t>
            </a:r>
            <a:endParaRPr lang="en-US" dirty="0">
              <a:solidFill>
                <a:schemeClr val="accent1">
                  <a:lumMod val="75000"/>
                </a:schemeClr>
              </a:solidFill>
              <a:effectLst/>
            </a:endParaRPr>
          </a:p>
        </p:txBody>
      </p:sp>
      <p:pic>
        <p:nvPicPr>
          <p:cNvPr id="8" name="Picture 7" descr="Group 410">
            <a:extLst>
              <a:ext uri="{FF2B5EF4-FFF2-40B4-BE49-F238E27FC236}">
                <a16:creationId xmlns:a16="http://schemas.microsoft.com/office/drawing/2014/main" id="{DF66B23B-9B54-E0C4-BD4D-7A01386FC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915" y="6335846"/>
            <a:ext cx="2581275" cy="4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C161E2E-B4DD-0406-8119-0FB21B6A0908}"/>
              </a:ext>
            </a:extLst>
          </p:cNvPr>
          <p:cNvSpPr txBox="1"/>
          <p:nvPr/>
        </p:nvSpPr>
        <p:spPr>
          <a:xfrm>
            <a:off x="0" y="360212"/>
            <a:ext cx="12192000" cy="400110"/>
          </a:xfrm>
          <a:prstGeom prst="rect">
            <a:avLst/>
          </a:prstGeom>
          <a:noFill/>
        </p:spPr>
        <p:txBody>
          <a:bodyPr wrap="square" rtlCol="0">
            <a:spAutoFit/>
          </a:bodyPr>
          <a:lstStyle/>
          <a:p>
            <a:pPr algn="ctr"/>
            <a:r>
              <a:rPr lang="en-US" sz="2000" b="1" i="0" dirty="0">
                <a:solidFill>
                  <a:srgbClr val="000000"/>
                </a:solidFill>
                <a:effectLst/>
              </a:rPr>
              <a:t>Let’s See Top eCommerce Web Design Companies for 2022</a:t>
            </a:r>
            <a:endParaRPr lang="en-IN" sz="2000" b="1" dirty="0"/>
          </a:p>
        </p:txBody>
      </p:sp>
      <p:sp>
        <p:nvSpPr>
          <p:cNvPr id="16" name="Rectangle 15">
            <a:extLst>
              <a:ext uri="{FF2B5EF4-FFF2-40B4-BE49-F238E27FC236}">
                <a16:creationId xmlns:a16="http://schemas.microsoft.com/office/drawing/2014/main" id="{C07EBF71-26D0-3DCC-3F96-EC261EE5340B}"/>
              </a:ext>
            </a:extLst>
          </p:cNvPr>
          <p:cNvSpPr/>
          <p:nvPr/>
        </p:nvSpPr>
        <p:spPr>
          <a:xfrm>
            <a:off x="674255" y="1221494"/>
            <a:ext cx="10843489" cy="124113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D02D6238-60D1-FF9B-2732-5ABB7E082605}"/>
              </a:ext>
            </a:extLst>
          </p:cNvPr>
          <p:cNvSpPr txBox="1"/>
          <p:nvPr/>
        </p:nvSpPr>
        <p:spPr>
          <a:xfrm>
            <a:off x="3726177" y="1303453"/>
            <a:ext cx="7498083" cy="1077218"/>
          </a:xfrm>
          <a:prstGeom prst="rect">
            <a:avLst/>
          </a:prstGeom>
          <a:noFill/>
        </p:spPr>
        <p:txBody>
          <a:bodyPr wrap="square" rtlCol="0">
            <a:spAutoFit/>
          </a:bodyPr>
          <a:lstStyle/>
          <a:p>
            <a:pPr algn="just"/>
            <a:r>
              <a:rPr lang="en-US" sz="1600" b="0" i="0" dirty="0">
                <a:effectLst/>
              </a:rPr>
              <a:t>WeblineIndia is an offshore website, mobile app, and custom software development company. They have vast experience of 22 years in the software a. They have delivered scalable, beautiful-looking, flexible, and robust websites, including eCommerce websites for their clients.</a:t>
            </a:r>
            <a:endParaRPr lang="en-IN" sz="1600" dirty="0"/>
          </a:p>
        </p:txBody>
      </p:sp>
      <p:sp>
        <p:nvSpPr>
          <p:cNvPr id="22" name="Rectangle 21">
            <a:extLst>
              <a:ext uri="{FF2B5EF4-FFF2-40B4-BE49-F238E27FC236}">
                <a16:creationId xmlns:a16="http://schemas.microsoft.com/office/drawing/2014/main" id="{33533D3C-E7D8-01C6-0ED3-E39F3E114BEF}"/>
              </a:ext>
            </a:extLst>
          </p:cNvPr>
          <p:cNvSpPr/>
          <p:nvPr/>
        </p:nvSpPr>
        <p:spPr>
          <a:xfrm>
            <a:off x="834272" y="1396646"/>
            <a:ext cx="2488048" cy="890833"/>
          </a:xfrm>
          <a:prstGeom prst="rect">
            <a:avLst/>
          </a:prstGeom>
          <a:solidFill>
            <a:srgbClr val="FEBC3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Graphic 23">
            <a:extLst>
              <a:ext uri="{FF2B5EF4-FFF2-40B4-BE49-F238E27FC236}">
                <a16:creationId xmlns:a16="http://schemas.microsoft.com/office/drawing/2014/main" id="{6605E652-794D-2A66-510F-18E513BCC2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714" y="1497097"/>
            <a:ext cx="697682" cy="689930"/>
          </a:xfrm>
          <a:prstGeom prst="rect">
            <a:avLst/>
          </a:prstGeom>
        </p:spPr>
      </p:pic>
      <p:sp>
        <p:nvSpPr>
          <p:cNvPr id="25" name="TextBox 24">
            <a:extLst>
              <a:ext uri="{FF2B5EF4-FFF2-40B4-BE49-F238E27FC236}">
                <a16:creationId xmlns:a16="http://schemas.microsoft.com/office/drawing/2014/main" id="{6CEDC529-CA46-2DB7-A20E-D63E1EA32E3E}"/>
              </a:ext>
            </a:extLst>
          </p:cNvPr>
          <p:cNvSpPr txBox="1"/>
          <p:nvPr/>
        </p:nvSpPr>
        <p:spPr>
          <a:xfrm>
            <a:off x="1682636" y="1657396"/>
            <a:ext cx="1468234" cy="369332"/>
          </a:xfrm>
          <a:prstGeom prst="rect">
            <a:avLst/>
          </a:prstGeom>
          <a:noFill/>
        </p:spPr>
        <p:txBody>
          <a:bodyPr wrap="square" rtlCol="0">
            <a:spAutoFit/>
          </a:bodyPr>
          <a:lstStyle/>
          <a:p>
            <a:r>
              <a:rPr lang="en-US" sz="1800" b="0" i="0" dirty="0">
                <a:solidFill>
                  <a:srgbClr val="2C2E33"/>
                </a:solidFill>
                <a:effectLst/>
              </a:rPr>
              <a:t>WeblineIndia</a:t>
            </a:r>
            <a:endParaRPr lang="en-IN" dirty="0">
              <a:solidFill>
                <a:srgbClr val="2C2E33"/>
              </a:solidFill>
            </a:endParaRPr>
          </a:p>
        </p:txBody>
      </p:sp>
      <p:sp>
        <p:nvSpPr>
          <p:cNvPr id="21" name="Rectangle 20">
            <a:extLst>
              <a:ext uri="{FF2B5EF4-FFF2-40B4-BE49-F238E27FC236}">
                <a16:creationId xmlns:a16="http://schemas.microsoft.com/office/drawing/2014/main" id="{82886E66-94FC-6F90-1E40-3B5D8750B9E0}"/>
              </a:ext>
            </a:extLst>
          </p:cNvPr>
          <p:cNvSpPr/>
          <p:nvPr/>
        </p:nvSpPr>
        <p:spPr>
          <a:xfrm>
            <a:off x="674255" y="2719999"/>
            <a:ext cx="10843489" cy="124113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DD72AF77-39FE-C524-C1A2-0D220C1C6153}"/>
              </a:ext>
            </a:extLst>
          </p:cNvPr>
          <p:cNvSpPr txBox="1"/>
          <p:nvPr/>
        </p:nvSpPr>
        <p:spPr>
          <a:xfrm>
            <a:off x="3726177" y="2801958"/>
            <a:ext cx="7498083" cy="1077218"/>
          </a:xfrm>
          <a:prstGeom prst="rect">
            <a:avLst/>
          </a:prstGeom>
          <a:noFill/>
        </p:spPr>
        <p:txBody>
          <a:bodyPr wrap="square" rtlCol="0">
            <a:spAutoFit/>
          </a:bodyPr>
          <a:lstStyle/>
          <a:p>
            <a:pPr algn="just"/>
            <a:r>
              <a:rPr lang="en-US" sz="1600" b="0" i="0" dirty="0">
                <a:solidFill>
                  <a:srgbClr val="000000"/>
                </a:solidFill>
                <a:effectLst/>
                <a:latin typeface="Calibri "/>
              </a:rPr>
              <a:t>Headquartered in New York, HUEMOR has established its name as a big and reliable player in web design and development since its inception in 2011. They are an award-winning agency that provides eCommerce web design, Full-Stack Web Development, UI/UX, and Conversion Optimization</a:t>
            </a:r>
            <a:endParaRPr lang="en-IN" sz="1600" dirty="0">
              <a:latin typeface="Calibri "/>
            </a:endParaRPr>
          </a:p>
        </p:txBody>
      </p:sp>
      <p:sp>
        <p:nvSpPr>
          <p:cNvPr id="26" name="Rectangle 25">
            <a:extLst>
              <a:ext uri="{FF2B5EF4-FFF2-40B4-BE49-F238E27FC236}">
                <a16:creationId xmlns:a16="http://schemas.microsoft.com/office/drawing/2014/main" id="{3C96D7B0-F5B4-78BC-D84A-763443158C8F}"/>
              </a:ext>
            </a:extLst>
          </p:cNvPr>
          <p:cNvSpPr/>
          <p:nvPr/>
        </p:nvSpPr>
        <p:spPr>
          <a:xfrm>
            <a:off x="834272" y="2895151"/>
            <a:ext cx="2488048" cy="890833"/>
          </a:xfrm>
          <a:prstGeom prst="rect">
            <a:avLst/>
          </a:prstGeom>
          <a:solidFill>
            <a:srgbClr val="0080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Box 27">
            <a:extLst>
              <a:ext uri="{FF2B5EF4-FFF2-40B4-BE49-F238E27FC236}">
                <a16:creationId xmlns:a16="http://schemas.microsoft.com/office/drawing/2014/main" id="{E6AB4FDA-9C69-7D08-563E-0BA7A9361107}"/>
              </a:ext>
            </a:extLst>
          </p:cNvPr>
          <p:cNvSpPr txBox="1"/>
          <p:nvPr/>
        </p:nvSpPr>
        <p:spPr>
          <a:xfrm>
            <a:off x="1682636" y="3155901"/>
            <a:ext cx="1468234" cy="369332"/>
          </a:xfrm>
          <a:prstGeom prst="rect">
            <a:avLst/>
          </a:prstGeom>
          <a:noFill/>
        </p:spPr>
        <p:txBody>
          <a:bodyPr wrap="square" rtlCol="0">
            <a:spAutoFit/>
          </a:bodyPr>
          <a:lstStyle/>
          <a:p>
            <a:r>
              <a:rPr lang="en-US" dirty="0">
                <a:solidFill>
                  <a:schemeClr val="bg1"/>
                </a:solidFill>
              </a:rPr>
              <a:t>HUEMOR</a:t>
            </a:r>
            <a:endParaRPr lang="en-IN" dirty="0">
              <a:solidFill>
                <a:schemeClr val="bg1"/>
              </a:solidFill>
            </a:endParaRPr>
          </a:p>
        </p:txBody>
      </p:sp>
      <p:sp>
        <p:nvSpPr>
          <p:cNvPr id="29" name="Rectangle 28">
            <a:extLst>
              <a:ext uri="{FF2B5EF4-FFF2-40B4-BE49-F238E27FC236}">
                <a16:creationId xmlns:a16="http://schemas.microsoft.com/office/drawing/2014/main" id="{0DC3FA02-DB82-AA6B-883F-01CF336753BD}"/>
              </a:ext>
            </a:extLst>
          </p:cNvPr>
          <p:cNvSpPr/>
          <p:nvPr/>
        </p:nvSpPr>
        <p:spPr>
          <a:xfrm>
            <a:off x="674255" y="4218504"/>
            <a:ext cx="10843489" cy="124113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C50DC0A3-B239-9802-E522-D1CD1C32C981}"/>
              </a:ext>
            </a:extLst>
          </p:cNvPr>
          <p:cNvSpPr txBox="1"/>
          <p:nvPr/>
        </p:nvSpPr>
        <p:spPr>
          <a:xfrm>
            <a:off x="3726177" y="4300463"/>
            <a:ext cx="7498083" cy="1077218"/>
          </a:xfrm>
          <a:prstGeom prst="rect">
            <a:avLst/>
          </a:prstGeom>
          <a:noFill/>
        </p:spPr>
        <p:txBody>
          <a:bodyPr wrap="square" rtlCol="0">
            <a:spAutoFit/>
          </a:bodyPr>
          <a:lstStyle/>
          <a:p>
            <a:pPr algn="just"/>
            <a:r>
              <a:rPr lang="en-US" sz="1600" b="0" i="0" dirty="0">
                <a:solidFill>
                  <a:srgbClr val="000000"/>
                </a:solidFill>
                <a:effectLst/>
                <a:latin typeface="Calibri "/>
              </a:rPr>
              <a:t>Aspire Digital Solutions, founded in 2018, is a Ridgefield-based fresh web design and digital marketing firm. They aim to help local businesses face various challenges on the web and in the digital marketplace. The company also offers their services to startups and established businesses alike.</a:t>
            </a:r>
            <a:endParaRPr lang="en-IN" sz="1600" dirty="0">
              <a:latin typeface="Calibri "/>
            </a:endParaRPr>
          </a:p>
        </p:txBody>
      </p:sp>
      <p:sp>
        <p:nvSpPr>
          <p:cNvPr id="31" name="Rectangle 30">
            <a:extLst>
              <a:ext uri="{FF2B5EF4-FFF2-40B4-BE49-F238E27FC236}">
                <a16:creationId xmlns:a16="http://schemas.microsoft.com/office/drawing/2014/main" id="{15534627-5F73-3030-A044-0E08E2192A0C}"/>
              </a:ext>
            </a:extLst>
          </p:cNvPr>
          <p:cNvSpPr/>
          <p:nvPr/>
        </p:nvSpPr>
        <p:spPr>
          <a:xfrm>
            <a:off x="834272" y="4393656"/>
            <a:ext cx="2488048" cy="89083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Graphic 2">
            <a:extLst>
              <a:ext uri="{FF2B5EF4-FFF2-40B4-BE49-F238E27FC236}">
                <a16:creationId xmlns:a16="http://schemas.microsoft.com/office/drawing/2014/main" id="{EA6BA0CB-E1A4-8F21-8816-A3B6C2B451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493" y="2895151"/>
            <a:ext cx="1340124" cy="890834"/>
          </a:xfrm>
          <a:prstGeom prst="rect">
            <a:avLst/>
          </a:prstGeom>
        </p:spPr>
      </p:pic>
      <p:pic>
        <p:nvPicPr>
          <p:cNvPr id="13" name="Picture 12">
            <a:extLst>
              <a:ext uri="{FF2B5EF4-FFF2-40B4-BE49-F238E27FC236}">
                <a16:creationId xmlns:a16="http://schemas.microsoft.com/office/drawing/2014/main" id="{D2FF03ED-C0E2-63F2-F310-CF9E209E81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367" y="4569131"/>
            <a:ext cx="703269" cy="539883"/>
          </a:xfrm>
          <a:prstGeom prst="rect">
            <a:avLst/>
          </a:prstGeom>
        </p:spPr>
      </p:pic>
      <p:sp>
        <p:nvSpPr>
          <p:cNvPr id="34" name="TextBox 33">
            <a:extLst>
              <a:ext uri="{FF2B5EF4-FFF2-40B4-BE49-F238E27FC236}">
                <a16:creationId xmlns:a16="http://schemas.microsoft.com/office/drawing/2014/main" id="{E7269693-9716-C222-8FDC-BADA4003764B}"/>
              </a:ext>
            </a:extLst>
          </p:cNvPr>
          <p:cNvSpPr txBox="1"/>
          <p:nvPr/>
        </p:nvSpPr>
        <p:spPr>
          <a:xfrm>
            <a:off x="1667396" y="4515907"/>
            <a:ext cx="1527924" cy="646331"/>
          </a:xfrm>
          <a:prstGeom prst="rect">
            <a:avLst/>
          </a:prstGeom>
          <a:noFill/>
        </p:spPr>
        <p:txBody>
          <a:bodyPr wrap="square" rtlCol="0">
            <a:spAutoFit/>
          </a:bodyPr>
          <a:lstStyle/>
          <a:p>
            <a:r>
              <a:rPr lang="en-US" dirty="0">
                <a:solidFill>
                  <a:srgbClr val="2C2E33"/>
                </a:solidFill>
              </a:rPr>
              <a:t>ASPIRE Digital Solution</a:t>
            </a:r>
            <a:endParaRPr lang="en-IN" dirty="0">
              <a:solidFill>
                <a:srgbClr val="2C2E33"/>
              </a:solidFill>
            </a:endParaRPr>
          </a:p>
        </p:txBody>
      </p:sp>
    </p:spTree>
    <p:extLst>
      <p:ext uri="{BB962C8B-B14F-4D97-AF65-F5344CB8AC3E}">
        <p14:creationId xmlns:p14="http://schemas.microsoft.com/office/powerpoint/2010/main" val="151612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D4A3DB-5D36-FE2F-4C22-537BA1B04D53}"/>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5751A1D4-3881-84D2-C8D5-894B65963B4C}"/>
              </a:ext>
            </a:extLst>
          </p:cNvPr>
          <p:cNvSpPr/>
          <p:nvPr/>
        </p:nvSpPr>
        <p:spPr>
          <a:xfrm>
            <a:off x="0" y="6211454"/>
            <a:ext cx="12192000" cy="64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 Box 9">
            <a:extLst>
              <a:ext uri="{FF2B5EF4-FFF2-40B4-BE49-F238E27FC236}">
                <a16:creationId xmlns:a16="http://schemas.microsoft.com/office/drawing/2014/main" id="{94FFCD96-D3E2-F24A-7F42-9660B80F8B2C}"/>
              </a:ext>
            </a:extLst>
          </p:cNvPr>
          <p:cNvSpPr txBox="1">
            <a:spLocks noChangeArrowheads="1"/>
          </p:cNvSpPr>
          <p:nvPr/>
        </p:nvSpPr>
        <p:spPr bwMode="auto">
          <a:xfrm>
            <a:off x="265430" y="6238590"/>
            <a:ext cx="2885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b="1" dirty="0"/>
              <a:t>Source:</a:t>
            </a:r>
          </a:p>
        </p:txBody>
      </p:sp>
      <p:sp>
        <p:nvSpPr>
          <p:cNvPr id="7" name="Text Box 10">
            <a:extLst>
              <a:ext uri="{FF2B5EF4-FFF2-40B4-BE49-F238E27FC236}">
                <a16:creationId xmlns:a16="http://schemas.microsoft.com/office/drawing/2014/main" id="{B7EB9C01-5DDE-5C16-803D-8789D923E461}"/>
              </a:ext>
            </a:extLst>
          </p:cNvPr>
          <p:cNvSpPr txBox="1">
            <a:spLocks noChangeArrowheads="1"/>
          </p:cNvSpPr>
          <p:nvPr/>
        </p:nvSpPr>
        <p:spPr bwMode="auto">
          <a:xfrm>
            <a:off x="257810" y="6411604"/>
            <a:ext cx="8719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lang="en-IN" sz="1800" dirty="0">
                <a:solidFill>
                  <a:schemeClr val="accent1">
                    <a:lumMod val="75000"/>
                  </a:schemeClr>
                </a:solidFill>
                <a:latin typeface="Calibri" panose="020F0502020204030204" pitchFamily="34" charset="0"/>
              </a:rPr>
              <a:t>https://www.weblineindia.com/blog/best-ecommerce-development-companies/</a:t>
            </a:r>
            <a:endParaRPr lang="en-US" dirty="0">
              <a:solidFill>
                <a:schemeClr val="accent1">
                  <a:lumMod val="75000"/>
                </a:schemeClr>
              </a:solidFill>
              <a:effectLst/>
            </a:endParaRPr>
          </a:p>
        </p:txBody>
      </p:sp>
      <p:pic>
        <p:nvPicPr>
          <p:cNvPr id="8" name="Picture 7" descr="Group 410">
            <a:extLst>
              <a:ext uri="{FF2B5EF4-FFF2-40B4-BE49-F238E27FC236}">
                <a16:creationId xmlns:a16="http://schemas.microsoft.com/office/drawing/2014/main" id="{DF66B23B-9B54-E0C4-BD4D-7A01386FC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915" y="6335846"/>
            <a:ext cx="2581275" cy="4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C161E2E-B4DD-0406-8119-0FB21B6A0908}"/>
              </a:ext>
            </a:extLst>
          </p:cNvPr>
          <p:cNvSpPr txBox="1"/>
          <p:nvPr/>
        </p:nvSpPr>
        <p:spPr>
          <a:xfrm>
            <a:off x="0" y="360212"/>
            <a:ext cx="12192000" cy="400110"/>
          </a:xfrm>
          <a:prstGeom prst="rect">
            <a:avLst/>
          </a:prstGeom>
          <a:noFill/>
        </p:spPr>
        <p:txBody>
          <a:bodyPr wrap="square" rtlCol="0">
            <a:spAutoFit/>
          </a:bodyPr>
          <a:lstStyle/>
          <a:p>
            <a:pPr algn="ctr"/>
            <a:r>
              <a:rPr lang="en-US" sz="2000" b="1" i="0" dirty="0">
                <a:solidFill>
                  <a:srgbClr val="000000"/>
                </a:solidFill>
                <a:effectLst/>
              </a:rPr>
              <a:t>Let’s See Top eCommerce Web Design Companies for 2022</a:t>
            </a:r>
            <a:endParaRPr lang="en-IN" sz="2000" b="1" dirty="0"/>
          </a:p>
        </p:txBody>
      </p:sp>
      <p:sp>
        <p:nvSpPr>
          <p:cNvPr id="16" name="Rectangle 15">
            <a:extLst>
              <a:ext uri="{FF2B5EF4-FFF2-40B4-BE49-F238E27FC236}">
                <a16:creationId xmlns:a16="http://schemas.microsoft.com/office/drawing/2014/main" id="{C07EBF71-26D0-3DCC-3F96-EC261EE5340B}"/>
              </a:ext>
            </a:extLst>
          </p:cNvPr>
          <p:cNvSpPr/>
          <p:nvPr/>
        </p:nvSpPr>
        <p:spPr>
          <a:xfrm>
            <a:off x="674255" y="1221494"/>
            <a:ext cx="10843489" cy="124113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D02D6238-60D1-FF9B-2732-5ABB7E082605}"/>
              </a:ext>
            </a:extLst>
          </p:cNvPr>
          <p:cNvSpPr txBox="1"/>
          <p:nvPr/>
        </p:nvSpPr>
        <p:spPr>
          <a:xfrm>
            <a:off x="3726177" y="1426564"/>
            <a:ext cx="7498083" cy="830997"/>
          </a:xfrm>
          <a:prstGeom prst="rect">
            <a:avLst/>
          </a:prstGeom>
          <a:noFill/>
        </p:spPr>
        <p:txBody>
          <a:bodyPr wrap="square" rtlCol="0">
            <a:spAutoFit/>
          </a:bodyPr>
          <a:lstStyle/>
          <a:p>
            <a:pPr algn="just"/>
            <a:r>
              <a:rPr lang="en-US" sz="1600" b="0" i="0" dirty="0">
                <a:solidFill>
                  <a:srgbClr val="000000"/>
                </a:solidFill>
                <a:effectLst/>
              </a:rPr>
              <a:t>Gulo is a Chicago-based ecommerce development company that began its operation in 2003. Ever since then, they have made a name for themselves for providing top-notch web design, SEO, content marketing, and CRO services.</a:t>
            </a:r>
            <a:endParaRPr lang="en-IN" sz="1600" dirty="0"/>
          </a:p>
        </p:txBody>
      </p:sp>
      <p:sp>
        <p:nvSpPr>
          <p:cNvPr id="22" name="Rectangle 21">
            <a:extLst>
              <a:ext uri="{FF2B5EF4-FFF2-40B4-BE49-F238E27FC236}">
                <a16:creationId xmlns:a16="http://schemas.microsoft.com/office/drawing/2014/main" id="{33533D3C-E7D8-01C6-0ED3-E39F3E114BEF}"/>
              </a:ext>
            </a:extLst>
          </p:cNvPr>
          <p:cNvSpPr/>
          <p:nvPr/>
        </p:nvSpPr>
        <p:spPr>
          <a:xfrm>
            <a:off x="834272" y="1396646"/>
            <a:ext cx="2488048" cy="890833"/>
          </a:xfrm>
          <a:prstGeom prst="rect">
            <a:avLst/>
          </a:prstGeom>
          <a:solidFill>
            <a:srgbClr val="2F63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6CEDC529-CA46-2DB7-A20E-D63E1EA32E3E}"/>
              </a:ext>
            </a:extLst>
          </p:cNvPr>
          <p:cNvSpPr txBox="1"/>
          <p:nvPr/>
        </p:nvSpPr>
        <p:spPr>
          <a:xfrm>
            <a:off x="1682636" y="1657396"/>
            <a:ext cx="1468234" cy="369332"/>
          </a:xfrm>
          <a:prstGeom prst="rect">
            <a:avLst/>
          </a:prstGeom>
          <a:noFill/>
        </p:spPr>
        <p:txBody>
          <a:bodyPr wrap="square" rtlCol="0">
            <a:spAutoFit/>
          </a:bodyPr>
          <a:lstStyle/>
          <a:p>
            <a:r>
              <a:rPr lang="en-US" sz="1800" b="0" i="0" dirty="0">
                <a:solidFill>
                  <a:schemeClr val="bg1"/>
                </a:solidFill>
                <a:effectLst/>
              </a:rPr>
              <a:t>Gulo Solution</a:t>
            </a:r>
            <a:endParaRPr lang="en-IN" dirty="0">
              <a:solidFill>
                <a:schemeClr val="bg1"/>
              </a:solidFill>
            </a:endParaRPr>
          </a:p>
        </p:txBody>
      </p:sp>
      <p:sp>
        <p:nvSpPr>
          <p:cNvPr id="21" name="Rectangle 20">
            <a:extLst>
              <a:ext uri="{FF2B5EF4-FFF2-40B4-BE49-F238E27FC236}">
                <a16:creationId xmlns:a16="http://schemas.microsoft.com/office/drawing/2014/main" id="{82886E66-94FC-6F90-1E40-3B5D8750B9E0}"/>
              </a:ext>
            </a:extLst>
          </p:cNvPr>
          <p:cNvSpPr/>
          <p:nvPr/>
        </p:nvSpPr>
        <p:spPr>
          <a:xfrm>
            <a:off x="674255" y="2719999"/>
            <a:ext cx="10843489" cy="124113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DD72AF77-39FE-C524-C1A2-0D220C1C6153}"/>
              </a:ext>
            </a:extLst>
          </p:cNvPr>
          <p:cNvSpPr txBox="1"/>
          <p:nvPr/>
        </p:nvSpPr>
        <p:spPr>
          <a:xfrm>
            <a:off x="3726177" y="2801958"/>
            <a:ext cx="7498083" cy="1077218"/>
          </a:xfrm>
          <a:prstGeom prst="rect">
            <a:avLst/>
          </a:prstGeom>
          <a:noFill/>
        </p:spPr>
        <p:txBody>
          <a:bodyPr wrap="square" rtlCol="0">
            <a:spAutoFit/>
          </a:bodyPr>
          <a:lstStyle/>
          <a:p>
            <a:pPr algn="just"/>
            <a:r>
              <a:rPr lang="en-US" sz="1600" b="0" i="0" dirty="0">
                <a:solidFill>
                  <a:srgbClr val="000000"/>
                </a:solidFill>
                <a:effectLst/>
                <a:latin typeface="Calibri "/>
              </a:rPr>
              <a:t>Ever since its inception in 2001, Interactive Strategies has helped organizations, associations, nonprofits, and commercial clients navigate through tough challenges. They are believers in balancing strategy, design/UX, content, technology, and marketing to succeed online.</a:t>
            </a:r>
            <a:endParaRPr lang="en-IN" sz="1600" dirty="0">
              <a:latin typeface="Calibri "/>
            </a:endParaRPr>
          </a:p>
        </p:txBody>
      </p:sp>
      <p:sp>
        <p:nvSpPr>
          <p:cNvPr id="26" name="Rectangle 25">
            <a:extLst>
              <a:ext uri="{FF2B5EF4-FFF2-40B4-BE49-F238E27FC236}">
                <a16:creationId xmlns:a16="http://schemas.microsoft.com/office/drawing/2014/main" id="{3C96D7B0-F5B4-78BC-D84A-763443158C8F}"/>
              </a:ext>
            </a:extLst>
          </p:cNvPr>
          <p:cNvSpPr/>
          <p:nvPr/>
        </p:nvSpPr>
        <p:spPr>
          <a:xfrm>
            <a:off x="834272" y="2903275"/>
            <a:ext cx="2488048" cy="890833"/>
          </a:xfrm>
          <a:prstGeom prst="rect">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E6AB4FDA-9C69-7D08-563E-0BA7A9361107}"/>
              </a:ext>
            </a:extLst>
          </p:cNvPr>
          <p:cNvSpPr txBox="1"/>
          <p:nvPr/>
        </p:nvSpPr>
        <p:spPr>
          <a:xfrm>
            <a:off x="1682636" y="3025526"/>
            <a:ext cx="1468234" cy="646331"/>
          </a:xfrm>
          <a:prstGeom prst="rect">
            <a:avLst/>
          </a:prstGeom>
          <a:noFill/>
        </p:spPr>
        <p:txBody>
          <a:bodyPr wrap="square" rtlCol="0">
            <a:spAutoFit/>
          </a:bodyPr>
          <a:lstStyle/>
          <a:p>
            <a:r>
              <a:rPr lang="en-US" dirty="0">
                <a:solidFill>
                  <a:srgbClr val="2C2E33"/>
                </a:solidFill>
              </a:rPr>
              <a:t>Interactive</a:t>
            </a:r>
          </a:p>
          <a:p>
            <a:r>
              <a:rPr lang="en-US" dirty="0">
                <a:solidFill>
                  <a:srgbClr val="2C2E33"/>
                </a:solidFill>
              </a:rPr>
              <a:t>Strategies</a:t>
            </a:r>
            <a:endParaRPr lang="en-IN" dirty="0">
              <a:solidFill>
                <a:srgbClr val="2C2E33"/>
              </a:solidFill>
            </a:endParaRPr>
          </a:p>
        </p:txBody>
      </p:sp>
      <p:sp>
        <p:nvSpPr>
          <p:cNvPr id="29" name="Rectangle 28">
            <a:extLst>
              <a:ext uri="{FF2B5EF4-FFF2-40B4-BE49-F238E27FC236}">
                <a16:creationId xmlns:a16="http://schemas.microsoft.com/office/drawing/2014/main" id="{0DC3FA02-DB82-AA6B-883F-01CF336753BD}"/>
              </a:ext>
            </a:extLst>
          </p:cNvPr>
          <p:cNvSpPr/>
          <p:nvPr/>
        </p:nvSpPr>
        <p:spPr>
          <a:xfrm>
            <a:off x="674255" y="4218504"/>
            <a:ext cx="10843489" cy="124113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C50DC0A3-B239-9802-E522-D1CD1C32C981}"/>
              </a:ext>
            </a:extLst>
          </p:cNvPr>
          <p:cNvSpPr txBox="1"/>
          <p:nvPr/>
        </p:nvSpPr>
        <p:spPr>
          <a:xfrm>
            <a:off x="3726177" y="4423574"/>
            <a:ext cx="7498083" cy="830997"/>
          </a:xfrm>
          <a:prstGeom prst="rect">
            <a:avLst/>
          </a:prstGeom>
          <a:noFill/>
        </p:spPr>
        <p:txBody>
          <a:bodyPr wrap="square" rtlCol="0">
            <a:spAutoFit/>
          </a:bodyPr>
          <a:lstStyle/>
          <a:p>
            <a:pPr algn="just"/>
            <a:r>
              <a:rPr lang="en-US" sz="1600" b="0" i="0" dirty="0">
                <a:solidFill>
                  <a:srgbClr val="000000"/>
                </a:solidFill>
                <a:effectLst/>
                <a:latin typeface="Calibri "/>
              </a:rPr>
              <a:t>Flying Media, Inc. specializes in designing hand-crafted eCommerce websites to help clients achieve their goals. Our goal is to assist you in developing a comprehensive solution to meet your business objectives and then executing all aspects of that solution.</a:t>
            </a:r>
            <a:endParaRPr lang="en-IN" sz="1600" dirty="0">
              <a:latin typeface="Calibri "/>
            </a:endParaRPr>
          </a:p>
        </p:txBody>
      </p:sp>
      <p:sp>
        <p:nvSpPr>
          <p:cNvPr id="31" name="Rectangle 30">
            <a:extLst>
              <a:ext uri="{FF2B5EF4-FFF2-40B4-BE49-F238E27FC236}">
                <a16:creationId xmlns:a16="http://schemas.microsoft.com/office/drawing/2014/main" id="{15534627-5F73-3030-A044-0E08E2192A0C}"/>
              </a:ext>
            </a:extLst>
          </p:cNvPr>
          <p:cNvSpPr/>
          <p:nvPr/>
        </p:nvSpPr>
        <p:spPr>
          <a:xfrm>
            <a:off x="834272" y="4393656"/>
            <a:ext cx="2488048" cy="89083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Graphic 9">
            <a:extLst>
              <a:ext uri="{FF2B5EF4-FFF2-40B4-BE49-F238E27FC236}">
                <a16:creationId xmlns:a16="http://schemas.microsoft.com/office/drawing/2014/main" id="{C916D2F4-A227-4423-979F-160502F296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564" y="1340202"/>
            <a:ext cx="399958" cy="799916"/>
          </a:xfrm>
          <a:prstGeom prst="rect">
            <a:avLst/>
          </a:prstGeom>
        </p:spPr>
      </p:pic>
      <p:pic>
        <p:nvPicPr>
          <p:cNvPr id="12" name="Graphic 11">
            <a:extLst>
              <a:ext uri="{FF2B5EF4-FFF2-40B4-BE49-F238E27FC236}">
                <a16:creationId xmlns:a16="http://schemas.microsoft.com/office/drawing/2014/main" id="{0DBDA6EC-7E1A-A3BF-911B-4091C7993E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9452" y="3019487"/>
            <a:ext cx="660220" cy="660220"/>
          </a:xfrm>
          <a:prstGeom prst="rect">
            <a:avLst/>
          </a:prstGeom>
        </p:spPr>
      </p:pic>
      <p:pic>
        <p:nvPicPr>
          <p:cNvPr id="15" name="Picture 14">
            <a:extLst>
              <a:ext uri="{FF2B5EF4-FFF2-40B4-BE49-F238E27FC236}">
                <a16:creationId xmlns:a16="http://schemas.microsoft.com/office/drawing/2014/main" id="{4F6C2247-04AE-49D8-7E71-D745675946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772" y="4610472"/>
            <a:ext cx="2400300" cy="457200"/>
          </a:xfrm>
          <a:prstGeom prst="rect">
            <a:avLst/>
          </a:prstGeom>
        </p:spPr>
      </p:pic>
      <p:sp>
        <p:nvSpPr>
          <p:cNvPr id="17" name="TextBox 16">
            <a:extLst>
              <a:ext uri="{FF2B5EF4-FFF2-40B4-BE49-F238E27FC236}">
                <a16:creationId xmlns:a16="http://schemas.microsoft.com/office/drawing/2014/main" id="{8F7162D8-39D2-7495-CAEF-55EB12D68448}"/>
              </a:ext>
            </a:extLst>
          </p:cNvPr>
          <p:cNvSpPr txBox="1"/>
          <p:nvPr/>
        </p:nvSpPr>
        <p:spPr>
          <a:xfrm>
            <a:off x="1609672" y="4654406"/>
            <a:ext cx="1541198" cy="369332"/>
          </a:xfrm>
          <a:prstGeom prst="rect">
            <a:avLst/>
          </a:prstGeom>
          <a:noFill/>
        </p:spPr>
        <p:txBody>
          <a:bodyPr wrap="square" rtlCol="0">
            <a:spAutoFit/>
          </a:bodyPr>
          <a:lstStyle/>
          <a:p>
            <a:r>
              <a:rPr lang="en-IN" dirty="0"/>
              <a:t>Flying Media</a:t>
            </a:r>
          </a:p>
        </p:txBody>
      </p:sp>
    </p:spTree>
    <p:extLst>
      <p:ext uri="{BB962C8B-B14F-4D97-AF65-F5344CB8AC3E}">
        <p14:creationId xmlns:p14="http://schemas.microsoft.com/office/powerpoint/2010/main" val="122632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D4A3DB-5D36-FE2F-4C22-537BA1B04D53}"/>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5751A1D4-3881-84D2-C8D5-894B65963B4C}"/>
              </a:ext>
            </a:extLst>
          </p:cNvPr>
          <p:cNvSpPr/>
          <p:nvPr/>
        </p:nvSpPr>
        <p:spPr>
          <a:xfrm>
            <a:off x="0" y="6211454"/>
            <a:ext cx="12192000" cy="64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 Box 9">
            <a:extLst>
              <a:ext uri="{FF2B5EF4-FFF2-40B4-BE49-F238E27FC236}">
                <a16:creationId xmlns:a16="http://schemas.microsoft.com/office/drawing/2014/main" id="{94FFCD96-D3E2-F24A-7F42-9660B80F8B2C}"/>
              </a:ext>
            </a:extLst>
          </p:cNvPr>
          <p:cNvSpPr txBox="1">
            <a:spLocks noChangeArrowheads="1"/>
          </p:cNvSpPr>
          <p:nvPr/>
        </p:nvSpPr>
        <p:spPr bwMode="auto">
          <a:xfrm>
            <a:off x="265430" y="6238590"/>
            <a:ext cx="2885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b="1" dirty="0"/>
              <a:t>Source:</a:t>
            </a:r>
          </a:p>
        </p:txBody>
      </p:sp>
      <p:sp>
        <p:nvSpPr>
          <p:cNvPr id="7" name="Text Box 10">
            <a:extLst>
              <a:ext uri="{FF2B5EF4-FFF2-40B4-BE49-F238E27FC236}">
                <a16:creationId xmlns:a16="http://schemas.microsoft.com/office/drawing/2014/main" id="{B7EB9C01-5DDE-5C16-803D-8789D923E461}"/>
              </a:ext>
            </a:extLst>
          </p:cNvPr>
          <p:cNvSpPr txBox="1">
            <a:spLocks noChangeArrowheads="1"/>
          </p:cNvSpPr>
          <p:nvPr/>
        </p:nvSpPr>
        <p:spPr bwMode="auto">
          <a:xfrm>
            <a:off x="257810" y="6411604"/>
            <a:ext cx="8719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lang="en-IN" sz="1800" dirty="0">
                <a:solidFill>
                  <a:schemeClr val="accent1">
                    <a:lumMod val="75000"/>
                  </a:schemeClr>
                </a:solidFill>
                <a:latin typeface="Calibri" panose="020F0502020204030204" pitchFamily="34" charset="0"/>
              </a:rPr>
              <a:t>https://www.weblineindia.com/blog/best-ecommerce-development-companies/</a:t>
            </a:r>
            <a:endParaRPr lang="en-US" dirty="0">
              <a:solidFill>
                <a:schemeClr val="accent1">
                  <a:lumMod val="75000"/>
                </a:schemeClr>
              </a:solidFill>
              <a:effectLst/>
            </a:endParaRPr>
          </a:p>
        </p:txBody>
      </p:sp>
      <p:pic>
        <p:nvPicPr>
          <p:cNvPr id="8" name="Picture 7" descr="Group 410">
            <a:extLst>
              <a:ext uri="{FF2B5EF4-FFF2-40B4-BE49-F238E27FC236}">
                <a16:creationId xmlns:a16="http://schemas.microsoft.com/office/drawing/2014/main" id="{DF66B23B-9B54-E0C4-BD4D-7A01386FC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915" y="6335846"/>
            <a:ext cx="2581275" cy="4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C161E2E-B4DD-0406-8119-0FB21B6A0908}"/>
              </a:ext>
            </a:extLst>
          </p:cNvPr>
          <p:cNvSpPr txBox="1"/>
          <p:nvPr/>
        </p:nvSpPr>
        <p:spPr>
          <a:xfrm>
            <a:off x="0" y="360212"/>
            <a:ext cx="12192000" cy="400110"/>
          </a:xfrm>
          <a:prstGeom prst="rect">
            <a:avLst/>
          </a:prstGeom>
          <a:noFill/>
        </p:spPr>
        <p:txBody>
          <a:bodyPr wrap="square" rtlCol="0">
            <a:spAutoFit/>
          </a:bodyPr>
          <a:lstStyle/>
          <a:p>
            <a:pPr algn="ctr"/>
            <a:r>
              <a:rPr lang="en-US" sz="2000" b="1" i="0" dirty="0">
                <a:solidFill>
                  <a:srgbClr val="000000"/>
                </a:solidFill>
                <a:effectLst/>
              </a:rPr>
              <a:t>Let’s See Top eCommerce Web Design Companies for 2022</a:t>
            </a:r>
            <a:endParaRPr lang="en-IN" sz="2000" b="1" dirty="0"/>
          </a:p>
        </p:txBody>
      </p:sp>
      <p:sp>
        <p:nvSpPr>
          <p:cNvPr id="16" name="Rectangle 15">
            <a:extLst>
              <a:ext uri="{FF2B5EF4-FFF2-40B4-BE49-F238E27FC236}">
                <a16:creationId xmlns:a16="http://schemas.microsoft.com/office/drawing/2014/main" id="{C07EBF71-26D0-3DCC-3F96-EC261EE5340B}"/>
              </a:ext>
            </a:extLst>
          </p:cNvPr>
          <p:cNvSpPr/>
          <p:nvPr/>
        </p:nvSpPr>
        <p:spPr>
          <a:xfrm>
            <a:off x="674255" y="1221494"/>
            <a:ext cx="10843489" cy="124113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D02D6238-60D1-FF9B-2732-5ABB7E082605}"/>
              </a:ext>
            </a:extLst>
          </p:cNvPr>
          <p:cNvSpPr txBox="1"/>
          <p:nvPr/>
        </p:nvSpPr>
        <p:spPr>
          <a:xfrm>
            <a:off x="3726177" y="1426564"/>
            <a:ext cx="7498083" cy="830997"/>
          </a:xfrm>
          <a:prstGeom prst="rect">
            <a:avLst/>
          </a:prstGeom>
          <a:noFill/>
        </p:spPr>
        <p:txBody>
          <a:bodyPr wrap="square" rtlCol="0">
            <a:spAutoFit/>
          </a:bodyPr>
          <a:lstStyle/>
          <a:p>
            <a:pPr algn="just"/>
            <a:r>
              <a:rPr lang="en-US" sz="1600" b="0" i="0" dirty="0">
                <a:solidFill>
                  <a:srgbClr val="000000"/>
                </a:solidFill>
                <a:effectLst/>
                <a:latin typeface="Calibri "/>
              </a:rPr>
              <a:t>WeCreate, a website design, social media marketing, and SEO firm situated in Erie, PA, is the finest option for your web-based projects. They are a full-service website design and marketing firm specializing in helping B2B firms flourish.</a:t>
            </a:r>
            <a:endParaRPr lang="en-IN" sz="1600" dirty="0">
              <a:latin typeface="Calibri "/>
            </a:endParaRPr>
          </a:p>
        </p:txBody>
      </p:sp>
      <p:sp>
        <p:nvSpPr>
          <p:cNvPr id="22" name="Rectangle 21">
            <a:extLst>
              <a:ext uri="{FF2B5EF4-FFF2-40B4-BE49-F238E27FC236}">
                <a16:creationId xmlns:a16="http://schemas.microsoft.com/office/drawing/2014/main" id="{33533D3C-E7D8-01C6-0ED3-E39F3E114BEF}"/>
              </a:ext>
            </a:extLst>
          </p:cNvPr>
          <p:cNvSpPr/>
          <p:nvPr/>
        </p:nvSpPr>
        <p:spPr>
          <a:xfrm>
            <a:off x="834272" y="1396646"/>
            <a:ext cx="2488048" cy="890833"/>
          </a:xfrm>
          <a:prstGeom prst="rect">
            <a:avLst/>
          </a:prstGeom>
          <a:solidFill>
            <a:schemeClr val="bg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6CEDC529-CA46-2DB7-A20E-D63E1EA32E3E}"/>
              </a:ext>
            </a:extLst>
          </p:cNvPr>
          <p:cNvSpPr txBox="1"/>
          <p:nvPr/>
        </p:nvSpPr>
        <p:spPr>
          <a:xfrm>
            <a:off x="1682636" y="1657396"/>
            <a:ext cx="1468234" cy="369332"/>
          </a:xfrm>
          <a:prstGeom prst="rect">
            <a:avLst/>
          </a:prstGeom>
          <a:noFill/>
        </p:spPr>
        <p:txBody>
          <a:bodyPr wrap="square" rtlCol="0">
            <a:spAutoFit/>
          </a:bodyPr>
          <a:lstStyle/>
          <a:p>
            <a:r>
              <a:rPr lang="en-US" sz="1800" b="0" i="0" dirty="0">
                <a:solidFill>
                  <a:schemeClr val="bg1"/>
                </a:solidFill>
                <a:effectLst/>
              </a:rPr>
              <a:t>WeCreate</a:t>
            </a:r>
            <a:endParaRPr lang="en-IN" dirty="0">
              <a:solidFill>
                <a:schemeClr val="bg1"/>
              </a:solidFill>
            </a:endParaRPr>
          </a:p>
        </p:txBody>
      </p:sp>
      <p:sp>
        <p:nvSpPr>
          <p:cNvPr id="21" name="Rectangle 20">
            <a:extLst>
              <a:ext uri="{FF2B5EF4-FFF2-40B4-BE49-F238E27FC236}">
                <a16:creationId xmlns:a16="http://schemas.microsoft.com/office/drawing/2014/main" id="{82886E66-94FC-6F90-1E40-3B5D8750B9E0}"/>
              </a:ext>
            </a:extLst>
          </p:cNvPr>
          <p:cNvSpPr/>
          <p:nvPr/>
        </p:nvSpPr>
        <p:spPr>
          <a:xfrm>
            <a:off x="674255" y="2719999"/>
            <a:ext cx="10843489" cy="124113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DD72AF77-39FE-C524-C1A2-0D220C1C6153}"/>
              </a:ext>
            </a:extLst>
          </p:cNvPr>
          <p:cNvSpPr txBox="1"/>
          <p:nvPr/>
        </p:nvSpPr>
        <p:spPr>
          <a:xfrm>
            <a:off x="3726177" y="2925069"/>
            <a:ext cx="7498083" cy="830997"/>
          </a:xfrm>
          <a:prstGeom prst="rect">
            <a:avLst/>
          </a:prstGeom>
          <a:noFill/>
        </p:spPr>
        <p:txBody>
          <a:bodyPr wrap="square" rtlCol="0">
            <a:spAutoFit/>
          </a:bodyPr>
          <a:lstStyle/>
          <a:p>
            <a:pPr algn="just"/>
            <a:r>
              <a:rPr lang="en-US" sz="1600" b="0" i="0" dirty="0">
                <a:solidFill>
                  <a:srgbClr val="000000"/>
                </a:solidFill>
                <a:effectLst/>
              </a:rPr>
              <a:t>The Sher Agency is an Arizona-based company that specializes in web design and development. Their team of highly skilled web designers and developers carry the expertise to solve business problems efficiently.</a:t>
            </a:r>
            <a:endParaRPr lang="en-IN" sz="1600" dirty="0"/>
          </a:p>
        </p:txBody>
      </p:sp>
      <p:sp>
        <p:nvSpPr>
          <p:cNvPr id="26" name="Rectangle 25">
            <a:extLst>
              <a:ext uri="{FF2B5EF4-FFF2-40B4-BE49-F238E27FC236}">
                <a16:creationId xmlns:a16="http://schemas.microsoft.com/office/drawing/2014/main" id="{3C96D7B0-F5B4-78BC-D84A-763443158C8F}"/>
              </a:ext>
            </a:extLst>
          </p:cNvPr>
          <p:cNvSpPr/>
          <p:nvPr/>
        </p:nvSpPr>
        <p:spPr>
          <a:xfrm>
            <a:off x="834272" y="2903275"/>
            <a:ext cx="2488048" cy="890833"/>
          </a:xfrm>
          <a:prstGeom prst="rect">
            <a:avLst/>
          </a:prstGeom>
          <a:solidFill>
            <a:srgbClr val="ABFF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E6AB4FDA-9C69-7D08-563E-0BA7A9361107}"/>
              </a:ext>
            </a:extLst>
          </p:cNvPr>
          <p:cNvSpPr txBox="1"/>
          <p:nvPr/>
        </p:nvSpPr>
        <p:spPr>
          <a:xfrm>
            <a:off x="1713116" y="3025526"/>
            <a:ext cx="1468234" cy="646331"/>
          </a:xfrm>
          <a:prstGeom prst="rect">
            <a:avLst/>
          </a:prstGeom>
          <a:noFill/>
        </p:spPr>
        <p:txBody>
          <a:bodyPr wrap="square" rtlCol="0">
            <a:spAutoFit/>
          </a:bodyPr>
          <a:lstStyle/>
          <a:p>
            <a:r>
              <a:rPr lang="en-US" dirty="0">
                <a:solidFill>
                  <a:srgbClr val="2C2E33"/>
                </a:solidFill>
              </a:rPr>
              <a:t>The Sher Agency</a:t>
            </a:r>
            <a:endParaRPr lang="en-IN" dirty="0">
              <a:solidFill>
                <a:srgbClr val="2C2E33"/>
              </a:solidFill>
            </a:endParaRPr>
          </a:p>
        </p:txBody>
      </p:sp>
      <p:sp>
        <p:nvSpPr>
          <p:cNvPr id="29" name="Rectangle 28">
            <a:extLst>
              <a:ext uri="{FF2B5EF4-FFF2-40B4-BE49-F238E27FC236}">
                <a16:creationId xmlns:a16="http://schemas.microsoft.com/office/drawing/2014/main" id="{0DC3FA02-DB82-AA6B-883F-01CF336753BD}"/>
              </a:ext>
            </a:extLst>
          </p:cNvPr>
          <p:cNvSpPr/>
          <p:nvPr/>
        </p:nvSpPr>
        <p:spPr>
          <a:xfrm>
            <a:off x="674255" y="4239080"/>
            <a:ext cx="10843489" cy="124113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C50DC0A3-B239-9802-E522-D1CD1C32C981}"/>
              </a:ext>
            </a:extLst>
          </p:cNvPr>
          <p:cNvSpPr txBox="1"/>
          <p:nvPr/>
        </p:nvSpPr>
        <p:spPr>
          <a:xfrm>
            <a:off x="3726177" y="4321039"/>
            <a:ext cx="7498083" cy="1077218"/>
          </a:xfrm>
          <a:prstGeom prst="rect">
            <a:avLst/>
          </a:prstGeom>
          <a:noFill/>
        </p:spPr>
        <p:txBody>
          <a:bodyPr wrap="square" rtlCol="0">
            <a:spAutoFit/>
          </a:bodyPr>
          <a:lstStyle/>
          <a:p>
            <a:pPr algn="just"/>
            <a:r>
              <a:rPr lang="en-US" sz="1600" b="0" i="0" dirty="0" err="1">
                <a:solidFill>
                  <a:srgbClr val="000000"/>
                </a:solidFill>
                <a:effectLst/>
                <a:latin typeface="Calibri "/>
              </a:rPr>
              <a:t>Savas</a:t>
            </a:r>
            <a:r>
              <a:rPr lang="en-US" sz="1600" b="0" i="0" dirty="0">
                <a:solidFill>
                  <a:srgbClr val="000000"/>
                </a:solidFill>
                <a:effectLst/>
                <a:latin typeface="Calibri "/>
              </a:rPr>
              <a:t> Labs is a web design, strategy, and development agency based out of Raleigh, NC. Their web designers and developers are masters at creating functional, elegant, and smooth interfaces. They are strong proponents of innovation and seek to create an impact with their services.</a:t>
            </a:r>
            <a:endParaRPr lang="en-IN" sz="1600" dirty="0">
              <a:latin typeface="Calibri "/>
            </a:endParaRPr>
          </a:p>
        </p:txBody>
      </p:sp>
      <p:sp>
        <p:nvSpPr>
          <p:cNvPr id="31" name="Rectangle 30">
            <a:extLst>
              <a:ext uri="{FF2B5EF4-FFF2-40B4-BE49-F238E27FC236}">
                <a16:creationId xmlns:a16="http://schemas.microsoft.com/office/drawing/2014/main" id="{15534627-5F73-3030-A044-0E08E2192A0C}"/>
              </a:ext>
            </a:extLst>
          </p:cNvPr>
          <p:cNvSpPr/>
          <p:nvPr/>
        </p:nvSpPr>
        <p:spPr>
          <a:xfrm>
            <a:off x="834272" y="4393656"/>
            <a:ext cx="2488048" cy="890833"/>
          </a:xfrm>
          <a:prstGeom prst="rect">
            <a:avLst/>
          </a:prstGeom>
          <a:solidFill>
            <a:srgbClr val="F35A6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Graphic 2">
            <a:extLst>
              <a:ext uri="{FF2B5EF4-FFF2-40B4-BE49-F238E27FC236}">
                <a16:creationId xmlns:a16="http://schemas.microsoft.com/office/drawing/2014/main" id="{5779F40E-837B-11D7-798E-8056F16D8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584" y="1515951"/>
            <a:ext cx="480389" cy="665154"/>
          </a:xfrm>
          <a:prstGeom prst="rect">
            <a:avLst/>
          </a:prstGeom>
        </p:spPr>
      </p:pic>
      <p:pic>
        <p:nvPicPr>
          <p:cNvPr id="13" name="Graphic 12">
            <a:extLst>
              <a:ext uri="{FF2B5EF4-FFF2-40B4-BE49-F238E27FC236}">
                <a16:creationId xmlns:a16="http://schemas.microsoft.com/office/drawing/2014/main" id="{FB6AE675-BD69-E077-C2E3-B254399FFC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8584" y="3072312"/>
            <a:ext cx="445903" cy="518212"/>
          </a:xfrm>
          <a:prstGeom prst="rect">
            <a:avLst/>
          </a:prstGeom>
        </p:spPr>
      </p:pic>
      <p:pic>
        <p:nvPicPr>
          <p:cNvPr id="18" name="Graphic 17">
            <a:extLst>
              <a:ext uri="{FF2B5EF4-FFF2-40B4-BE49-F238E27FC236}">
                <a16:creationId xmlns:a16="http://schemas.microsoft.com/office/drawing/2014/main" id="{244F9CF7-163E-29D9-D7E4-35429EA596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6856" y="4624145"/>
            <a:ext cx="899591" cy="426729"/>
          </a:xfrm>
          <a:prstGeom prst="rect">
            <a:avLst/>
          </a:prstGeom>
        </p:spPr>
      </p:pic>
      <p:sp>
        <p:nvSpPr>
          <p:cNvPr id="19" name="Rectangle 18">
            <a:extLst>
              <a:ext uri="{FF2B5EF4-FFF2-40B4-BE49-F238E27FC236}">
                <a16:creationId xmlns:a16="http://schemas.microsoft.com/office/drawing/2014/main" id="{C7FB870A-A73E-155B-FF1E-E37E212D40A2}"/>
              </a:ext>
            </a:extLst>
          </p:cNvPr>
          <p:cNvSpPr/>
          <p:nvPr/>
        </p:nvSpPr>
        <p:spPr>
          <a:xfrm>
            <a:off x="1342390" y="4624145"/>
            <a:ext cx="530860" cy="426729"/>
          </a:xfrm>
          <a:prstGeom prst="rect">
            <a:avLst/>
          </a:prstGeom>
          <a:solidFill>
            <a:srgbClr val="F35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8F7162D8-39D2-7495-CAEF-55EB12D68448}"/>
              </a:ext>
            </a:extLst>
          </p:cNvPr>
          <p:cNvSpPr txBox="1"/>
          <p:nvPr/>
        </p:nvSpPr>
        <p:spPr>
          <a:xfrm>
            <a:off x="1617836" y="4654406"/>
            <a:ext cx="1315863" cy="369332"/>
          </a:xfrm>
          <a:prstGeom prst="rect">
            <a:avLst/>
          </a:prstGeom>
          <a:noFill/>
        </p:spPr>
        <p:txBody>
          <a:bodyPr wrap="square" rtlCol="0">
            <a:spAutoFit/>
          </a:bodyPr>
          <a:lstStyle/>
          <a:p>
            <a:r>
              <a:rPr lang="en-IN" dirty="0" err="1">
                <a:solidFill>
                  <a:schemeClr val="bg1"/>
                </a:solidFill>
              </a:rPr>
              <a:t>Savas</a:t>
            </a:r>
            <a:r>
              <a:rPr lang="en-IN" dirty="0">
                <a:solidFill>
                  <a:schemeClr val="bg1"/>
                </a:solidFill>
              </a:rPr>
              <a:t> Labs</a:t>
            </a:r>
          </a:p>
        </p:txBody>
      </p:sp>
    </p:spTree>
    <p:extLst>
      <p:ext uri="{BB962C8B-B14F-4D97-AF65-F5344CB8AC3E}">
        <p14:creationId xmlns:p14="http://schemas.microsoft.com/office/powerpoint/2010/main" val="74527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D4A3DB-5D36-FE2F-4C22-537BA1B04D53}"/>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5751A1D4-3881-84D2-C8D5-894B65963B4C}"/>
              </a:ext>
            </a:extLst>
          </p:cNvPr>
          <p:cNvSpPr/>
          <p:nvPr/>
        </p:nvSpPr>
        <p:spPr>
          <a:xfrm>
            <a:off x="0" y="6211454"/>
            <a:ext cx="12192000" cy="64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 Box 9">
            <a:extLst>
              <a:ext uri="{FF2B5EF4-FFF2-40B4-BE49-F238E27FC236}">
                <a16:creationId xmlns:a16="http://schemas.microsoft.com/office/drawing/2014/main" id="{94FFCD96-D3E2-F24A-7F42-9660B80F8B2C}"/>
              </a:ext>
            </a:extLst>
          </p:cNvPr>
          <p:cNvSpPr txBox="1">
            <a:spLocks noChangeArrowheads="1"/>
          </p:cNvSpPr>
          <p:nvPr/>
        </p:nvSpPr>
        <p:spPr bwMode="auto">
          <a:xfrm>
            <a:off x="265430" y="6238590"/>
            <a:ext cx="2885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b="1" dirty="0"/>
              <a:t>Source:</a:t>
            </a:r>
          </a:p>
        </p:txBody>
      </p:sp>
      <p:sp>
        <p:nvSpPr>
          <p:cNvPr id="7" name="Text Box 10">
            <a:extLst>
              <a:ext uri="{FF2B5EF4-FFF2-40B4-BE49-F238E27FC236}">
                <a16:creationId xmlns:a16="http://schemas.microsoft.com/office/drawing/2014/main" id="{B7EB9C01-5DDE-5C16-803D-8789D923E461}"/>
              </a:ext>
            </a:extLst>
          </p:cNvPr>
          <p:cNvSpPr txBox="1">
            <a:spLocks noChangeArrowheads="1"/>
          </p:cNvSpPr>
          <p:nvPr/>
        </p:nvSpPr>
        <p:spPr bwMode="auto">
          <a:xfrm>
            <a:off x="257810" y="6411604"/>
            <a:ext cx="8719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lang="en-IN" sz="1800" dirty="0">
                <a:solidFill>
                  <a:schemeClr val="accent1">
                    <a:lumMod val="75000"/>
                  </a:schemeClr>
                </a:solidFill>
                <a:latin typeface="Calibri" panose="020F0502020204030204" pitchFamily="34" charset="0"/>
              </a:rPr>
              <a:t>https://www.weblineindia.com/blog/best-ecommerce-development-companies/</a:t>
            </a:r>
            <a:endParaRPr lang="en-US" dirty="0">
              <a:solidFill>
                <a:schemeClr val="accent1">
                  <a:lumMod val="75000"/>
                </a:schemeClr>
              </a:solidFill>
              <a:effectLst/>
            </a:endParaRPr>
          </a:p>
        </p:txBody>
      </p:sp>
      <p:pic>
        <p:nvPicPr>
          <p:cNvPr id="8" name="Picture 7" descr="Group 410">
            <a:extLst>
              <a:ext uri="{FF2B5EF4-FFF2-40B4-BE49-F238E27FC236}">
                <a16:creationId xmlns:a16="http://schemas.microsoft.com/office/drawing/2014/main" id="{DF66B23B-9B54-E0C4-BD4D-7A01386FC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915" y="6335846"/>
            <a:ext cx="2581275" cy="4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C161E2E-B4DD-0406-8119-0FB21B6A0908}"/>
              </a:ext>
            </a:extLst>
          </p:cNvPr>
          <p:cNvSpPr txBox="1"/>
          <p:nvPr/>
        </p:nvSpPr>
        <p:spPr>
          <a:xfrm>
            <a:off x="0" y="360212"/>
            <a:ext cx="12192000" cy="400110"/>
          </a:xfrm>
          <a:prstGeom prst="rect">
            <a:avLst/>
          </a:prstGeom>
          <a:noFill/>
        </p:spPr>
        <p:txBody>
          <a:bodyPr wrap="square" rtlCol="0">
            <a:spAutoFit/>
          </a:bodyPr>
          <a:lstStyle/>
          <a:p>
            <a:pPr algn="ctr"/>
            <a:r>
              <a:rPr lang="en-US" sz="2000" b="1" i="0" dirty="0">
                <a:solidFill>
                  <a:srgbClr val="000000"/>
                </a:solidFill>
                <a:effectLst/>
              </a:rPr>
              <a:t>Let’s See Top eCommerce Web Design Companies for 2022</a:t>
            </a:r>
            <a:endParaRPr lang="en-IN" sz="2000" b="1" dirty="0"/>
          </a:p>
        </p:txBody>
      </p:sp>
      <p:sp>
        <p:nvSpPr>
          <p:cNvPr id="21" name="Rectangle 20">
            <a:extLst>
              <a:ext uri="{FF2B5EF4-FFF2-40B4-BE49-F238E27FC236}">
                <a16:creationId xmlns:a16="http://schemas.microsoft.com/office/drawing/2014/main" id="{82886E66-94FC-6F90-1E40-3B5D8750B9E0}"/>
              </a:ext>
            </a:extLst>
          </p:cNvPr>
          <p:cNvSpPr/>
          <p:nvPr/>
        </p:nvSpPr>
        <p:spPr>
          <a:xfrm>
            <a:off x="674255" y="2740575"/>
            <a:ext cx="10843489" cy="124113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DD72AF77-39FE-C524-C1A2-0D220C1C6153}"/>
              </a:ext>
            </a:extLst>
          </p:cNvPr>
          <p:cNvSpPr txBox="1"/>
          <p:nvPr/>
        </p:nvSpPr>
        <p:spPr>
          <a:xfrm>
            <a:off x="3726177" y="2822534"/>
            <a:ext cx="7498083" cy="1077218"/>
          </a:xfrm>
          <a:prstGeom prst="rect">
            <a:avLst/>
          </a:prstGeom>
          <a:noFill/>
        </p:spPr>
        <p:txBody>
          <a:bodyPr wrap="square" rtlCol="0">
            <a:spAutoFit/>
          </a:bodyPr>
          <a:lstStyle/>
          <a:p>
            <a:pPr algn="just"/>
            <a:r>
              <a:rPr lang="en-US" sz="1600" b="0" i="0" dirty="0" err="1">
                <a:solidFill>
                  <a:srgbClr val="000000"/>
                </a:solidFill>
                <a:effectLst/>
                <a:latin typeface="Calibri "/>
              </a:rPr>
              <a:t>TinyFrog</a:t>
            </a:r>
            <a:r>
              <a:rPr lang="en-US" sz="1600" b="0" i="0" dirty="0">
                <a:solidFill>
                  <a:srgbClr val="000000"/>
                </a:solidFill>
                <a:effectLst/>
                <a:latin typeface="Calibri "/>
              </a:rPr>
              <a:t> Technologies is a web agency based in San Diego that specializes in WordPress online design and development, secure hosting and maintenance, and SEO. They combine a conversion-focused approach with top-tier design and development to create a website.</a:t>
            </a:r>
            <a:endParaRPr lang="en-IN" sz="1600" dirty="0">
              <a:latin typeface="Calibri "/>
            </a:endParaRPr>
          </a:p>
        </p:txBody>
      </p:sp>
      <p:sp>
        <p:nvSpPr>
          <p:cNvPr id="26" name="Rectangle 25">
            <a:extLst>
              <a:ext uri="{FF2B5EF4-FFF2-40B4-BE49-F238E27FC236}">
                <a16:creationId xmlns:a16="http://schemas.microsoft.com/office/drawing/2014/main" id="{3C96D7B0-F5B4-78BC-D84A-763443158C8F}"/>
              </a:ext>
            </a:extLst>
          </p:cNvPr>
          <p:cNvSpPr/>
          <p:nvPr/>
        </p:nvSpPr>
        <p:spPr>
          <a:xfrm>
            <a:off x="834272" y="2903275"/>
            <a:ext cx="2488048" cy="890833"/>
          </a:xfrm>
          <a:prstGeom prst="rect">
            <a:avLst/>
          </a:prstGeom>
          <a:solidFill>
            <a:srgbClr val="ABFF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E6AB4FDA-9C69-7D08-563E-0BA7A9361107}"/>
              </a:ext>
            </a:extLst>
          </p:cNvPr>
          <p:cNvSpPr txBox="1"/>
          <p:nvPr/>
        </p:nvSpPr>
        <p:spPr>
          <a:xfrm>
            <a:off x="1713116" y="3025526"/>
            <a:ext cx="1468234" cy="646331"/>
          </a:xfrm>
          <a:prstGeom prst="rect">
            <a:avLst/>
          </a:prstGeom>
          <a:noFill/>
        </p:spPr>
        <p:txBody>
          <a:bodyPr wrap="square" rtlCol="0">
            <a:spAutoFit/>
          </a:bodyPr>
          <a:lstStyle/>
          <a:p>
            <a:r>
              <a:rPr lang="en-US" dirty="0">
                <a:solidFill>
                  <a:srgbClr val="2C2E33"/>
                </a:solidFill>
              </a:rPr>
              <a:t>The Sher Agency</a:t>
            </a:r>
            <a:endParaRPr lang="en-IN" dirty="0">
              <a:solidFill>
                <a:srgbClr val="2C2E33"/>
              </a:solidFill>
            </a:endParaRPr>
          </a:p>
        </p:txBody>
      </p:sp>
      <p:pic>
        <p:nvPicPr>
          <p:cNvPr id="27" name="Graphic 26">
            <a:extLst>
              <a:ext uri="{FF2B5EF4-FFF2-40B4-BE49-F238E27FC236}">
                <a16:creationId xmlns:a16="http://schemas.microsoft.com/office/drawing/2014/main" id="{22872394-C453-1547-ECEB-ECCA540B01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188" y="2903802"/>
            <a:ext cx="2499132" cy="890305"/>
          </a:xfrm>
          <a:prstGeom prst="rect">
            <a:avLst/>
          </a:prstGeom>
        </p:spPr>
      </p:pic>
    </p:spTree>
    <p:extLst>
      <p:ext uri="{BB962C8B-B14F-4D97-AF65-F5344CB8AC3E}">
        <p14:creationId xmlns:p14="http://schemas.microsoft.com/office/powerpoint/2010/main" val="44384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D4A3DB-5D36-FE2F-4C22-537BA1B04D53}"/>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5751A1D4-3881-84D2-C8D5-894B65963B4C}"/>
              </a:ext>
            </a:extLst>
          </p:cNvPr>
          <p:cNvSpPr/>
          <p:nvPr/>
        </p:nvSpPr>
        <p:spPr>
          <a:xfrm>
            <a:off x="0" y="6211454"/>
            <a:ext cx="12192000" cy="64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 Box 9">
            <a:extLst>
              <a:ext uri="{FF2B5EF4-FFF2-40B4-BE49-F238E27FC236}">
                <a16:creationId xmlns:a16="http://schemas.microsoft.com/office/drawing/2014/main" id="{94FFCD96-D3E2-F24A-7F42-9660B80F8B2C}"/>
              </a:ext>
            </a:extLst>
          </p:cNvPr>
          <p:cNvSpPr txBox="1">
            <a:spLocks noChangeArrowheads="1"/>
          </p:cNvSpPr>
          <p:nvPr/>
        </p:nvSpPr>
        <p:spPr bwMode="auto">
          <a:xfrm>
            <a:off x="265430" y="6238590"/>
            <a:ext cx="2885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b="1" dirty="0"/>
              <a:t>Source:</a:t>
            </a:r>
          </a:p>
        </p:txBody>
      </p:sp>
      <p:sp>
        <p:nvSpPr>
          <p:cNvPr id="7" name="Text Box 10">
            <a:extLst>
              <a:ext uri="{FF2B5EF4-FFF2-40B4-BE49-F238E27FC236}">
                <a16:creationId xmlns:a16="http://schemas.microsoft.com/office/drawing/2014/main" id="{B7EB9C01-5DDE-5C16-803D-8789D923E461}"/>
              </a:ext>
            </a:extLst>
          </p:cNvPr>
          <p:cNvSpPr txBox="1">
            <a:spLocks noChangeArrowheads="1"/>
          </p:cNvSpPr>
          <p:nvPr/>
        </p:nvSpPr>
        <p:spPr bwMode="auto">
          <a:xfrm>
            <a:off x="257810" y="6411604"/>
            <a:ext cx="8719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lang="en-IN" sz="1800" dirty="0">
                <a:solidFill>
                  <a:schemeClr val="accent1">
                    <a:lumMod val="75000"/>
                  </a:schemeClr>
                </a:solidFill>
                <a:latin typeface="Calibri" panose="020F0502020204030204" pitchFamily="34" charset="0"/>
              </a:rPr>
              <a:t>https://www.weblineindia.com/blog/best-ecommerce-development-companies/</a:t>
            </a:r>
            <a:endParaRPr lang="en-US" dirty="0">
              <a:solidFill>
                <a:schemeClr val="accent1">
                  <a:lumMod val="75000"/>
                </a:schemeClr>
              </a:solidFill>
              <a:effectLst/>
            </a:endParaRPr>
          </a:p>
        </p:txBody>
      </p:sp>
      <p:pic>
        <p:nvPicPr>
          <p:cNvPr id="8" name="Picture 7" descr="Group 410">
            <a:extLst>
              <a:ext uri="{FF2B5EF4-FFF2-40B4-BE49-F238E27FC236}">
                <a16:creationId xmlns:a16="http://schemas.microsoft.com/office/drawing/2014/main" id="{DF66B23B-9B54-E0C4-BD4D-7A01386FC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915" y="6335846"/>
            <a:ext cx="2581275" cy="4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115FD715-88B8-94EA-B05C-39740584578D}"/>
              </a:ext>
            </a:extLst>
          </p:cNvPr>
          <p:cNvSpPr/>
          <p:nvPr/>
        </p:nvSpPr>
        <p:spPr>
          <a:xfrm>
            <a:off x="674255" y="779649"/>
            <a:ext cx="10843489" cy="496162"/>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2C161E2E-B4DD-0406-8119-0FB21B6A0908}"/>
              </a:ext>
            </a:extLst>
          </p:cNvPr>
          <p:cNvSpPr txBox="1"/>
          <p:nvPr/>
        </p:nvSpPr>
        <p:spPr>
          <a:xfrm>
            <a:off x="0" y="827675"/>
            <a:ext cx="12192000" cy="400110"/>
          </a:xfrm>
          <a:prstGeom prst="rect">
            <a:avLst/>
          </a:prstGeom>
          <a:noFill/>
        </p:spPr>
        <p:txBody>
          <a:bodyPr wrap="square" rtlCol="0">
            <a:spAutoFit/>
          </a:bodyPr>
          <a:lstStyle/>
          <a:p>
            <a:pPr algn="ctr"/>
            <a:r>
              <a:rPr lang="en-US" sz="2000" b="1" i="0" dirty="0">
                <a:solidFill>
                  <a:srgbClr val="000000"/>
                </a:solidFill>
                <a:effectLst/>
              </a:rPr>
              <a:t>Conclusion</a:t>
            </a:r>
            <a:endParaRPr lang="en-IN" sz="2000" b="1" dirty="0"/>
          </a:p>
        </p:txBody>
      </p:sp>
      <p:sp>
        <p:nvSpPr>
          <p:cNvPr id="3" name="TextBox 2">
            <a:extLst>
              <a:ext uri="{FF2B5EF4-FFF2-40B4-BE49-F238E27FC236}">
                <a16:creationId xmlns:a16="http://schemas.microsoft.com/office/drawing/2014/main" id="{60242BD0-2E09-7B1C-FE3D-61EC9E06D295}"/>
              </a:ext>
            </a:extLst>
          </p:cNvPr>
          <p:cNvSpPr txBox="1"/>
          <p:nvPr/>
        </p:nvSpPr>
        <p:spPr>
          <a:xfrm>
            <a:off x="674255" y="2208293"/>
            <a:ext cx="5781964" cy="2542363"/>
          </a:xfrm>
          <a:prstGeom prst="rect">
            <a:avLst/>
          </a:prstGeom>
          <a:noFill/>
        </p:spPr>
        <p:txBody>
          <a:bodyPr wrap="square" rtlCol="0">
            <a:spAutoFit/>
          </a:bodyPr>
          <a:lstStyle/>
          <a:p>
            <a:pPr algn="ctr">
              <a:lnSpc>
                <a:spcPct val="150000"/>
              </a:lnSpc>
            </a:pPr>
            <a:r>
              <a:rPr lang="en-US" b="0" i="0" dirty="0">
                <a:solidFill>
                  <a:srgbClr val="000000"/>
                </a:solidFill>
                <a:effectLst/>
              </a:rPr>
              <a:t>We hope that this PPT will help you find the most suitable fit for your web design needs as an eCommerce brand. If you want to learn more about these companies and their work experience, you can visit their websites and check out client testimonials, case studies, their portfolio/work experience, and more.</a:t>
            </a:r>
            <a:endParaRPr lang="en-IN" dirty="0"/>
          </a:p>
        </p:txBody>
      </p:sp>
      <p:pic>
        <p:nvPicPr>
          <p:cNvPr id="13" name="Picture 12">
            <a:extLst>
              <a:ext uri="{FF2B5EF4-FFF2-40B4-BE49-F238E27FC236}">
                <a16:creationId xmlns:a16="http://schemas.microsoft.com/office/drawing/2014/main" id="{522D30C8-A414-3430-E9DF-F518BFC57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230" y="1675500"/>
            <a:ext cx="5206514" cy="3471009"/>
          </a:xfrm>
          <a:prstGeom prst="rect">
            <a:avLst/>
          </a:prstGeom>
        </p:spPr>
      </p:pic>
    </p:spTree>
    <p:extLst>
      <p:ext uri="{BB962C8B-B14F-4D97-AF65-F5344CB8AC3E}">
        <p14:creationId xmlns:p14="http://schemas.microsoft.com/office/powerpoint/2010/main" val="257053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D4A3DB-5D36-FE2F-4C22-537BA1B04D53}"/>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1" descr="Group 410">
            <a:extLst>
              <a:ext uri="{FF2B5EF4-FFF2-40B4-BE49-F238E27FC236}">
                <a16:creationId xmlns:a16="http://schemas.microsoft.com/office/drawing/2014/main" id="{0DF508D5-0D82-C1AA-795C-72A57944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263" y="450859"/>
            <a:ext cx="233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8CB3EF3-B581-9ABA-899B-C0C4101F4956}"/>
              </a:ext>
            </a:extLst>
          </p:cNvPr>
          <p:cNvSpPr/>
          <p:nvPr/>
        </p:nvSpPr>
        <p:spPr>
          <a:xfrm>
            <a:off x="7415578" y="647412"/>
            <a:ext cx="4106860" cy="5661314"/>
          </a:xfrm>
          <a:prstGeom prst="rect">
            <a:avLst/>
          </a:prstGeom>
          <a:solidFill>
            <a:schemeClr val="tx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 Box 5">
            <a:extLst>
              <a:ext uri="{FF2B5EF4-FFF2-40B4-BE49-F238E27FC236}">
                <a16:creationId xmlns:a16="http://schemas.microsoft.com/office/drawing/2014/main" id="{0F8B0F0C-21A3-7F13-93F7-8880684BA442}"/>
              </a:ext>
            </a:extLst>
          </p:cNvPr>
          <p:cNvSpPr txBox="1">
            <a:spLocks noChangeArrowheads="1"/>
          </p:cNvSpPr>
          <p:nvPr/>
        </p:nvSpPr>
        <p:spPr bwMode="auto">
          <a:xfrm>
            <a:off x="7576918" y="1525150"/>
            <a:ext cx="24511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chemeClr val="bg1"/>
                </a:solidFill>
              </a:rPr>
              <a:t>+1-213-908-1090 (USA)</a:t>
            </a:r>
          </a:p>
          <a:p>
            <a:r>
              <a:rPr lang="en-US" altLang="zh-CN" dirty="0">
                <a:solidFill>
                  <a:schemeClr val="bg1"/>
                </a:solidFill>
              </a:rPr>
              <a:t>+61-2-8011-4668 (AUS)</a:t>
            </a:r>
          </a:p>
        </p:txBody>
      </p:sp>
      <p:sp>
        <p:nvSpPr>
          <p:cNvPr id="18" name="Text Box 5">
            <a:extLst>
              <a:ext uri="{FF2B5EF4-FFF2-40B4-BE49-F238E27FC236}">
                <a16:creationId xmlns:a16="http://schemas.microsoft.com/office/drawing/2014/main" id="{08E3C4C4-BA30-3946-4C86-8822BA07C305}"/>
              </a:ext>
            </a:extLst>
          </p:cNvPr>
          <p:cNvSpPr txBox="1">
            <a:spLocks noChangeArrowheads="1"/>
          </p:cNvSpPr>
          <p:nvPr/>
        </p:nvSpPr>
        <p:spPr bwMode="auto">
          <a:xfrm>
            <a:off x="7576918" y="2255125"/>
            <a:ext cx="25034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chemeClr val="bg1"/>
                </a:solidFill>
              </a:rPr>
              <a:t>+44-207-193-7507 (UK)</a:t>
            </a:r>
          </a:p>
          <a:p>
            <a:r>
              <a:rPr lang="en-US" altLang="zh-CN" dirty="0">
                <a:solidFill>
                  <a:schemeClr val="bg1"/>
                </a:solidFill>
              </a:rPr>
              <a:t>+91-79-26420897 (IND)</a:t>
            </a:r>
          </a:p>
        </p:txBody>
      </p:sp>
      <p:sp>
        <p:nvSpPr>
          <p:cNvPr id="14" name="Text Box 5">
            <a:extLst>
              <a:ext uri="{FF2B5EF4-FFF2-40B4-BE49-F238E27FC236}">
                <a16:creationId xmlns:a16="http://schemas.microsoft.com/office/drawing/2014/main" id="{7B638B65-3686-0447-E877-5E416B54A0D6}"/>
              </a:ext>
            </a:extLst>
          </p:cNvPr>
          <p:cNvSpPr txBox="1">
            <a:spLocks noChangeArrowheads="1"/>
          </p:cNvSpPr>
          <p:nvPr/>
        </p:nvSpPr>
        <p:spPr bwMode="auto">
          <a:xfrm>
            <a:off x="7576918" y="1099700"/>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dirty="0">
                <a:solidFill>
                  <a:schemeClr val="bg1"/>
                </a:solidFill>
              </a:rPr>
              <a:t>CONTACT US</a:t>
            </a:r>
          </a:p>
        </p:txBody>
      </p:sp>
      <p:sp>
        <p:nvSpPr>
          <p:cNvPr id="16" name="Text Box 5">
            <a:extLst>
              <a:ext uri="{FF2B5EF4-FFF2-40B4-BE49-F238E27FC236}">
                <a16:creationId xmlns:a16="http://schemas.microsoft.com/office/drawing/2014/main" id="{737C33C1-7837-A76C-1B61-A602CBD7A301}"/>
              </a:ext>
            </a:extLst>
          </p:cNvPr>
          <p:cNvSpPr txBox="1">
            <a:spLocks noChangeArrowheads="1"/>
          </p:cNvSpPr>
          <p:nvPr/>
        </p:nvSpPr>
        <p:spPr bwMode="auto">
          <a:xfrm>
            <a:off x="7576918" y="3369984"/>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dirty="0">
                <a:solidFill>
                  <a:schemeClr val="bg1"/>
                </a:solidFill>
              </a:rPr>
              <a:t>EMAIL</a:t>
            </a:r>
          </a:p>
        </p:txBody>
      </p:sp>
      <p:sp>
        <p:nvSpPr>
          <p:cNvPr id="17" name="Text Box 5">
            <a:extLst>
              <a:ext uri="{FF2B5EF4-FFF2-40B4-BE49-F238E27FC236}">
                <a16:creationId xmlns:a16="http://schemas.microsoft.com/office/drawing/2014/main" id="{DB83C251-CB9F-99AB-3926-8C0F15BD7BE5}"/>
              </a:ext>
            </a:extLst>
          </p:cNvPr>
          <p:cNvSpPr txBox="1">
            <a:spLocks noChangeArrowheads="1"/>
          </p:cNvSpPr>
          <p:nvPr/>
        </p:nvSpPr>
        <p:spPr bwMode="auto">
          <a:xfrm>
            <a:off x="7576918" y="3722409"/>
            <a:ext cx="250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info@weblineindia.com</a:t>
            </a:r>
          </a:p>
        </p:txBody>
      </p:sp>
      <p:sp>
        <p:nvSpPr>
          <p:cNvPr id="19" name="Text Box 5">
            <a:extLst>
              <a:ext uri="{FF2B5EF4-FFF2-40B4-BE49-F238E27FC236}">
                <a16:creationId xmlns:a16="http://schemas.microsoft.com/office/drawing/2014/main" id="{F5075CCE-672B-845A-8860-1F2BAE2B89D9}"/>
              </a:ext>
            </a:extLst>
          </p:cNvPr>
          <p:cNvSpPr txBox="1">
            <a:spLocks noChangeArrowheads="1"/>
          </p:cNvSpPr>
          <p:nvPr/>
        </p:nvSpPr>
        <p:spPr bwMode="auto">
          <a:xfrm>
            <a:off x="7576918" y="4545168"/>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dirty="0">
                <a:solidFill>
                  <a:schemeClr val="bg1"/>
                </a:solidFill>
              </a:rPr>
              <a:t>WEBSITE</a:t>
            </a:r>
          </a:p>
        </p:txBody>
      </p:sp>
      <p:sp>
        <p:nvSpPr>
          <p:cNvPr id="20" name="Text Box 5">
            <a:extLst>
              <a:ext uri="{FF2B5EF4-FFF2-40B4-BE49-F238E27FC236}">
                <a16:creationId xmlns:a16="http://schemas.microsoft.com/office/drawing/2014/main" id="{267FF294-C752-718F-8C40-4F73A90A3A4B}"/>
              </a:ext>
            </a:extLst>
          </p:cNvPr>
          <p:cNvSpPr txBox="1">
            <a:spLocks noChangeArrowheads="1"/>
          </p:cNvSpPr>
          <p:nvPr/>
        </p:nvSpPr>
        <p:spPr bwMode="auto">
          <a:xfrm>
            <a:off x="7576918" y="4897593"/>
            <a:ext cx="250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www.weblineindia.com</a:t>
            </a:r>
          </a:p>
        </p:txBody>
      </p:sp>
      <p:pic>
        <p:nvPicPr>
          <p:cNvPr id="26" name="Graphic 25">
            <a:extLst>
              <a:ext uri="{FF2B5EF4-FFF2-40B4-BE49-F238E27FC236}">
                <a16:creationId xmlns:a16="http://schemas.microsoft.com/office/drawing/2014/main" id="{83E3F3F2-6EA6-05D9-8D5D-9AC1348989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175" y="2570758"/>
            <a:ext cx="4106860" cy="3713430"/>
          </a:xfrm>
          <a:prstGeom prst="rect">
            <a:avLst/>
          </a:prstGeom>
        </p:spPr>
      </p:pic>
      <p:sp>
        <p:nvSpPr>
          <p:cNvPr id="27" name="TextBox 26">
            <a:extLst>
              <a:ext uri="{FF2B5EF4-FFF2-40B4-BE49-F238E27FC236}">
                <a16:creationId xmlns:a16="http://schemas.microsoft.com/office/drawing/2014/main" id="{25BEFD39-003B-797C-6394-3CAB5A53AE21}"/>
              </a:ext>
            </a:extLst>
          </p:cNvPr>
          <p:cNvSpPr txBox="1"/>
          <p:nvPr/>
        </p:nvSpPr>
        <p:spPr>
          <a:xfrm>
            <a:off x="936263" y="1034033"/>
            <a:ext cx="4838200" cy="1323439"/>
          </a:xfrm>
          <a:prstGeom prst="rect">
            <a:avLst/>
          </a:prstGeom>
          <a:noFill/>
        </p:spPr>
        <p:txBody>
          <a:bodyPr wrap="square" rtlCol="0">
            <a:spAutoFit/>
          </a:bodyPr>
          <a:lstStyle/>
          <a:p>
            <a:r>
              <a:rPr lang="en-IN" sz="8000" dirty="0"/>
              <a:t>Thank You</a:t>
            </a:r>
          </a:p>
        </p:txBody>
      </p:sp>
    </p:spTree>
    <p:extLst>
      <p:ext uri="{BB962C8B-B14F-4D97-AF65-F5344CB8AC3E}">
        <p14:creationId xmlns:p14="http://schemas.microsoft.com/office/powerpoint/2010/main" val="658257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9254D738A9844E96BED4E93302BCC9" ma:contentTypeVersion="13" ma:contentTypeDescription="Create a new document." ma:contentTypeScope="" ma:versionID="d75ebba46f759f60a53795d53583a917">
  <xsd:schema xmlns:xsd="http://www.w3.org/2001/XMLSchema" xmlns:xs="http://www.w3.org/2001/XMLSchema" xmlns:p="http://schemas.microsoft.com/office/2006/metadata/properties" xmlns:ns3="cdb52a19-9f22-457d-9a89-21b09f70e343" xmlns:ns4="17d2b34e-8323-4fa4-ac0f-ffc54e5e1b59" targetNamespace="http://schemas.microsoft.com/office/2006/metadata/properties" ma:root="true" ma:fieldsID="fbeefc09402589814fa58fc26010c978" ns3:_="" ns4:_="">
    <xsd:import namespace="cdb52a19-9f22-457d-9a89-21b09f70e343"/>
    <xsd:import namespace="17d2b34e-8323-4fa4-ac0f-ffc54e5e1b5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52a19-9f22-457d-9a89-21b09f70e3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d2b34e-8323-4fa4-ac0f-ffc54e5e1b5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FDFF93-ABA9-4F7D-9FEC-A9AFFA619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52a19-9f22-457d-9a89-21b09f70e343"/>
    <ds:schemaRef ds:uri="17d2b34e-8323-4fa4-ac0f-ffc54e5e1b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A620AD-565D-4CE2-B3E6-D374E784DD11}">
  <ds:schemaRefs>
    <ds:schemaRef ds:uri="http://schemas.microsoft.com/sharepoint/v3/contenttype/forms"/>
  </ds:schemaRefs>
</ds:datastoreItem>
</file>

<file path=customXml/itemProps3.xml><?xml version="1.0" encoding="utf-8"?>
<ds:datastoreItem xmlns:ds="http://schemas.openxmlformats.org/officeDocument/2006/customXml" ds:itemID="{A86B15F2-7095-4506-9E38-436B41A64C4C}">
  <ds:schemaRefs>
    <ds:schemaRef ds:uri="http://schemas.microsoft.com/office/infopath/2007/PartnerControls"/>
    <ds:schemaRef ds:uri="http://purl.org/dc/dcmitype/"/>
    <ds:schemaRef ds:uri="http://schemas.microsoft.com/office/2006/metadata/properties"/>
    <ds:schemaRef ds:uri="http://www.w3.org/XML/1998/namespace"/>
    <ds:schemaRef ds:uri="17d2b34e-8323-4fa4-ac0f-ffc54e5e1b59"/>
    <ds:schemaRef ds:uri="http://schemas.microsoft.com/office/2006/documentManagement/types"/>
    <ds:schemaRef ds:uri="http://purl.org/dc/elements/1.1/"/>
    <ds:schemaRef ds:uri="http://schemas.openxmlformats.org/package/2006/metadata/core-properties"/>
    <ds:schemaRef ds:uri="cdb52a19-9f22-457d-9a89-21b09f70e34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310</TotalTime>
  <Words>735</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 Adnan Mistry</dc:creator>
  <cp:lastModifiedBy>PT Adnan Mistry</cp:lastModifiedBy>
  <cp:revision>18</cp:revision>
  <dcterms:created xsi:type="dcterms:W3CDTF">2022-08-03T05:43:35Z</dcterms:created>
  <dcterms:modified xsi:type="dcterms:W3CDTF">2022-08-03T10:54:11Z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0x010100969254D738A9844E96BED4E93302BCC9</vt:lpwstr>
  </property>
</Properties>
</file>