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FFFFFF"/>
    <a:srgbClr val="3F10AB"/>
    <a:srgbClr val="CE93FD"/>
    <a:srgbClr val="F6F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9986A-CBB6-AB53-E9B3-638A155347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C8301A-9BD9-4848-577F-E3444798EB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43BE82-C83C-67B2-B0FF-D1E72427B7B5}"/>
              </a:ext>
            </a:extLst>
          </p:cNvPr>
          <p:cNvSpPr>
            <a:spLocks noGrp="1"/>
          </p:cNvSpPr>
          <p:nvPr>
            <p:ph type="dt" sz="half" idx="10"/>
          </p:nvPr>
        </p:nvSpPr>
        <p:spPr/>
        <p:txBody>
          <a:bodyPr/>
          <a:lstStyle/>
          <a:p>
            <a:fld id="{7B62A9F9-F63C-49D7-B19F-ABC90122D975}" type="datetimeFigureOut">
              <a:rPr lang="en-US" smtClean="0"/>
              <a:t>26-Dec-23</a:t>
            </a:fld>
            <a:endParaRPr lang="en-US"/>
          </a:p>
        </p:txBody>
      </p:sp>
      <p:sp>
        <p:nvSpPr>
          <p:cNvPr id="5" name="Footer Placeholder 4">
            <a:extLst>
              <a:ext uri="{FF2B5EF4-FFF2-40B4-BE49-F238E27FC236}">
                <a16:creationId xmlns:a16="http://schemas.microsoft.com/office/drawing/2014/main" id="{93B076D6-636E-0003-241E-3C3D8515B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F5C54-AADE-619D-B54E-7D5759DA90DD}"/>
              </a:ext>
            </a:extLst>
          </p:cNvPr>
          <p:cNvSpPr>
            <a:spLocks noGrp="1"/>
          </p:cNvSpPr>
          <p:nvPr>
            <p:ph type="sldNum" sz="quarter" idx="12"/>
          </p:nvPr>
        </p:nvSpPr>
        <p:spPr/>
        <p:txBody>
          <a:bodyPr/>
          <a:lstStyle/>
          <a:p>
            <a:fld id="{37F5C2DC-77B1-4963-9529-3E3372C05D25}" type="slidenum">
              <a:rPr lang="en-US" smtClean="0"/>
              <a:t>‹#›</a:t>
            </a:fld>
            <a:endParaRPr lang="en-US"/>
          </a:p>
        </p:txBody>
      </p:sp>
    </p:spTree>
    <p:extLst>
      <p:ext uri="{BB962C8B-B14F-4D97-AF65-F5344CB8AC3E}">
        <p14:creationId xmlns:p14="http://schemas.microsoft.com/office/powerpoint/2010/main" val="386046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1E541-6515-1EC9-ECE5-F45AA994F5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F7CD7A-7F21-054E-6AF9-BBF752EA44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BADFE7-0E51-DFBC-1C16-13862EC210CE}"/>
              </a:ext>
            </a:extLst>
          </p:cNvPr>
          <p:cNvSpPr>
            <a:spLocks noGrp="1"/>
          </p:cNvSpPr>
          <p:nvPr>
            <p:ph type="dt" sz="half" idx="10"/>
          </p:nvPr>
        </p:nvSpPr>
        <p:spPr/>
        <p:txBody>
          <a:bodyPr/>
          <a:lstStyle/>
          <a:p>
            <a:fld id="{7B62A9F9-F63C-49D7-B19F-ABC90122D975}" type="datetimeFigureOut">
              <a:rPr lang="en-US" smtClean="0"/>
              <a:t>26-Dec-23</a:t>
            </a:fld>
            <a:endParaRPr lang="en-US"/>
          </a:p>
        </p:txBody>
      </p:sp>
      <p:sp>
        <p:nvSpPr>
          <p:cNvPr id="5" name="Footer Placeholder 4">
            <a:extLst>
              <a:ext uri="{FF2B5EF4-FFF2-40B4-BE49-F238E27FC236}">
                <a16:creationId xmlns:a16="http://schemas.microsoft.com/office/drawing/2014/main" id="{9F67AA47-EBC6-5BC3-753C-4A4FEF8005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CD580-8FC3-8A4E-EFE3-32E195432605}"/>
              </a:ext>
            </a:extLst>
          </p:cNvPr>
          <p:cNvSpPr>
            <a:spLocks noGrp="1"/>
          </p:cNvSpPr>
          <p:nvPr>
            <p:ph type="sldNum" sz="quarter" idx="12"/>
          </p:nvPr>
        </p:nvSpPr>
        <p:spPr/>
        <p:txBody>
          <a:bodyPr/>
          <a:lstStyle/>
          <a:p>
            <a:fld id="{37F5C2DC-77B1-4963-9529-3E3372C05D25}" type="slidenum">
              <a:rPr lang="en-US" smtClean="0"/>
              <a:t>‹#›</a:t>
            </a:fld>
            <a:endParaRPr lang="en-US"/>
          </a:p>
        </p:txBody>
      </p:sp>
    </p:spTree>
    <p:extLst>
      <p:ext uri="{BB962C8B-B14F-4D97-AF65-F5344CB8AC3E}">
        <p14:creationId xmlns:p14="http://schemas.microsoft.com/office/powerpoint/2010/main" val="155670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F8A03-6C8C-AE93-1A38-F3F25C91F7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434C8E-CF8F-7282-0F6A-D230B34457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BA17B-01D7-C4E8-8ABA-3EF0BE7613F7}"/>
              </a:ext>
            </a:extLst>
          </p:cNvPr>
          <p:cNvSpPr>
            <a:spLocks noGrp="1"/>
          </p:cNvSpPr>
          <p:nvPr>
            <p:ph type="dt" sz="half" idx="10"/>
          </p:nvPr>
        </p:nvSpPr>
        <p:spPr/>
        <p:txBody>
          <a:bodyPr/>
          <a:lstStyle/>
          <a:p>
            <a:fld id="{7B62A9F9-F63C-49D7-B19F-ABC90122D975}" type="datetimeFigureOut">
              <a:rPr lang="en-US" smtClean="0"/>
              <a:t>26-Dec-23</a:t>
            </a:fld>
            <a:endParaRPr lang="en-US"/>
          </a:p>
        </p:txBody>
      </p:sp>
      <p:sp>
        <p:nvSpPr>
          <p:cNvPr id="5" name="Footer Placeholder 4">
            <a:extLst>
              <a:ext uri="{FF2B5EF4-FFF2-40B4-BE49-F238E27FC236}">
                <a16:creationId xmlns:a16="http://schemas.microsoft.com/office/drawing/2014/main" id="{16542BB9-2EA1-5665-266F-66790CBBA7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BFD1B-096E-EC39-126E-6C3645B8D90B}"/>
              </a:ext>
            </a:extLst>
          </p:cNvPr>
          <p:cNvSpPr>
            <a:spLocks noGrp="1"/>
          </p:cNvSpPr>
          <p:nvPr>
            <p:ph type="sldNum" sz="quarter" idx="12"/>
          </p:nvPr>
        </p:nvSpPr>
        <p:spPr/>
        <p:txBody>
          <a:bodyPr/>
          <a:lstStyle/>
          <a:p>
            <a:fld id="{37F5C2DC-77B1-4963-9529-3E3372C05D25}" type="slidenum">
              <a:rPr lang="en-US" smtClean="0"/>
              <a:t>‹#›</a:t>
            </a:fld>
            <a:endParaRPr lang="en-US"/>
          </a:p>
        </p:txBody>
      </p:sp>
    </p:spTree>
    <p:extLst>
      <p:ext uri="{BB962C8B-B14F-4D97-AF65-F5344CB8AC3E}">
        <p14:creationId xmlns:p14="http://schemas.microsoft.com/office/powerpoint/2010/main" val="375699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671B4-1839-F3D2-E67E-4F965B59DE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F9047-37C6-F5C4-93C1-B8B5506DEA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CFAD4-BAC3-CA43-5E1A-9D3E22DE0AF5}"/>
              </a:ext>
            </a:extLst>
          </p:cNvPr>
          <p:cNvSpPr>
            <a:spLocks noGrp="1"/>
          </p:cNvSpPr>
          <p:nvPr>
            <p:ph type="dt" sz="half" idx="10"/>
          </p:nvPr>
        </p:nvSpPr>
        <p:spPr/>
        <p:txBody>
          <a:bodyPr/>
          <a:lstStyle/>
          <a:p>
            <a:fld id="{7B62A9F9-F63C-49D7-B19F-ABC90122D975}" type="datetimeFigureOut">
              <a:rPr lang="en-US" smtClean="0"/>
              <a:t>26-Dec-23</a:t>
            </a:fld>
            <a:endParaRPr lang="en-US"/>
          </a:p>
        </p:txBody>
      </p:sp>
      <p:sp>
        <p:nvSpPr>
          <p:cNvPr id="5" name="Footer Placeholder 4">
            <a:extLst>
              <a:ext uri="{FF2B5EF4-FFF2-40B4-BE49-F238E27FC236}">
                <a16:creationId xmlns:a16="http://schemas.microsoft.com/office/drawing/2014/main" id="{0BE9472E-9074-20A5-5BBF-3A8817891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3A6BC-9A3D-1C94-1A89-2671149BA193}"/>
              </a:ext>
            </a:extLst>
          </p:cNvPr>
          <p:cNvSpPr>
            <a:spLocks noGrp="1"/>
          </p:cNvSpPr>
          <p:nvPr>
            <p:ph type="sldNum" sz="quarter" idx="12"/>
          </p:nvPr>
        </p:nvSpPr>
        <p:spPr/>
        <p:txBody>
          <a:bodyPr/>
          <a:lstStyle/>
          <a:p>
            <a:fld id="{37F5C2DC-77B1-4963-9529-3E3372C05D25}" type="slidenum">
              <a:rPr lang="en-US" smtClean="0"/>
              <a:t>‹#›</a:t>
            </a:fld>
            <a:endParaRPr lang="en-US"/>
          </a:p>
        </p:txBody>
      </p:sp>
    </p:spTree>
    <p:extLst>
      <p:ext uri="{BB962C8B-B14F-4D97-AF65-F5344CB8AC3E}">
        <p14:creationId xmlns:p14="http://schemas.microsoft.com/office/powerpoint/2010/main" val="252216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54622-C498-CCFC-9D3F-812CF102CC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874CF3-B5CE-B8A6-02A4-03401A7483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0A4F8C-55DC-B10F-6539-CDC4242BF496}"/>
              </a:ext>
            </a:extLst>
          </p:cNvPr>
          <p:cNvSpPr>
            <a:spLocks noGrp="1"/>
          </p:cNvSpPr>
          <p:nvPr>
            <p:ph type="dt" sz="half" idx="10"/>
          </p:nvPr>
        </p:nvSpPr>
        <p:spPr/>
        <p:txBody>
          <a:bodyPr/>
          <a:lstStyle/>
          <a:p>
            <a:fld id="{7B62A9F9-F63C-49D7-B19F-ABC90122D975}" type="datetimeFigureOut">
              <a:rPr lang="en-US" smtClean="0"/>
              <a:t>26-Dec-23</a:t>
            </a:fld>
            <a:endParaRPr lang="en-US"/>
          </a:p>
        </p:txBody>
      </p:sp>
      <p:sp>
        <p:nvSpPr>
          <p:cNvPr id="5" name="Footer Placeholder 4">
            <a:extLst>
              <a:ext uri="{FF2B5EF4-FFF2-40B4-BE49-F238E27FC236}">
                <a16:creationId xmlns:a16="http://schemas.microsoft.com/office/drawing/2014/main" id="{5794E753-BD2F-2880-F44E-2E9C5B5C1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E5B1F-4431-92BD-AA38-3BE56DA7A085}"/>
              </a:ext>
            </a:extLst>
          </p:cNvPr>
          <p:cNvSpPr>
            <a:spLocks noGrp="1"/>
          </p:cNvSpPr>
          <p:nvPr>
            <p:ph type="sldNum" sz="quarter" idx="12"/>
          </p:nvPr>
        </p:nvSpPr>
        <p:spPr/>
        <p:txBody>
          <a:bodyPr/>
          <a:lstStyle/>
          <a:p>
            <a:fld id="{37F5C2DC-77B1-4963-9529-3E3372C05D25}" type="slidenum">
              <a:rPr lang="en-US" smtClean="0"/>
              <a:t>‹#›</a:t>
            </a:fld>
            <a:endParaRPr lang="en-US"/>
          </a:p>
        </p:txBody>
      </p:sp>
    </p:spTree>
    <p:extLst>
      <p:ext uri="{BB962C8B-B14F-4D97-AF65-F5344CB8AC3E}">
        <p14:creationId xmlns:p14="http://schemas.microsoft.com/office/powerpoint/2010/main" val="100575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A38E-BC90-554F-17D8-D4F968F794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7AF92C-FC8B-ADA1-DEA0-E863761BAA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848AA3-1399-9834-A19C-0C24F0E114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4DC37B-FE1D-EC2D-B0FF-F587067DD25A}"/>
              </a:ext>
            </a:extLst>
          </p:cNvPr>
          <p:cNvSpPr>
            <a:spLocks noGrp="1"/>
          </p:cNvSpPr>
          <p:nvPr>
            <p:ph type="dt" sz="half" idx="10"/>
          </p:nvPr>
        </p:nvSpPr>
        <p:spPr/>
        <p:txBody>
          <a:bodyPr/>
          <a:lstStyle/>
          <a:p>
            <a:fld id="{7B62A9F9-F63C-49D7-B19F-ABC90122D975}" type="datetimeFigureOut">
              <a:rPr lang="en-US" smtClean="0"/>
              <a:t>26-Dec-23</a:t>
            </a:fld>
            <a:endParaRPr lang="en-US"/>
          </a:p>
        </p:txBody>
      </p:sp>
      <p:sp>
        <p:nvSpPr>
          <p:cNvPr id="6" name="Footer Placeholder 5">
            <a:extLst>
              <a:ext uri="{FF2B5EF4-FFF2-40B4-BE49-F238E27FC236}">
                <a16:creationId xmlns:a16="http://schemas.microsoft.com/office/drawing/2014/main" id="{988841DA-4EC8-BF4F-7773-3B1C2EDA35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B6BD16-6C80-AF4C-1629-97C727B52B31}"/>
              </a:ext>
            </a:extLst>
          </p:cNvPr>
          <p:cNvSpPr>
            <a:spLocks noGrp="1"/>
          </p:cNvSpPr>
          <p:nvPr>
            <p:ph type="sldNum" sz="quarter" idx="12"/>
          </p:nvPr>
        </p:nvSpPr>
        <p:spPr/>
        <p:txBody>
          <a:bodyPr/>
          <a:lstStyle/>
          <a:p>
            <a:fld id="{37F5C2DC-77B1-4963-9529-3E3372C05D25}" type="slidenum">
              <a:rPr lang="en-US" smtClean="0"/>
              <a:t>‹#›</a:t>
            </a:fld>
            <a:endParaRPr lang="en-US"/>
          </a:p>
        </p:txBody>
      </p:sp>
    </p:spTree>
    <p:extLst>
      <p:ext uri="{BB962C8B-B14F-4D97-AF65-F5344CB8AC3E}">
        <p14:creationId xmlns:p14="http://schemas.microsoft.com/office/powerpoint/2010/main" val="2416446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51B55-6656-6098-3BB9-8B9B5DD9A9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59F721-89EA-25B7-DA96-F319C52BB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C82F02-A0EE-9178-5B1D-A6CD9A5550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5614FA-183F-4328-892C-C4EA92F99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64F006-23A0-E589-32C9-BC6507E338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25BFCA-6EFB-2155-95C2-B5B75A4E37C4}"/>
              </a:ext>
            </a:extLst>
          </p:cNvPr>
          <p:cNvSpPr>
            <a:spLocks noGrp="1"/>
          </p:cNvSpPr>
          <p:nvPr>
            <p:ph type="dt" sz="half" idx="10"/>
          </p:nvPr>
        </p:nvSpPr>
        <p:spPr/>
        <p:txBody>
          <a:bodyPr/>
          <a:lstStyle/>
          <a:p>
            <a:fld id="{7B62A9F9-F63C-49D7-B19F-ABC90122D975}" type="datetimeFigureOut">
              <a:rPr lang="en-US" smtClean="0"/>
              <a:t>26-Dec-23</a:t>
            </a:fld>
            <a:endParaRPr lang="en-US"/>
          </a:p>
        </p:txBody>
      </p:sp>
      <p:sp>
        <p:nvSpPr>
          <p:cNvPr id="8" name="Footer Placeholder 7">
            <a:extLst>
              <a:ext uri="{FF2B5EF4-FFF2-40B4-BE49-F238E27FC236}">
                <a16:creationId xmlns:a16="http://schemas.microsoft.com/office/drawing/2014/main" id="{3C43A8C4-C6F3-F229-4E72-C979F2A893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88FDDD-4CE1-F78F-F724-3A8F01F035C6}"/>
              </a:ext>
            </a:extLst>
          </p:cNvPr>
          <p:cNvSpPr>
            <a:spLocks noGrp="1"/>
          </p:cNvSpPr>
          <p:nvPr>
            <p:ph type="sldNum" sz="quarter" idx="12"/>
          </p:nvPr>
        </p:nvSpPr>
        <p:spPr/>
        <p:txBody>
          <a:bodyPr/>
          <a:lstStyle/>
          <a:p>
            <a:fld id="{37F5C2DC-77B1-4963-9529-3E3372C05D25}" type="slidenum">
              <a:rPr lang="en-US" smtClean="0"/>
              <a:t>‹#›</a:t>
            </a:fld>
            <a:endParaRPr lang="en-US"/>
          </a:p>
        </p:txBody>
      </p:sp>
    </p:spTree>
    <p:extLst>
      <p:ext uri="{BB962C8B-B14F-4D97-AF65-F5344CB8AC3E}">
        <p14:creationId xmlns:p14="http://schemas.microsoft.com/office/powerpoint/2010/main" val="2079596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B9A9-6D30-62E7-9556-D6D5CF20A3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F024EF-548A-2797-1217-ABCF7032E1A3}"/>
              </a:ext>
            </a:extLst>
          </p:cNvPr>
          <p:cNvSpPr>
            <a:spLocks noGrp="1"/>
          </p:cNvSpPr>
          <p:nvPr>
            <p:ph type="dt" sz="half" idx="10"/>
          </p:nvPr>
        </p:nvSpPr>
        <p:spPr/>
        <p:txBody>
          <a:bodyPr/>
          <a:lstStyle/>
          <a:p>
            <a:fld id="{7B62A9F9-F63C-49D7-B19F-ABC90122D975}" type="datetimeFigureOut">
              <a:rPr lang="en-US" smtClean="0"/>
              <a:t>26-Dec-23</a:t>
            </a:fld>
            <a:endParaRPr lang="en-US"/>
          </a:p>
        </p:txBody>
      </p:sp>
      <p:sp>
        <p:nvSpPr>
          <p:cNvPr id="4" name="Footer Placeholder 3">
            <a:extLst>
              <a:ext uri="{FF2B5EF4-FFF2-40B4-BE49-F238E27FC236}">
                <a16:creationId xmlns:a16="http://schemas.microsoft.com/office/drawing/2014/main" id="{5BF41230-D729-D768-80DC-66A2868F04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E87552-C164-FD20-58E7-7FDFCA300352}"/>
              </a:ext>
            </a:extLst>
          </p:cNvPr>
          <p:cNvSpPr>
            <a:spLocks noGrp="1"/>
          </p:cNvSpPr>
          <p:nvPr>
            <p:ph type="sldNum" sz="quarter" idx="12"/>
          </p:nvPr>
        </p:nvSpPr>
        <p:spPr/>
        <p:txBody>
          <a:bodyPr/>
          <a:lstStyle/>
          <a:p>
            <a:fld id="{37F5C2DC-77B1-4963-9529-3E3372C05D25}" type="slidenum">
              <a:rPr lang="en-US" smtClean="0"/>
              <a:t>‹#›</a:t>
            </a:fld>
            <a:endParaRPr lang="en-US"/>
          </a:p>
        </p:txBody>
      </p:sp>
    </p:spTree>
    <p:extLst>
      <p:ext uri="{BB962C8B-B14F-4D97-AF65-F5344CB8AC3E}">
        <p14:creationId xmlns:p14="http://schemas.microsoft.com/office/powerpoint/2010/main" val="244077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68600-3953-4845-C24F-A2674539E0A1}"/>
              </a:ext>
            </a:extLst>
          </p:cNvPr>
          <p:cNvSpPr>
            <a:spLocks noGrp="1"/>
          </p:cNvSpPr>
          <p:nvPr>
            <p:ph type="dt" sz="half" idx="10"/>
          </p:nvPr>
        </p:nvSpPr>
        <p:spPr/>
        <p:txBody>
          <a:bodyPr/>
          <a:lstStyle/>
          <a:p>
            <a:fld id="{7B62A9F9-F63C-49D7-B19F-ABC90122D975}" type="datetimeFigureOut">
              <a:rPr lang="en-US" smtClean="0"/>
              <a:t>26-Dec-23</a:t>
            </a:fld>
            <a:endParaRPr lang="en-US"/>
          </a:p>
        </p:txBody>
      </p:sp>
      <p:sp>
        <p:nvSpPr>
          <p:cNvPr id="3" name="Footer Placeholder 2">
            <a:extLst>
              <a:ext uri="{FF2B5EF4-FFF2-40B4-BE49-F238E27FC236}">
                <a16:creationId xmlns:a16="http://schemas.microsoft.com/office/drawing/2014/main" id="{2A396E3C-0A57-6DBB-6A5E-CA03613313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C18EAF-03A2-97B0-B88D-5AC40A08491D}"/>
              </a:ext>
            </a:extLst>
          </p:cNvPr>
          <p:cNvSpPr>
            <a:spLocks noGrp="1"/>
          </p:cNvSpPr>
          <p:nvPr>
            <p:ph type="sldNum" sz="quarter" idx="12"/>
          </p:nvPr>
        </p:nvSpPr>
        <p:spPr/>
        <p:txBody>
          <a:bodyPr/>
          <a:lstStyle/>
          <a:p>
            <a:fld id="{37F5C2DC-77B1-4963-9529-3E3372C05D25}" type="slidenum">
              <a:rPr lang="en-US" smtClean="0"/>
              <a:t>‹#›</a:t>
            </a:fld>
            <a:endParaRPr lang="en-US"/>
          </a:p>
        </p:txBody>
      </p:sp>
    </p:spTree>
    <p:extLst>
      <p:ext uri="{BB962C8B-B14F-4D97-AF65-F5344CB8AC3E}">
        <p14:creationId xmlns:p14="http://schemas.microsoft.com/office/powerpoint/2010/main" val="3316660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A7C22-D407-CE9A-ED74-23833725CE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052EC5-861D-9A2F-C114-650E3A635B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F09B2B-B368-EEF2-7AD2-2D73F27CAC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3CB9DB-4D41-40B3-D3C9-8A7FC3521656}"/>
              </a:ext>
            </a:extLst>
          </p:cNvPr>
          <p:cNvSpPr>
            <a:spLocks noGrp="1"/>
          </p:cNvSpPr>
          <p:nvPr>
            <p:ph type="dt" sz="half" idx="10"/>
          </p:nvPr>
        </p:nvSpPr>
        <p:spPr/>
        <p:txBody>
          <a:bodyPr/>
          <a:lstStyle/>
          <a:p>
            <a:fld id="{7B62A9F9-F63C-49D7-B19F-ABC90122D975}" type="datetimeFigureOut">
              <a:rPr lang="en-US" smtClean="0"/>
              <a:t>26-Dec-23</a:t>
            </a:fld>
            <a:endParaRPr lang="en-US"/>
          </a:p>
        </p:txBody>
      </p:sp>
      <p:sp>
        <p:nvSpPr>
          <p:cNvPr id="6" name="Footer Placeholder 5">
            <a:extLst>
              <a:ext uri="{FF2B5EF4-FFF2-40B4-BE49-F238E27FC236}">
                <a16:creationId xmlns:a16="http://schemas.microsoft.com/office/drawing/2014/main" id="{91DE2412-5D14-8611-BF3E-EAC384C123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784B7A-D841-C30D-A057-6FEB47559DD1}"/>
              </a:ext>
            </a:extLst>
          </p:cNvPr>
          <p:cNvSpPr>
            <a:spLocks noGrp="1"/>
          </p:cNvSpPr>
          <p:nvPr>
            <p:ph type="sldNum" sz="quarter" idx="12"/>
          </p:nvPr>
        </p:nvSpPr>
        <p:spPr/>
        <p:txBody>
          <a:bodyPr/>
          <a:lstStyle/>
          <a:p>
            <a:fld id="{37F5C2DC-77B1-4963-9529-3E3372C05D25}" type="slidenum">
              <a:rPr lang="en-US" smtClean="0"/>
              <a:t>‹#›</a:t>
            </a:fld>
            <a:endParaRPr lang="en-US"/>
          </a:p>
        </p:txBody>
      </p:sp>
    </p:spTree>
    <p:extLst>
      <p:ext uri="{BB962C8B-B14F-4D97-AF65-F5344CB8AC3E}">
        <p14:creationId xmlns:p14="http://schemas.microsoft.com/office/powerpoint/2010/main" val="4291081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AC60-0673-1DA6-E132-3E54CA096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26EAA1-EC28-2853-6741-144CC3569C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3E017C-CFA8-2FBD-7583-31E6DB406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ACC725-3C9B-5E86-42A2-4F2D81C7BB0E}"/>
              </a:ext>
            </a:extLst>
          </p:cNvPr>
          <p:cNvSpPr>
            <a:spLocks noGrp="1"/>
          </p:cNvSpPr>
          <p:nvPr>
            <p:ph type="dt" sz="half" idx="10"/>
          </p:nvPr>
        </p:nvSpPr>
        <p:spPr/>
        <p:txBody>
          <a:bodyPr/>
          <a:lstStyle/>
          <a:p>
            <a:fld id="{7B62A9F9-F63C-49D7-B19F-ABC90122D975}" type="datetimeFigureOut">
              <a:rPr lang="en-US" smtClean="0"/>
              <a:t>26-Dec-23</a:t>
            </a:fld>
            <a:endParaRPr lang="en-US"/>
          </a:p>
        </p:txBody>
      </p:sp>
      <p:sp>
        <p:nvSpPr>
          <p:cNvPr id="6" name="Footer Placeholder 5">
            <a:extLst>
              <a:ext uri="{FF2B5EF4-FFF2-40B4-BE49-F238E27FC236}">
                <a16:creationId xmlns:a16="http://schemas.microsoft.com/office/drawing/2014/main" id="{37E6D835-2B71-3ACE-9AA5-EDF3957744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C75334-CE9C-D0CA-4F37-FD6A52F31928}"/>
              </a:ext>
            </a:extLst>
          </p:cNvPr>
          <p:cNvSpPr>
            <a:spLocks noGrp="1"/>
          </p:cNvSpPr>
          <p:nvPr>
            <p:ph type="sldNum" sz="quarter" idx="12"/>
          </p:nvPr>
        </p:nvSpPr>
        <p:spPr/>
        <p:txBody>
          <a:bodyPr/>
          <a:lstStyle/>
          <a:p>
            <a:fld id="{37F5C2DC-77B1-4963-9529-3E3372C05D25}" type="slidenum">
              <a:rPr lang="en-US" smtClean="0"/>
              <a:t>‹#›</a:t>
            </a:fld>
            <a:endParaRPr lang="en-US"/>
          </a:p>
        </p:txBody>
      </p:sp>
    </p:spTree>
    <p:extLst>
      <p:ext uri="{BB962C8B-B14F-4D97-AF65-F5344CB8AC3E}">
        <p14:creationId xmlns:p14="http://schemas.microsoft.com/office/powerpoint/2010/main" val="174169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2929C9-6D96-34CC-718B-E50463EC6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EF37A9-777E-B1B1-35F1-E4B6D44066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501D01-D59C-E11F-A82D-F4BBF4B4EB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2A9F9-F63C-49D7-B19F-ABC90122D975}" type="datetimeFigureOut">
              <a:rPr lang="en-US" smtClean="0"/>
              <a:t>26-Dec-23</a:t>
            </a:fld>
            <a:endParaRPr lang="en-US"/>
          </a:p>
        </p:txBody>
      </p:sp>
      <p:sp>
        <p:nvSpPr>
          <p:cNvPr id="5" name="Footer Placeholder 4">
            <a:extLst>
              <a:ext uri="{FF2B5EF4-FFF2-40B4-BE49-F238E27FC236}">
                <a16:creationId xmlns:a16="http://schemas.microsoft.com/office/drawing/2014/main" id="{0238170E-7DBA-7262-CC39-ED7461C5F0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04DE11-0DEA-4CD8-AA1C-8C1AD32D9D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5C2DC-77B1-4963-9529-3E3372C05D25}" type="slidenum">
              <a:rPr lang="en-US" smtClean="0"/>
              <a:t>‹#›</a:t>
            </a:fld>
            <a:endParaRPr lang="en-US"/>
          </a:p>
        </p:txBody>
      </p:sp>
    </p:spTree>
    <p:extLst>
      <p:ext uri="{BB962C8B-B14F-4D97-AF65-F5344CB8AC3E}">
        <p14:creationId xmlns:p14="http://schemas.microsoft.com/office/powerpoint/2010/main" val="2295866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https://www.weblineindia.com/blog/website-maintenance-services-cost-and-benefi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weblineindia.com/blog/website-maintenance-services-cost-and-benefi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weblineindia.com/blog/website-maintenance-services-cost-and-benefi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weblineindia.com/blog/website-maintenance-services-cost-and-benefi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weblineindia.com/blog/website-maintenance-services-cost-and-benefi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hyperlink" Target="https://www.weblineindia.com/blog/website-maintenance-services-cost-and-benefit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jpeg"/><Relationship Id="rId7" Type="http://schemas.openxmlformats.org/officeDocument/2006/relationships/image" Target="../media/image20.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48786E7-D00C-ABB6-5DC5-7A4DBDDAA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766" cy="6858000"/>
          </a:xfrm>
          <a:prstGeom prst="rect">
            <a:avLst/>
          </a:prstGeom>
        </p:spPr>
      </p:pic>
      <p:sp>
        <p:nvSpPr>
          <p:cNvPr id="10" name="Rectangle 9">
            <a:extLst>
              <a:ext uri="{FF2B5EF4-FFF2-40B4-BE49-F238E27FC236}">
                <a16:creationId xmlns:a16="http://schemas.microsoft.com/office/drawing/2014/main" id="{A658629E-86EF-61B6-CD42-30649604855B}"/>
              </a:ext>
            </a:extLst>
          </p:cNvPr>
          <p:cNvSpPr/>
          <p:nvPr/>
        </p:nvSpPr>
        <p:spPr>
          <a:xfrm>
            <a:off x="0" y="0"/>
            <a:ext cx="12192000" cy="6858000"/>
          </a:xfrm>
          <a:prstGeom prst="rect">
            <a:avLst/>
          </a:prstGeom>
          <a:solidFill>
            <a:srgbClr val="F6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AB4CF23E-29C0-53E0-2AB1-CEAEFAE084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527" y="547941"/>
            <a:ext cx="2646999" cy="411184"/>
          </a:xfrm>
          <a:prstGeom prst="rect">
            <a:avLst/>
          </a:prstGeom>
        </p:spPr>
      </p:pic>
      <p:sp>
        <p:nvSpPr>
          <p:cNvPr id="7" name="TextBox 6">
            <a:extLst>
              <a:ext uri="{FF2B5EF4-FFF2-40B4-BE49-F238E27FC236}">
                <a16:creationId xmlns:a16="http://schemas.microsoft.com/office/drawing/2014/main" id="{15E69273-747E-5034-658C-D814FEF14149}"/>
              </a:ext>
            </a:extLst>
          </p:cNvPr>
          <p:cNvSpPr txBox="1"/>
          <p:nvPr/>
        </p:nvSpPr>
        <p:spPr>
          <a:xfrm>
            <a:off x="630528" y="2459504"/>
            <a:ext cx="5617872" cy="2123658"/>
          </a:xfrm>
          <a:prstGeom prst="rect">
            <a:avLst/>
          </a:prstGeom>
          <a:noFill/>
        </p:spPr>
        <p:txBody>
          <a:bodyPr wrap="square">
            <a:spAutoFit/>
          </a:bodyPr>
          <a:lstStyle/>
          <a:p>
            <a:r>
              <a:rPr lang="en-US" sz="4400" b="1" dirty="0">
                <a:solidFill>
                  <a:schemeClr val="tx1">
                    <a:lumMod val="85000"/>
                    <a:lumOff val="15000"/>
                  </a:schemeClr>
                </a:solidFill>
                <a:effectLst/>
              </a:rPr>
              <a:t>Website Maintenance Services Cost and Benefits</a:t>
            </a:r>
            <a:endParaRPr lang="en-US" sz="4400" b="1" dirty="0">
              <a:solidFill>
                <a:schemeClr val="tx1">
                  <a:lumMod val="85000"/>
                  <a:lumOff val="15000"/>
                </a:schemeClr>
              </a:solidFill>
            </a:endParaRPr>
          </a:p>
        </p:txBody>
      </p:sp>
      <p:pic>
        <p:nvPicPr>
          <p:cNvPr id="9" name="Graphic 8">
            <a:extLst>
              <a:ext uri="{FF2B5EF4-FFF2-40B4-BE49-F238E27FC236}">
                <a16:creationId xmlns:a16="http://schemas.microsoft.com/office/drawing/2014/main" id="{E4118097-65F7-5664-732F-8EE429267F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1006764" y="5957381"/>
            <a:ext cx="171450" cy="561975"/>
          </a:xfrm>
          <a:prstGeom prst="rect">
            <a:avLst/>
          </a:prstGeom>
        </p:spPr>
      </p:pic>
      <p:pic>
        <p:nvPicPr>
          <p:cNvPr id="18" name="Graphic 17">
            <a:extLst>
              <a:ext uri="{FF2B5EF4-FFF2-40B4-BE49-F238E27FC236}">
                <a16:creationId xmlns:a16="http://schemas.microsoft.com/office/drawing/2014/main" id="{6FBBD1E7-1A92-9416-2C4A-0F7EE7D4A4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26341" y="2114027"/>
            <a:ext cx="6965659" cy="4743974"/>
          </a:xfrm>
          <a:prstGeom prst="rect">
            <a:avLst/>
          </a:prstGeom>
        </p:spPr>
      </p:pic>
      <p:pic>
        <p:nvPicPr>
          <p:cNvPr id="21" name="Graphic 20">
            <a:extLst>
              <a:ext uri="{FF2B5EF4-FFF2-40B4-BE49-F238E27FC236}">
                <a16:creationId xmlns:a16="http://schemas.microsoft.com/office/drawing/2014/main" id="{A29C7321-9EDB-3679-7224-BC16D9831B8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01264" y="4324350"/>
            <a:ext cx="866228" cy="773162"/>
          </a:xfrm>
          <a:prstGeom prst="rect">
            <a:avLst/>
          </a:prstGeom>
        </p:spPr>
      </p:pic>
      <p:pic>
        <p:nvPicPr>
          <p:cNvPr id="16" name="Graphic 15">
            <a:extLst>
              <a:ext uri="{FF2B5EF4-FFF2-40B4-BE49-F238E27FC236}">
                <a16:creationId xmlns:a16="http://schemas.microsoft.com/office/drawing/2014/main" id="{8D1422A9-07B1-5436-3993-6624BC84D55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55197" y="1419225"/>
            <a:ext cx="5019675" cy="4019550"/>
          </a:xfrm>
          <a:prstGeom prst="rect">
            <a:avLst/>
          </a:prstGeom>
        </p:spPr>
      </p:pic>
    </p:spTree>
    <p:extLst>
      <p:ext uri="{BB962C8B-B14F-4D97-AF65-F5344CB8AC3E}">
        <p14:creationId xmlns:p14="http://schemas.microsoft.com/office/powerpoint/2010/main" val="2237156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7B674B0-DAC0-7D22-C9A3-AC0F32F39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766" cy="6858000"/>
          </a:xfrm>
          <a:prstGeom prst="rect">
            <a:avLst/>
          </a:prstGeom>
        </p:spPr>
      </p:pic>
      <p:grpSp>
        <p:nvGrpSpPr>
          <p:cNvPr id="3" name="Group 2">
            <a:extLst>
              <a:ext uri="{FF2B5EF4-FFF2-40B4-BE49-F238E27FC236}">
                <a16:creationId xmlns:a16="http://schemas.microsoft.com/office/drawing/2014/main" id="{638A2DE6-8E70-85D1-8009-9914BED62BA2}"/>
              </a:ext>
            </a:extLst>
          </p:cNvPr>
          <p:cNvGrpSpPr/>
          <p:nvPr/>
        </p:nvGrpSpPr>
        <p:grpSpPr>
          <a:xfrm>
            <a:off x="266700" y="6378109"/>
            <a:ext cx="11733075" cy="299184"/>
            <a:chOff x="801342" y="6377148"/>
            <a:chExt cx="11188204" cy="299184"/>
          </a:xfrm>
        </p:grpSpPr>
        <p:pic>
          <p:nvPicPr>
            <p:cNvPr id="4" name="Picture 3" descr="WLI-logo">
              <a:extLst>
                <a:ext uri="{FF2B5EF4-FFF2-40B4-BE49-F238E27FC236}">
                  <a16:creationId xmlns:a16="http://schemas.microsoft.com/office/drawing/2014/main" id="{FC467CBF-A2FA-85FB-24F9-BE189BCDF7BA}"/>
                </a:ext>
              </a:extLst>
            </p:cNvPr>
            <p:cNvPicPr>
              <a:picLocks noChangeAspect="1"/>
            </p:cNvPicPr>
            <p:nvPr/>
          </p:nvPicPr>
          <p:blipFill>
            <a:blip r:embed="rId3"/>
            <a:stretch>
              <a:fillRect/>
            </a:stretch>
          </p:blipFill>
          <p:spPr>
            <a:xfrm>
              <a:off x="10261870" y="6391025"/>
              <a:ext cx="1727676" cy="268608"/>
            </a:xfrm>
            <a:prstGeom prst="rect">
              <a:avLst/>
            </a:prstGeom>
          </p:spPr>
        </p:pic>
        <p:sp>
          <p:nvSpPr>
            <p:cNvPr id="5" name="Text Box 10">
              <a:extLst>
                <a:ext uri="{FF2B5EF4-FFF2-40B4-BE49-F238E27FC236}">
                  <a16:creationId xmlns:a16="http://schemas.microsoft.com/office/drawing/2014/main" id="{789B95CF-3C39-5C64-6D00-8F3BD6A3F256}"/>
                </a:ext>
              </a:extLst>
            </p:cNvPr>
            <p:cNvSpPr txBox="1"/>
            <p:nvPr/>
          </p:nvSpPr>
          <p:spPr>
            <a:xfrm>
              <a:off x="801342" y="6377148"/>
              <a:ext cx="8519603" cy="299184"/>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20000"/>
                </a:lnSpc>
              </a:pPr>
              <a:r>
                <a:rPr lang="fr-FR" altLang="zh-CN" sz="1200" b="1" dirty="0">
                  <a:solidFill>
                    <a:schemeClr val="bg1">
                      <a:lumMod val="75000"/>
                    </a:schemeClr>
                  </a:solidFill>
                  <a:latin typeface="+mn-lt"/>
                  <a:sym typeface="SimSun" panose="02010600030101010101" pitchFamily="2" charset="-122"/>
                </a:rPr>
                <a:t>Source</a:t>
              </a:r>
              <a:r>
                <a:rPr lang="fr-FR" altLang="zh-CN" sz="1200" dirty="0">
                  <a:solidFill>
                    <a:schemeClr val="bg1">
                      <a:lumMod val="75000"/>
                    </a:schemeClr>
                  </a:solidFill>
                  <a:latin typeface="+mn-lt"/>
                  <a:sym typeface="SimSun" panose="02010600030101010101" pitchFamily="2" charset="-122"/>
                </a:rPr>
                <a:t>: </a:t>
              </a:r>
              <a:r>
                <a:rPr lang="fr-FR" altLang="zh-CN" sz="1200" dirty="0">
                  <a:solidFill>
                    <a:schemeClr val="bg1">
                      <a:lumMod val="75000"/>
                    </a:schemeClr>
                  </a:solidFill>
                  <a:latin typeface="+mn-lt"/>
                  <a:sym typeface="SimSun" panose="02010600030101010101" pitchFamily="2" charset="-122"/>
                  <a:hlinkClick r:id="rId4">
                    <a:extLst>
                      <a:ext uri="{A12FA001-AC4F-418D-AE19-62706E023703}">
                        <ahyp:hlinkClr xmlns:ahyp="http://schemas.microsoft.com/office/drawing/2018/hyperlinkcolor" val="tx"/>
                      </a:ext>
                    </a:extLst>
                  </a:hlinkClick>
                </a:rPr>
                <a:t>https://www.weblineindia.com/blog/website-maintenance-services-cost-and-benefits/</a:t>
              </a:r>
              <a:endParaRPr lang="en-US" altLang="zh-CN" sz="1200" dirty="0">
                <a:solidFill>
                  <a:schemeClr val="bg1">
                    <a:lumMod val="75000"/>
                  </a:schemeClr>
                </a:solidFill>
                <a:latin typeface="+mn-lt"/>
                <a:sym typeface="SimSun" panose="02010600030101010101" pitchFamily="2" charset="-122"/>
              </a:endParaRPr>
            </a:p>
          </p:txBody>
        </p:sp>
      </p:grpSp>
      <p:sp>
        <p:nvSpPr>
          <p:cNvPr id="24" name="TextBox 23">
            <a:extLst>
              <a:ext uri="{FF2B5EF4-FFF2-40B4-BE49-F238E27FC236}">
                <a16:creationId xmlns:a16="http://schemas.microsoft.com/office/drawing/2014/main" id="{A5B561F8-1384-02D7-AA74-DBFFA85FE7DB}"/>
              </a:ext>
            </a:extLst>
          </p:cNvPr>
          <p:cNvSpPr txBox="1"/>
          <p:nvPr/>
        </p:nvSpPr>
        <p:spPr>
          <a:xfrm>
            <a:off x="666290" y="2252524"/>
            <a:ext cx="5820235" cy="2352952"/>
          </a:xfrm>
          <a:prstGeom prst="rect">
            <a:avLst/>
          </a:prstGeom>
          <a:noFill/>
        </p:spPr>
        <p:txBody>
          <a:bodyPr wrap="square" anchor="t">
            <a:spAutoFit/>
          </a:bodyPr>
          <a:lstStyle/>
          <a:p>
            <a:pPr>
              <a:lnSpc>
                <a:spcPct val="150000"/>
              </a:lnSpc>
            </a:pPr>
            <a:r>
              <a:rPr lang="en-US" sz="2000" dirty="0">
                <a:solidFill>
                  <a:schemeClr val="bg1">
                    <a:lumMod val="95000"/>
                  </a:schemeClr>
                </a:solidFill>
                <a:effectLst/>
              </a:rPr>
              <a:t>Maintaining your website is vital to keep it active; without maintenance, your products and services could be lost on the internet. This guide covers website maintenance, exploring costs and monthly packages offered by IT service companies.</a:t>
            </a:r>
            <a:endParaRPr lang="en-US" sz="2000" dirty="0">
              <a:solidFill>
                <a:schemeClr val="bg1">
                  <a:lumMod val="95000"/>
                </a:schemeClr>
              </a:solidFill>
            </a:endParaRPr>
          </a:p>
        </p:txBody>
      </p:sp>
      <p:pic>
        <p:nvPicPr>
          <p:cNvPr id="29" name="Graphic 28">
            <a:extLst>
              <a:ext uri="{FF2B5EF4-FFF2-40B4-BE49-F238E27FC236}">
                <a16:creationId xmlns:a16="http://schemas.microsoft.com/office/drawing/2014/main" id="{8F25A76F-468C-C58E-3204-A1FB397144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53225" y="1593429"/>
            <a:ext cx="4772485" cy="3671142"/>
          </a:xfrm>
          <a:prstGeom prst="rect">
            <a:avLst/>
          </a:prstGeom>
        </p:spPr>
      </p:pic>
    </p:spTree>
    <p:extLst>
      <p:ext uri="{BB962C8B-B14F-4D97-AF65-F5344CB8AC3E}">
        <p14:creationId xmlns:p14="http://schemas.microsoft.com/office/powerpoint/2010/main" val="2193432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7B674B0-DAC0-7D22-C9A3-AC0F32F39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766" cy="6858000"/>
          </a:xfrm>
          <a:prstGeom prst="rect">
            <a:avLst/>
          </a:prstGeom>
        </p:spPr>
      </p:pic>
      <p:grpSp>
        <p:nvGrpSpPr>
          <p:cNvPr id="3" name="Group 2">
            <a:extLst>
              <a:ext uri="{FF2B5EF4-FFF2-40B4-BE49-F238E27FC236}">
                <a16:creationId xmlns:a16="http://schemas.microsoft.com/office/drawing/2014/main" id="{638A2DE6-8E70-85D1-8009-9914BED62BA2}"/>
              </a:ext>
            </a:extLst>
          </p:cNvPr>
          <p:cNvGrpSpPr/>
          <p:nvPr/>
        </p:nvGrpSpPr>
        <p:grpSpPr>
          <a:xfrm>
            <a:off x="266700" y="6378109"/>
            <a:ext cx="11733075" cy="299184"/>
            <a:chOff x="801342" y="6377148"/>
            <a:chExt cx="11188204" cy="299184"/>
          </a:xfrm>
        </p:grpSpPr>
        <p:pic>
          <p:nvPicPr>
            <p:cNvPr id="4" name="Picture 3" descr="WLI-logo">
              <a:extLst>
                <a:ext uri="{FF2B5EF4-FFF2-40B4-BE49-F238E27FC236}">
                  <a16:creationId xmlns:a16="http://schemas.microsoft.com/office/drawing/2014/main" id="{FC467CBF-A2FA-85FB-24F9-BE189BCDF7BA}"/>
                </a:ext>
              </a:extLst>
            </p:cNvPr>
            <p:cNvPicPr>
              <a:picLocks noChangeAspect="1"/>
            </p:cNvPicPr>
            <p:nvPr/>
          </p:nvPicPr>
          <p:blipFill>
            <a:blip r:embed="rId3"/>
            <a:stretch>
              <a:fillRect/>
            </a:stretch>
          </p:blipFill>
          <p:spPr>
            <a:xfrm>
              <a:off x="10261870" y="6391025"/>
              <a:ext cx="1727676" cy="268608"/>
            </a:xfrm>
            <a:prstGeom prst="rect">
              <a:avLst/>
            </a:prstGeom>
          </p:spPr>
        </p:pic>
        <p:sp>
          <p:nvSpPr>
            <p:cNvPr id="5" name="Text Box 10">
              <a:extLst>
                <a:ext uri="{FF2B5EF4-FFF2-40B4-BE49-F238E27FC236}">
                  <a16:creationId xmlns:a16="http://schemas.microsoft.com/office/drawing/2014/main" id="{789B95CF-3C39-5C64-6D00-8F3BD6A3F256}"/>
                </a:ext>
              </a:extLst>
            </p:cNvPr>
            <p:cNvSpPr txBox="1"/>
            <p:nvPr/>
          </p:nvSpPr>
          <p:spPr>
            <a:xfrm>
              <a:off x="801342" y="6377148"/>
              <a:ext cx="8519603" cy="299184"/>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20000"/>
                </a:lnSpc>
              </a:pPr>
              <a:r>
                <a:rPr lang="fr-FR" altLang="zh-CN" sz="1200" b="1" dirty="0">
                  <a:solidFill>
                    <a:schemeClr val="bg1">
                      <a:lumMod val="75000"/>
                    </a:schemeClr>
                  </a:solidFill>
                  <a:latin typeface="+mn-lt"/>
                  <a:sym typeface="SimSun" panose="02010600030101010101" pitchFamily="2" charset="-122"/>
                </a:rPr>
                <a:t>Source</a:t>
              </a:r>
              <a:r>
                <a:rPr lang="fr-FR" altLang="zh-CN" sz="1200" dirty="0">
                  <a:solidFill>
                    <a:schemeClr val="bg1">
                      <a:lumMod val="75000"/>
                    </a:schemeClr>
                  </a:solidFill>
                  <a:latin typeface="+mn-lt"/>
                  <a:sym typeface="SimSun" panose="02010600030101010101" pitchFamily="2" charset="-122"/>
                </a:rPr>
                <a:t>: </a:t>
              </a:r>
              <a:r>
                <a:rPr lang="fr-FR" altLang="zh-CN" sz="1200" dirty="0">
                  <a:solidFill>
                    <a:schemeClr val="bg1">
                      <a:lumMod val="75000"/>
                    </a:schemeClr>
                  </a:solidFill>
                  <a:latin typeface="+mn-lt"/>
                  <a:sym typeface="SimSun" panose="02010600030101010101" pitchFamily="2" charset="-122"/>
                  <a:hlinkClick r:id="rId4">
                    <a:extLst>
                      <a:ext uri="{A12FA001-AC4F-418D-AE19-62706E023703}">
                        <ahyp:hlinkClr xmlns:ahyp="http://schemas.microsoft.com/office/drawing/2018/hyperlinkcolor" val="tx"/>
                      </a:ext>
                    </a:extLst>
                  </a:hlinkClick>
                </a:rPr>
                <a:t>https://www.weblineindia.com/blog/website-maintenance-services-cost-and-benefits/</a:t>
              </a:r>
              <a:endParaRPr lang="en-US" altLang="zh-CN" sz="1200" dirty="0">
                <a:solidFill>
                  <a:schemeClr val="bg1">
                    <a:lumMod val="75000"/>
                  </a:schemeClr>
                </a:solidFill>
                <a:latin typeface="+mn-lt"/>
                <a:sym typeface="SimSun" panose="02010600030101010101" pitchFamily="2" charset="-122"/>
              </a:endParaRPr>
            </a:p>
          </p:txBody>
        </p:sp>
      </p:grpSp>
      <p:sp>
        <p:nvSpPr>
          <p:cNvPr id="7" name="TextBox 6">
            <a:extLst>
              <a:ext uri="{FF2B5EF4-FFF2-40B4-BE49-F238E27FC236}">
                <a16:creationId xmlns:a16="http://schemas.microsoft.com/office/drawing/2014/main" id="{F7C317BC-A9E7-BD4C-3932-7F3B77BE8123}"/>
              </a:ext>
            </a:extLst>
          </p:cNvPr>
          <p:cNvSpPr txBox="1"/>
          <p:nvPr/>
        </p:nvSpPr>
        <p:spPr>
          <a:xfrm>
            <a:off x="491738" y="467793"/>
            <a:ext cx="5470912" cy="1200329"/>
          </a:xfrm>
          <a:prstGeom prst="rect">
            <a:avLst/>
          </a:prstGeom>
          <a:noFill/>
        </p:spPr>
        <p:txBody>
          <a:bodyPr wrap="square" anchor="t">
            <a:spAutoFit/>
          </a:bodyPr>
          <a:lstStyle/>
          <a:p>
            <a:r>
              <a:rPr lang="en-US" sz="3600" b="1" dirty="0">
                <a:solidFill>
                  <a:schemeClr val="bg1"/>
                </a:solidFill>
                <a:effectLst/>
              </a:rPr>
              <a:t>What is website maintenance?</a:t>
            </a:r>
            <a:endParaRPr lang="en-US" sz="3600" b="1" dirty="0">
              <a:solidFill>
                <a:schemeClr val="bg1"/>
              </a:solidFill>
            </a:endParaRPr>
          </a:p>
        </p:txBody>
      </p:sp>
      <p:sp>
        <p:nvSpPr>
          <p:cNvPr id="9" name="TextBox 8">
            <a:extLst>
              <a:ext uri="{FF2B5EF4-FFF2-40B4-BE49-F238E27FC236}">
                <a16:creationId xmlns:a16="http://schemas.microsoft.com/office/drawing/2014/main" id="{36A6CE50-8C65-FD9A-157B-22297B83B527}"/>
              </a:ext>
            </a:extLst>
          </p:cNvPr>
          <p:cNvSpPr txBox="1"/>
          <p:nvPr/>
        </p:nvSpPr>
        <p:spPr>
          <a:xfrm>
            <a:off x="491738" y="3219612"/>
            <a:ext cx="5070862" cy="1477328"/>
          </a:xfrm>
          <a:prstGeom prst="rect">
            <a:avLst/>
          </a:prstGeom>
          <a:noFill/>
        </p:spPr>
        <p:txBody>
          <a:bodyPr wrap="square" anchor="t">
            <a:spAutoFit/>
          </a:bodyPr>
          <a:lstStyle/>
          <a:p>
            <a:r>
              <a:rPr lang="en-US" dirty="0">
                <a:solidFill>
                  <a:schemeClr val="bg1">
                    <a:lumMod val="95000"/>
                  </a:schemeClr>
                </a:solidFill>
                <a:effectLst/>
              </a:rPr>
              <a:t>Essentially, website maintenance involves a thorough audit and testing to understand its functionality and user experience. It's crucial for identifying &amp; addressing any flaws, issues, concerns, or irregularities in the site's operation.</a:t>
            </a:r>
            <a:endParaRPr lang="en-US" dirty="0">
              <a:solidFill>
                <a:schemeClr val="bg1">
                  <a:lumMod val="95000"/>
                </a:schemeClr>
              </a:solidFill>
            </a:endParaRPr>
          </a:p>
        </p:txBody>
      </p:sp>
      <p:sp>
        <p:nvSpPr>
          <p:cNvPr id="11" name="TextBox 10">
            <a:extLst>
              <a:ext uri="{FF2B5EF4-FFF2-40B4-BE49-F238E27FC236}">
                <a16:creationId xmlns:a16="http://schemas.microsoft.com/office/drawing/2014/main" id="{C8C98CE4-D911-FB6B-B5BA-B336AA4A96B3}"/>
              </a:ext>
            </a:extLst>
          </p:cNvPr>
          <p:cNvSpPr txBox="1"/>
          <p:nvPr/>
        </p:nvSpPr>
        <p:spPr>
          <a:xfrm>
            <a:off x="491738" y="1799826"/>
            <a:ext cx="5204212" cy="792781"/>
          </a:xfrm>
          <a:prstGeom prst="rect">
            <a:avLst/>
          </a:prstGeom>
          <a:noFill/>
        </p:spPr>
        <p:txBody>
          <a:bodyPr wrap="square" anchor="t">
            <a:spAutoFit/>
          </a:bodyPr>
          <a:lstStyle/>
          <a:p>
            <a:pPr>
              <a:lnSpc>
                <a:spcPct val="150000"/>
              </a:lnSpc>
            </a:pPr>
            <a:r>
              <a:rPr lang="en-US" sz="1600" i="1" u="sng" dirty="0">
                <a:solidFill>
                  <a:schemeClr val="bg1">
                    <a:lumMod val="95000"/>
                  </a:schemeClr>
                </a:solidFill>
                <a:effectLst/>
              </a:rPr>
              <a:t>“In a layperson’s terms, website maintenance is a task performed to have a regular health check of a website.”</a:t>
            </a:r>
            <a:endParaRPr lang="en-US" sz="1600" i="1" u="sng" dirty="0">
              <a:solidFill>
                <a:schemeClr val="bg1">
                  <a:lumMod val="95000"/>
                </a:schemeClr>
              </a:solidFill>
            </a:endParaRPr>
          </a:p>
        </p:txBody>
      </p:sp>
      <p:sp>
        <p:nvSpPr>
          <p:cNvPr id="13" name="TextBox 12">
            <a:extLst>
              <a:ext uri="{FF2B5EF4-FFF2-40B4-BE49-F238E27FC236}">
                <a16:creationId xmlns:a16="http://schemas.microsoft.com/office/drawing/2014/main" id="{E25AED8F-48BE-C19B-23D7-27EB937C5A44}"/>
              </a:ext>
            </a:extLst>
          </p:cNvPr>
          <p:cNvSpPr txBox="1"/>
          <p:nvPr/>
        </p:nvSpPr>
        <p:spPr>
          <a:xfrm>
            <a:off x="6341252" y="467793"/>
            <a:ext cx="5470912" cy="1200329"/>
          </a:xfrm>
          <a:prstGeom prst="rect">
            <a:avLst/>
          </a:prstGeom>
          <a:noFill/>
        </p:spPr>
        <p:txBody>
          <a:bodyPr wrap="square" anchor="t">
            <a:spAutoFit/>
          </a:bodyPr>
          <a:lstStyle/>
          <a:p>
            <a:r>
              <a:rPr lang="en-US" sz="3600" b="1" dirty="0">
                <a:solidFill>
                  <a:schemeClr val="bg1"/>
                </a:solidFill>
                <a:effectLst/>
              </a:rPr>
              <a:t>The Importance of Website Maintenance to Businesses</a:t>
            </a:r>
            <a:endParaRPr lang="en-US" sz="3600" b="1" dirty="0">
              <a:solidFill>
                <a:schemeClr val="bg1"/>
              </a:solidFill>
            </a:endParaRPr>
          </a:p>
        </p:txBody>
      </p:sp>
      <p:sp>
        <p:nvSpPr>
          <p:cNvPr id="14" name="TextBox 13">
            <a:extLst>
              <a:ext uri="{FF2B5EF4-FFF2-40B4-BE49-F238E27FC236}">
                <a16:creationId xmlns:a16="http://schemas.microsoft.com/office/drawing/2014/main" id="{C25EF0DB-AA89-13F4-19CA-4BDB8E46F318}"/>
              </a:ext>
            </a:extLst>
          </p:cNvPr>
          <p:cNvSpPr txBox="1"/>
          <p:nvPr/>
        </p:nvSpPr>
        <p:spPr>
          <a:xfrm>
            <a:off x="6341252" y="1831788"/>
            <a:ext cx="5470912" cy="1477328"/>
          </a:xfrm>
          <a:prstGeom prst="rect">
            <a:avLst/>
          </a:prstGeom>
          <a:noFill/>
        </p:spPr>
        <p:txBody>
          <a:bodyPr wrap="square" anchor="t">
            <a:spAutoFit/>
          </a:bodyPr>
          <a:lstStyle/>
          <a:p>
            <a:r>
              <a:rPr lang="en-US" dirty="0">
                <a:solidFill>
                  <a:schemeClr val="bg1">
                    <a:lumMod val="95000"/>
                  </a:schemeClr>
                </a:solidFill>
                <a:effectLst/>
              </a:rPr>
              <a:t>Regular website maintenance is crucial for businesses that invest heavily in website design and development. Monthly upkeep ensures a positive impression and sustained user experience, keeping the site live and interactive.</a:t>
            </a:r>
            <a:endParaRPr lang="en-US" dirty="0">
              <a:solidFill>
                <a:schemeClr val="bg1">
                  <a:lumMod val="95000"/>
                </a:schemeClr>
              </a:solidFill>
            </a:endParaRPr>
          </a:p>
        </p:txBody>
      </p:sp>
      <p:cxnSp>
        <p:nvCxnSpPr>
          <p:cNvPr id="18" name="Straight Connector 17">
            <a:extLst>
              <a:ext uri="{FF2B5EF4-FFF2-40B4-BE49-F238E27FC236}">
                <a16:creationId xmlns:a16="http://schemas.microsoft.com/office/drawing/2014/main" id="{9AF38897-50F1-5697-337F-6F53CBE993EC}"/>
              </a:ext>
            </a:extLst>
          </p:cNvPr>
          <p:cNvCxnSpPr>
            <a:cxnSpLocks/>
            <a:stCxn id="20" idx="0"/>
          </p:cNvCxnSpPr>
          <p:nvPr/>
        </p:nvCxnSpPr>
        <p:spPr>
          <a:xfrm>
            <a:off x="6095383" y="0"/>
            <a:ext cx="0" cy="59531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F9204F0-B2AF-DBE6-2739-5FDA26E4BEDA}"/>
              </a:ext>
            </a:extLst>
          </p:cNvPr>
          <p:cNvCxnSpPr/>
          <p:nvPr/>
        </p:nvCxnSpPr>
        <p:spPr>
          <a:xfrm>
            <a:off x="0" y="5948362"/>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82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7B674B0-DAC0-7D22-C9A3-AC0F32F39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766" cy="6858000"/>
          </a:xfrm>
          <a:prstGeom prst="rect">
            <a:avLst/>
          </a:prstGeom>
        </p:spPr>
      </p:pic>
      <p:grpSp>
        <p:nvGrpSpPr>
          <p:cNvPr id="3" name="Group 2">
            <a:extLst>
              <a:ext uri="{FF2B5EF4-FFF2-40B4-BE49-F238E27FC236}">
                <a16:creationId xmlns:a16="http://schemas.microsoft.com/office/drawing/2014/main" id="{638A2DE6-8E70-85D1-8009-9914BED62BA2}"/>
              </a:ext>
            </a:extLst>
          </p:cNvPr>
          <p:cNvGrpSpPr/>
          <p:nvPr/>
        </p:nvGrpSpPr>
        <p:grpSpPr>
          <a:xfrm>
            <a:off x="266700" y="6378109"/>
            <a:ext cx="11733075" cy="299184"/>
            <a:chOff x="801342" y="6377148"/>
            <a:chExt cx="11188204" cy="299184"/>
          </a:xfrm>
        </p:grpSpPr>
        <p:pic>
          <p:nvPicPr>
            <p:cNvPr id="4" name="Picture 3" descr="WLI-logo">
              <a:extLst>
                <a:ext uri="{FF2B5EF4-FFF2-40B4-BE49-F238E27FC236}">
                  <a16:creationId xmlns:a16="http://schemas.microsoft.com/office/drawing/2014/main" id="{FC467CBF-A2FA-85FB-24F9-BE189BCDF7BA}"/>
                </a:ext>
              </a:extLst>
            </p:cNvPr>
            <p:cNvPicPr>
              <a:picLocks noChangeAspect="1"/>
            </p:cNvPicPr>
            <p:nvPr/>
          </p:nvPicPr>
          <p:blipFill>
            <a:blip r:embed="rId3"/>
            <a:stretch>
              <a:fillRect/>
            </a:stretch>
          </p:blipFill>
          <p:spPr>
            <a:xfrm>
              <a:off x="10261870" y="6391025"/>
              <a:ext cx="1727676" cy="268608"/>
            </a:xfrm>
            <a:prstGeom prst="rect">
              <a:avLst/>
            </a:prstGeom>
          </p:spPr>
        </p:pic>
        <p:sp>
          <p:nvSpPr>
            <p:cNvPr id="5" name="Text Box 10">
              <a:extLst>
                <a:ext uri="{FF2B5EF4-FFF2-40B4-BE49-F238E27FC236}">
                  <a16:creationId xmlns:a16="http://schemas.microsoft.com/office/drawing/2014/main" id="{789B95CF-3C39-5C64-6D00-8F3BD6A3F256}"/>
                </a:ext>
              </a:extLst>
            </p:cNvPr>
            <p:cNvSpPr txBox="1"/>
            <p:nvPr/>
          </p:nvSpPr>
          <p:spPr>
            <a:xfrm>
              <a:off x="801342" y="6377148"/>
              <a:ext cx="8519603" cy="299184"/>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20000"/>
                </a:lnSpc>
              </a:pPr>
              <a:r>
                <a:rPr lang="fr-FR" altLang="zh-CN" sz="1200" b="1" dirty="0">
                  <a:solidFill>
                    <a:schemeClr val="bg1">
                      <a:lumMod val="75000"/>
                    </a:schemeClr>
                  </a:solidFill>
                  <a:latin typeface="+mn-lt"/>
                  <a:sym typeface="SimSun" panose="02010600030101010101" pitchFamily="2" charset="-122"/>
                </a:rPr>
                <a:t>Source</a:t>
              </a:r>
              <a:r>
                <a:rPr lang="fr-FR" altLang="zh-CN" sz="1200" dirty="0">
                  <a:solidFill>
                    <a:schemeClr val="bg1">
                      <a:lumMod val="75000"/>
                    </a:schemeClr>
                  </a:solidFill>
                  <a:latin typeface="+mn-lt"/>
                  <a:sym typeface="SimSun" panose="02010600030101010101" pitchFamily="2" charset="-122"/>
                </a:rPr>
                <a:t>: </a:t>
              </a:r>
              <a:r>
                <a:rPr lang="fr-FR" altLang="zh-CN" sz="1200" dirty="0">
                  <a:solidFill>
                    <a:schemeClr val="bg1">
                      <a:lumMod val="75000"/>
                    </a:schemeClr>
                  </a:solidFill>
                  <a:latin typeface="+mn-lt"/>
                  <a:sym typeface="SimSun" panose="02010600030101010101" pitchFamily="2" charset="-122"/>
                  <a:hlinkClick r:id="rId4">
                    <a:extLst>
                      <a:ext uri="{A12FA001-AC4F-418D-AE19-62706E023703}">
                        <ahyp:hlinkClr xmlns:ahyp="http://schemas.microsoft.com/office/drawing/2018/hyperlinkcolor" val="tx"/>
                      </a:ext>
                    </a:extLst>
                  </a:hlinkClick>
                </a:rPr>
                <a:t>https://www.weblineindia.com/blog/website-maintenance-services-cost-and-benefits/</a:t>
              </a:r>
              <a:endParaRPr lang="en-US" altLang="zh-CN" sz="1200" dirty="0">
                <a:solidFill>
                  <a:schemeClr val="bg1">
                    <a:lumMod val="75000"/>
                  </a:schemeClr>
                </a:solidFill>
                <a:latin typeface="+mn-lt"/>
                <a:sym typeface="SimSun" panose="02010600030101010101" pitchFamily="2" charset="-122"/>
              </a:endParaRPr>
            </a:p>
          </p:txBody>
        </p:sp>
      </p:grpSp>
      <p:sp>
        <p:nvSpPr>
          <p:cNvPr id="6" name="TextBox 5">
            <a:extLst>
              <a:ext uri="{FF2B5EF4-FFF2-40B4-BE49-F238E27FC236}">
                <a16:creationId xmlns:a16="http://schemas.microsoft.com/office/drawing/2014/main" id="{29694472-386A-DB24-ED14-48AB381CB895}"/>
              </a:ext>
            </a:extLst>
          </p:cNvPr>
          <p:cNvSpPr txBox="1"/>
          <p:nvPr/>
        </p:nvSpPr>
        <p:spPr>
          <a:xfrm>
            <a:off x="443582" y="437497"/>
            <a:ext cx="11508038" cy="646331"/>
          </a:xfrm>
          <a:prstGeom prst="rect">
            <a:avLst/>
          </a:prstGeom>
          <a:noFill/>
        </p:spPr>
        <p:txBody>
          <a:bodyPr wrap="square" anchor="ctr">
            <a:spAutoFit/>
          </a:bodyPr>
          <a:lstStyle/>
          <a:p>
            <a:r>
              <a:rPr lang="en-US" sz="3600" b="1" dirty="0">
                <a:solidFill>
                  <a:schemeClr val="bg1"/>
                </a:solidFill>
                <a:effectLst/>
              </a:rPr>
              <a:t>The benefits of website maintenance services</a:t>
            </a:r>
            <a:endParaRPr lang="en-US" sz="3600" b="1" dirty="0">
              <a:solidFill>
                <a:schemeClr val="bg1"/>
              </a:solidFill>
            </a:endParaRPr>
          </a:p>
        </p:txBody>
      </p:sp>
      <p:grpSp>
        <p:nvGrpSpPr>
          <p:cNvPr id="8" name="Group 7">
            <a:extLst>
              <a:ext uri="{FF2B5EF4-FFF2-40B4-BE49-F238E27FC236}">
                <a16:creationId xmlns:a16="http://schemas.microsoft.com/office/drawing/2014/main" id="{0A629975-9DA2-79FC-C3B4-2B0B4CAD60F6}"/>
              </a:ext>
            </a:extLst>
          </p:cNvPr>
          <p:cNvGrpSpPr/>
          <p:nvPr/>
        </p:nvGrpSpPr>
        <p:grpSpPr>
          <a:xfrm>
            <a:off x="587374" y="1343025"/>
            <a:ext cx="11096626" cy="1463040"/>
            <a:chOff x="485774" y="1466850"/>
            <a:chExt cx="11096626" cy="1463040"/>
          </a:xfrm>
          <a:noFill/>
        </p:grpSpPr>
        <p:sp>
          <p:nvSpPr>
            <p:cNvPr id="11" name="Rectangle 10">
              <a:extLst>
                <a:ext uri="{FF2B5EF4-FFF2-40B4-BE49-F238E27FC236}">
                  <a16:creationId xmlns:a16="http://schemas.microsoft.com/office/drawing/2014/main" id="{8EE4A2A0-F525-98E0-CE81-113A8C934925}"/>
                </a:ext>
              </a:extLst>
            </p:cNvPr>
            <p:cNvSpPr/>
            <p:nvPr/>
          </p:nvSpPr>
          <p:spPr>
            <a:xfrm>
              <a:off x="485774" y="1466850"/>
              <a:ext cx="1463040" cy="1463040"/>
            </a:xfrm>
            <a:prstGeom prst="rect">
              <a:avLst/>
            </a:prstGeom>
            <a:gr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3" name="Rectangle 12">
              <a:extLst>
                <a:ext uri="{FF2B5EF4-FFF2-40B4-BE49-F238E27FC236}">
                  <a16:creationId xmlns:a16="http://schemas.microsoft.com/office/drawing/2014/main" id="{E7B930D4-742D-9668-35AD-33F136312529}"/>
                </a:ext>
              </a:extLst>
            </p:cNvPr>
            <p:cNvSpPr/>
            <p:nvPr/>
          </p:nvSpPr>
          <p:spPr>
            <a:xfrm>
              <a:off x="1986914" y="1558290"/>
              <a:ext cx="9595486" cy="1280160"/>
            </a:xfrm>
            <a:prstGeom prst="rect">
              <a:avLst/>
            </a:prstGeom>
            <a:grp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B15849C-36FD-A369-7623-0653A63309ED}"/>
                </a:ext>
              </a:extLst>
            </p:cNvPr>
            <p:cNvGrpSpPr/>
            <p:nvPr/>
          </p:nvGrpSpPr>
          <p:grpSpPr>
            <a:xfrm>
              <a:off x="2075532" y="1668140"/>
              <a:ext cx="9402094" cy="869960"/>
              <a:chOff x="2075532" y="1556116"/>
              <a:chExt cx="9402094" cy="869960"/>
            </a:xfrm>
            <a:grpFill/>
          </p:grpSpPr>
          <p:sp>
            <p:nvSpPr>
              <p:cNvPr id="17" name="TextBox 16">
                <a:extLst>
                  <a:ext uri="{FF2B5EF4-FFF2-40B4-BE49-F238E27FC236}">
                    <a16:creationId xmlns:a16="http://schemas.microsoft.com/office/drawing/2014/main" id="{F106A614-9408-C3A3-8B5F-C45C56AB702B}"/>
                  </a:ext>
                </a:extLst>
              </p:cNvPr>
              <p:cNvSpPr txBox="1"/>
              <p:nvPr/>
            </p:nvSpPr>
            <p:spPr>
              <a:xfrm>
                <a:off x="2075532" y="1556116"/>
                <a:ext cx="8601993" cy="369332"/>
              </a:xfrm>
              <a:prstGeom prst="rect">
                <a:avLst/>
              </a:prstGeom>
              <a:grpFill/>
            </p:spPr>
            <p:txBody>
              <a:bodyPr wrap="square" anchor="ctr">
                <a:spAutoFit/>
              </a:bodyPr>
              <a:lstStyle/>
              <a:p>
                <a:r>
                  <a:rPr lang="en-US" b="1" dirty="0">
                    <a:solidFill>
                      <a:schemeClr val="bg1"/>
                    </a:solidFill>
                    <a:effectLst/>
                  </a:rPr>
                  <a:t>Professional website maintenance services</a:t>
                </a:r>
                <a:endParaRPr lang="en-US" b="1" dirty="0">
                  <a:solidFill>
                    <a:schemeClr val="bg1"/>
                  </a:solidFill>
                </a:endParaRPr>
              </a:p>
            </p:txBody>
          </p:sp>
          <p:sp>
            <p:nvSpPr>
              <p:cNvPr id="18" name="TextBox 17">
                <a:extLst>
                  <a:ext uri="{FF2B5EF4-FFF2-40B4-BE49-F238E27FC236}">
                    <a16:creationId xmlns:a16="http://schemas.microsoft.com/office/drawing/2014/main" id="{08CC3C43-CCDD-CEC4-BAEB-8C71FA21435C}"/>
                  </a:ext>
                </a:extLst>
              </p:cNvPr>
              <p:cNvSpPr txBox="1"/>
              <p:nvPr/>
            </p:nvSpPr>
            <p:spPr>
              <a:xfrm>
                <a:off x="2075532" y="1902856"/>
                <a:ext cx="9402094" cy="523220"/>
              </a:xfrm>
              <a:prstGeom prst="rect">
                <a:avLst/>
              </a:prstGeom>
              <a:grpFill/>
            </p:spPr>
            <p:txBody>
              <a:bodyPr wrap="square" anchor="t">
                <a:spAutoFit/>
              </a:bodyPr>
              <a:lstStyle/>
              <a:p>
                <a:r>
                  <a:rPr lang="en-US" sz="1400" dirty="0">
                    <a:solidFill>
                      <a:schemeClr val="bg1"/>
                    </a:solidFill>
                    <a:effectLst/>
                  </a:rPr>
                  <a:t>WeblineIndia, a reputable website maintenance company, provides worry-free services to keep your corporate or business websites active. Explore our website maintenance checklist for more details.</a:t>
                </a:r>
                <a:endParaRPr lang="en-US" sz="1400" dirty="0">
                  <a:solidFill>
                    <a:schemeClr val="bg1"/>
                  </a:solidFill>
                </a:endParaRPr>
              </a:p>
            </p:txBody>
          </p:sp>
        </p:grpSp>
      </p:grpSp>
      <p:grpSp>
        <p:nvGrpSpPr>
          <p:cNvPr id="19" name="Group 18">
            <a:extLst>
              <a:ext uri="{FF2B5EF4-FFF2-40B4-BE49-F238E27FC236}">
                <a16:creationId xmlns:a16="http://schemas.microsoft.com/office/drawing/2014/main" id="{AF56FD66-B3EA-DA3D-4129-A5448512E096}"/>
              </a:ext>
            </a:extLst>
          </p:cNvPr>
          <p:cNvGrpSpPr/>
          <p:nvPr/>
        </p:nvGrpSpPr>
        <p:grpSpPr>
          <a:xfrm>
            <a:off x="587374" y="3003779"/>
            <a:ext cx="11096626" cy="1463040"/>
            <a:chOff x="485774" y="1466850"/>
            <a:chExt cx="11096626" cy="1463040"/>
          </a:xfrm>
          <a:noFill/>
        </p:grpSpPr>
        <p:sp>
          <p:nvSpPr>
            <p:cNvPr id="21" name="Rectangle 20">
              <a:extLst>
                <a:ext uri="{FF2B5EF4-FFF2-40B4-BE49-F238E27FC236}">
                  <a16:creationId xmlns:a16="http://schemas.microsoft.com/office/drawing/2014/main" id="{18399F88-A52D-F312-E0B2-2574CA1141BB}"/>
                </a:ext>
              </a:extLst>
            </p:cNvPr>
            <p:cNvSpPr/>
            <p:nvPr/>
          </p:nvSpPr>
          <p:spPr>
            <a:xfrm>
              <a:off x="485774" y="1466850"/>
              <a:ext cx="1463040" cy="1463040"/>
            </a:xfrm>
            <a:prstGeom prst="rect">
              <a:avLst/>
            </a:prstGeom>
            <a:gr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22" name="Rectangle 21">
              <a:extLst>
                <a:ext uri="{FF2B5EF4-FFF2-40B4-BE49-F238E27FC236}">
                  <a16:creationId xmlns:a16="http://schemas.microsoft.com/office/drawing/2014/main" id="{68C50278-CCF4-7275-BF95-043AB00A72CB}"/>
                </a:ext>
              </a:extLst>
            </p:cNvPr>
            <p:cNvSpPr/>
            <p:nvPr/>
          </p:nvSpPr>
          <p:spPr>
            <a:xfrm>
              <a:off x="1986914" y="1558290"/>
              <a:ext cx="9595486" cy="1280160"/>
            </a:xfrm>
            <a:prstGeom prst="rect">
              <a:avLst/>
            </a:prstGeom>
            <a:grp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3623DE10-2ABD-2633-8CF9-D9DCB6172D67}"/>
                </a:ext>
              </a:extLst>
            </p:cNvPr>
            <p:cNvGrpSpPr/>
            <p:nvPr/>
          </p:nvGrpSpPr>
          <p:grpSpPr>
            <a:xfrm>
              <a:off x="2075532" y="1668140"/>
              <a:ext cx="9402094" cy="869960"/>
              <a:chOff x="2075532" y="1556116"/>
              <a:chExt cx="9402094" cy="869960"/>
            </a:xfrm>
            <a:grpFill/>
          </p:grpSpPr>
          <p:sp>
            <p:nvSpPr>
              <p:cNvPr id="24" name="TextBox 23">
                <a:extLst>
                  <a:ext uri="{FF2B5EF4-FFF2-40B4-BE49-F238E27FC236}">
                    <a16:creationId xmlns:a16="http://schemas.microsoft.com/office/drawing/2014/main" id="{E0B82098-9C02-C6F1-B704-58E00AA81C77}"/>
                  </a:ext>
                </a:extLst>
              </p:cNvPr>
              <p:cNvSpPr txBox="1"/>
              <p:nvPr/>
            </p:nvSpPr>
            <p:spPr>
              <a:xfrm>
                <a:off x="2075532" y="1556116"/>
                <a:ext cx="8601993" cy="369332"/>
              </a:xfrm>
              <a:prstGeom prst="rect">
                <a:avLst/>
              </a:prstGeom>
              <a:grpFill/>
            </p:spPr>
            <p:txBody>
              <a:bodyPr wrap="square" anchor="ctr">
                <a:spAutoFit/>
              </a:bodyPr>
              <a:lstStyle/>
              <a:p>
                <a:r>
                  <a:rPr lang="en-US" b="1" dirty="0">
                    <a:solidFill>
                      <a:schemeClr val="bg1"/>
                    </a:solidFill>
                    <a:effectLst/>
                  </a:rPr>
                  <a:t>Website backup</a:t>
                </a:r>
                <a:endParaRPr lang="en-US" b="1" dirty="0">
                  <a:solidFill>
                    <a:schemeClr val="bg1"/>
                  </a:solidFill>
                </a:endParaRPr>
              </a:p>
            </p:txBody>
          </p:sp>
          <p:sp>
            <p:nvSpPr>
              <p:cNvPr id="25" name="TextBox 24">
                <a:extLst>
                  <a:ext uri="{FF2B5EF4-FFF2-40B4-BE49-F238E27FC236}">
                    <a16:creationId xmlns:a16="http://schemas.microsoft.com/office/drawing/2014/main" id="{934492D9-DAA9-9022-3427-B49A6D99922B}"/>
                  </a:ext>
                </a:extLst>
              </p:cNvPr>
              <p:cNvSpPr txBox="1"/>
              <p:nvPr/>
            </p:nvSpPr>
            <p:spPr>
              <a:xfrm>
                <a:off x="2075532" y="1902856"/>
                <a:ext cx="9402094" cy="523220"/>
              </a:xfrm>
              <a:prstGeom prst="rect">
                <a:avLst/>
              </a:prstGeom>
              <a:grpFill/>
            </p:spPr>
            <p:txBody>
              <a:bodyPr wrap="square" anchor="t">
                <a:spAutoFit/>
              </a:bodyPr>
              <a:lstStyle/>
              <a:p>
                <a:r>
                  <a:rPr lang="en-US" sz="1400" dirty="0">
                    <a:solidFill>
                      <a:schemeClr val="bg1"/>
                    </a:solidFill>
                    <a:effectLst/>
                  </a:rPr>
                  <a:t>In this professional website maintenance service program, we use features from website hosting providers. We take website data backups at regular intervals to avoid any data loss.</a:t>
                </a:r>
                <a:endParaRPr lang="en-US" sz="1400" dirty="0">
                  <a:solidFill>
                    <a:schemeClr val="bg1"/>
                  </a:solidFill>
                </a:endParaRPr>
              </a:p>
            </p:txBody>
          </p:sp>
        </p:grpSp>
      </p:grpSp>
      <p:grpSp>
        <p:nvGrpSpPr>
          <p:cNvPr id="26" name="Group 25">
            <a:extLst>
              <a:ext uri="{FF2B5EF4-FFF2-40B4-BE49-F238E27FC236}">
                <a16:creationId xmlns:a16="http://schemas.microsoft.com/office/drawing/2014/main" id="{3541181B-B6D3-75AA-0010-BC820F125161}"/>
              </a:ext>
            </a:extLst>
          </p:cNvPr>
          <p:cNvGrpSpPr/>
          <p:nvPr/>
        </p:nvGrpSpPr>
        <p:grpSpPr>
          <a:xfrm>
            <a:off x="587374" y="4664534"/>
            <a:ext cx="11096626" cy="1463040"/>
            <a:chOff x="485774" y="1466850"/>
            <a:chExt cx="11096626" cy="1463040"/>
          </a:xfrm>
          <a:noFill/>
        </p:grpSpPr>
        <p:sp>
          <p:nvSpPr>
            <p:cNvPr id="27" name="Rectangle 26">
              <a:extLst>
                <a:ext uri="{FF2B5EF4-FFF2-40B4-BE49-F238E27FC236}">
                  <a16:creationId xmlns:a16="http://schemas.microsoft.com/office/drawing/2014/main" id="{7C5B3D72-D9FC-2A9E-A6DC-7E783530D939}"/>
                </a:ext>
              </a:extLst>
            </p:cNvPr>
            <p:cNvSpPr/>
            <p:nvPr/>
          </p:nvSpPr>
          <p:spPr>
            <a:xfrm>
              <a:off x="485774" y="1466850"/>
              <a:ext cx="1463040" cy="1463040"/>
            </a:xfrm>
            <a:prstGeom prst="rect">
              <a:avLst/>
            </a:prstGeom>
            <a:gr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8" name="Rectangle 27">
              <a:extLst>
                <a:ext uri="{FF2B5EF4-FFF2-40B4-BE49-F238E27FC236}">
                  <a16:creationId xmlns:a16="http://schemas.microsoft.com/office/drawing/2014/main" id="{9A5A2911-DB95-00AC-A9B6-62A4828BD0CB}"/>
                </a:ext>
              </a:extLst>
            </p:cNvPr>
            <p:cNvSpPr/>
            <p:nvPr/>
          </p:nvSpPr>
          <p:spPr>
            <a:xfrm>
              <a:off x="1986914" y="1558290"/>
              <a:ext cx="9595486" cy="1280160"/>
            </a:xfrm>
            <a:prstGeom prst="rect">
              <a:avLst/>
            </a:prstGeom>
            <a:grp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C5A938EF-4CDE-0B37-14C2-7BECDC9ECFF8}"/>
                </a:ext>
              </a:extLst>
            </p:cNvPr>
            <p:cNvGrpSpPr/>
            <p:nvPr/>
          </p:nvGrpSpPr>
          <p:grpSpPr>
            <a:xfrm>
              <a:off x="2075532" y="1668140"/>
              <a:ext cx="9402094" cy="869960"/>
              <a:chOff x="2075532" y="1556116"/>
              <a:chExt cx="9402094" cy="869960"/>
            </a:xfrm>
            <a:grpFill/>
          </p:grpSpPr>
          <p:sp>
            <p:nvSpPr>
              <p:cNvPr id="30" name="TextBox 29">
                <a:extLst>
                  <a:ext uri="{FF2B5EF4-FFF2-40B4-BE49-F238E27FC236}">
                    <a16:creationId xmlns:a16="http://schemas.microsoft.com/office/drawing/2014/main" id="{B8584451-0C92-19AE-7746-0391AFE522F0}"/>
                  </a:ext>
                </a:extLst>
              </p:cNvPr>
              <p:cNvSpPr txBox="1"/>
              <p:nvPr/>
            </p:nvSpPr>
            <p:spPr>
              <a:xfrm>
                <a:off x="2075532" y="1556116"/>
                <a:ext cx="8601993" cy="369332"/>
              </a:xfrm>
              <a:prstGeom prst="rect">
                <a:avLst/>
              </a:prstGeom>
              <a:grpFill/>
            </p:spPr>
            <p:txBody>
              <a:bodyPr wrap="square" anchor="ctr">
                <a:spAutoFit/>
              </a:bodyPr>
              <a:lstStyle/>
              <a:p>
                <a:r>
                  <a:rPr lang="en-US" b="1" dirty="0">
                    <a:solidFill>
                      <a:schemeClr val="bg1"/>
                    </a:solidFill>
                    <a:effectLst/>
                  </a:rPr>
                  <a:t>Plugin upgrade</a:t>
                </a:r>
                <a:endParaRPr lang="en-US" b="1" dirty="0">
                  <a:solidFill>
                    <a:schemeClr val="bg1"/>
                  </a:solidFill>
                </a:endParaRPr>
              </a:p>
            </p:txBody>
          </p:sp>
          <p:sp>
            <p:nvSpPr>
              <p:cNvPr id="31" name="TextBox 30">
                <a:extLst>
                  <a:ext uri="{FF2B5EF4-FFF2-40B4-BE49-F238E27FC236}">
                    <a16:creationId xmlns:a16="http://schemas.microsoft.com/office/drawing/2014/main" id="{B7491452-93CE-AEA3-3E08-106343E5FDF9}"/>
                  </a:ext>
                </a:extLst>
              </p:cNvPr>
              <p:cNvSpPr txBox="1"/>
              <p:nvPr/>
            </p:nvSpPr>
            <p:spPr>
              <a:xfrm>
                <a:off x="2075532" y="1902856"/>
                <a:ext cx="9402094" cy="523220"/>
              </a:xfrm>
              <a:prstGeom prst="rect">
                <a:avLst/>
              </a:prstGeom>
              <a:grpFill/>
            </p:spPr>
            <p:txBody>
              <a:bodyPr wrap="square" anchor="t">
                <a:spAutoFit/>
              </a:bodyPr>
              <a:lstStyle/>
              <a:p>
                <a:r>
                  <a:rPr lang="en-US" sz="1400" dirty="0">
                    <a:solidFill>
                      <a:schemeClr val="bg1"/>
                    </a:solidFill>
                    <a:effectLst/>
                  </a:rPr>
                  <a:t>In WordPress maintenance, we update plugins for smooth website functionality. We upgrade to the latest version, test changes in staging, and deploy on production.</a:t>
                </a:r>
                <a:endParaRPr lang="en-US" sz="1400" dirty="0">
                  <a:solidFill>
                    <a:schemeClr val="bg1"/>
                  </a:solidFill>
                </a:endParaRPr>
              </a:p>
            </p:txBody>
          </p:sp>
        </p:grpSp>
      </p:grpSp>
    </p:spTree>
    <p:extLst>
      <p:ext uri="{BB962C8B-B14F-4D97-AF65-F5344CB8AC3E}">
        <p14:creationId xmlns:p14="http://schemas.microsoft.com/office/powerpoint/2010/main" val="351469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7B674B0-DAC0-7D22-C9A3-AC0F32F39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766" cy="6858000"/>
          </a:xfrm>
          <a:prstGeom prst="rect">
            <a:avLst/>
          </a:prstGeom>
        </p:spPr>
      </p:pic>
      <p:grpSp>
        <p:nvGrpSpPr>
          <p:cNvPr id="3" name="Group 2">
            <a:extLst>
              <a:ext uri="{FF2B5EF4-FFF2-40B4-BE49-F238E27FC236}">
                <a16:creationId xmlns:a16="http://schemas.microsoft.com/office/drawing/2014/main" id="{638A2DE6-8E70-85D1-8009-9914BED62BA2}"/>
              </a:ext>
            </a:extLst>
          </p:cNvPr>
          <p:cNvGrpSpPr/>
          <p:nvPr/>
        </p:nvGrpSpPr>
        <p:grpSpPr>
          <a:xfrm>
            <a:off x="266700" y="6378109"/>
            <a:ext cx="11733075" cy="299184"/>
            <a:chOff x="801342" y="6377148"/>
            <a:chExt cx="11188204" cy="299184"/>
          </a:xfrm>
        </p:grpSpPr>
        <p:pic>
          <p:nvPicPr>
            <p:cNvPr id="4" name="Picture 3" descr="WLI-logo">
              <a:extLst>
                <a:ext uri="{FF2B5EF4-FFF2-40B4-BE49-F238E27FC236}">
                  <a16:creationId xmlns:a16="http://schemas.microsoft.com/office/drawing/2014/main" id="{FC467CBF-A2FA-85FB-24F9-BE189BCDF7BA}"/>
                </a:ext>
              </a:extLst>
            </p:cNvPr>
            <p:cNvPicPr>
              <a:picLocks noChangeAspect="1"/>
            </p:cNvPicPr>
            <p:nvPr/>
          </p:nvPicPr>
          <p:blipFill>
            <a:blip r:embed="rId3"/>
            <a:stretch>
              <a:fillRect/>
            </a:stretch>
          </p:blipFill>
          <p:spPr>
            <a:xfrm>
              <a:off x="10261870" y="6391025"/>
              <a:ext cx="1727676" cy="268608"/>
            </a:xfrm>
            <a:prstGeom prst="rect">
              <a:avLst/>
            </a:prstGeom>
          </p:spPr>
        </p:pic>
        <p:sp>
          <p:nvSpPr>
            <p:cNvPr id="5" name="Text Box 10">
              <a:extLst>
                <a:ext uri="{FF2B5EF4-FFF2-40B4-BE49-F238E27FC236}">
                  <a16:creationId xmlns:a16="http://schemas.microsoft.com/office/drawing/2014/main" id="{789B95CF-3C39-5C64-6D00-8F3BD6A3F256}"/>
                </a:ext>
              </a:extLst>
            </p:cNvPr>
            <p:cNvSpPr txBox="1"/>
            <p:nvPr/>
          </p:nvSpPr>
          <p:spPr>
            <a:xfrm>
              <a:off x="801342" y="6377148"/>
              <a:ext cx="8519603" cy="299184"/>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20000"/>
                </a:lnSpc>
              </a:pPr>
              <a:r>
                <a:rPr lang="fr-FR" altLang="zh-CN" sz="1200" b="1" dirty="0">
                  <a:solidFill>
                    <a:schemeClr val="bg1">
                      <a:lumMod val="75000"/>
                    </a:schemeClr>
                  </a:solidFill>
                  <a:latin typeface="+mn-lt"/>
                  <a:sym typeface="SimSun" panose="02010600030101010101" pitchFamily="2" charset="-122"/>
                </a:rPr>
                <a:t>Source</a:t>
              </a:r>
              <a:r>
                <a:rPr lang="fr-FR" altLang="zh-CN" sz="1200" dirty="0">
                  <a:solidFill>
                    <a:schemeClr val="bg1">
                      <a:lumMod val="75000"/>
                    </a:schemeClr>
                  </a:solidFill>
                  <a:latin typeface="+mn-lt"/>
                  <a:sym typeface="SimSun" panose="02010600030101010101" pitchFamily="2" charset="-122"/>
                </a:rPr>
                <a:t>: </a:t>
              </a:r>
              <a:r>
                <a:rPr lang="fr-FR" altLang="zh-CN" sz="1200" dirty="0">
                  <a:solidFill>
                    <a:schemeClr val="bg1">
                      <a:lumMod val="75000"/>
                    </a:schemeClr>
                  </a:solidFill>
                  <a:latin typeface="+mn-lt"/>
                  <a:sym typeface="SimSun" panose="02010600030101010101" pitchFamily="2" charset="-122"/>
                  <a:hlinkClick r:id="rId4">
                    <a:extLst>
                      <a:ext uri="{A12FA001-AC4F-418D-AE19-62706E023703}">
                        <ahyp:hlinkClr xmlns:ahyp="http://schemas.microsoft.com/office/drawing/2018/hyperlinkcolor" val="tx"/>
                      </a:ext>
                    </a:extLst>
                  </a:hlinkClick>
                </a:rPr>
                <a:t>https://www.weblineindia.com/blog/website-maintenance-services-cost-and-benefits/</a:t>
              </a:r>
              <a:endParaRPr lang="en-US" altLang="zh-CN" sz="1200" dirty="0">
                <a:solidFill>
                  <a:schemeClr val="bg1">
                    <a:lumMod val="75000"/>
                  </a:schemeClr>
                </a:solidFill>
                <a:latin typeface="+mn-lt"/>
                <a:sym typeface="SimSun" panose="02010600030101010101" pitchFamily="2" charset="-122"/>
              </a:endParaRPr>
            </a:p>
          </p:txBody>
        </p:sp>
      </p:grpSp>
      <p:sp>
        <p:nvSpPr>
          <p:cNvPr id="6" name="TextBox 5">
            <a:extLst>
              <a:ext uri="{FF2B5EF4-FFF2-40B4-BE49-F238E27FC236}">
                <a16:creationId xmlns:a16="http://schemas.microsoft.com/office/drawing/2014/main" id="{29694472-386A-DB24-ED14-48AB381CB895}"/>
              </a:ext>
            </a:extLst>
          </p:cNvPr>
          <p:cNvSpPr txBox="1"/>
          <p:nvPr/>
        </p:nvSpPr>
        <p:spPr>
          <a:xfrm>
            <a:off x="443582" y="437497"/>
            <a:ext cx="11508038" cy="646331"/>
          </a:xfrm>
          <a:prstGeom prst="rect">
            <a:avLst/>
          </a:prstGeom>
          <a:noFill/>
        </p:spPr>
        <p:txBody>
          <a:bodyPr wrap="square" anchor="ctr">
            <a:spAutoFit/>
          </a:bodyPr>
          <a:lstStyle/>
          <a:p>
            <a:r>
              <a:rPr lang="en-US" sz="3600" b="1" dirty="0">
                <a:solidFill>
                  <a:schemeClr val="bg1"/>
                </a:solidFill>
                <a:effectLst/>
              </a:rPr>
              <a:t>The benefits of website maintenance services</a:t>
            </a:r>
            <a:endParaRPr lang="en-US" sz="3600" b="1" dirty="0">
              <a:solidFill>
                <a:schemeClr val="bg1"/>
              </a:solidFill>
            </a:endParaRPr>
          </a:p>
        </p:txBody>
      </p:sp>
      <p:grpSp>
        <p:nvGrpSpPr>
          <p:cNvPr id="8" name="Group 7">
            <a:extLst>
              <a:ext uri="{FF2B5EF4-FFF2-40B4-BE49-F238E27FC236}">
                <a16:creationId xmlns:a16="http://schemas.microsoft.com/office/drawing/2014/main" id="{0A629975-9DA2-79FC-C3B4-2B0B4CAD60F6}"/>
              </a:ext>
            </a:extLst>
          </p:cNvPr>
          <p:cNvGrpSpPr/>
          <p:nvPr/>
        </p:nvGrpSpPr>
        <p:grpSpPr>
          <a:xfrm>
            <a:off x="587374" y="1343025"/>
            <a:ext cx="11096626" cy="1463040"/>
            <a:chOff x="485774" y="1466850"/>
            <a:chExt cx="11096626" cy="1463040"/>
          </a:xfrm>
          <a:noFill/>
        </p:grpSpPr>
        <p:sp>
          <p:nvSpPr>
            <p:cNvPr id="11" name="Rectangle 10">
              <a:extLst>
                <a:ext uri="{FF2B5EF4-FFF2-40B4-BE49-F238E27FC236}">
                  <a16:creationId xmlns:a16="http://schemas.microsoft.com/office/drawing/2014/main" id="{8EE4A2A0-F525-98E0-CE81-113A8C934925}"/>
                </a:ext>
              </a:extLst>
            </p:cNvPr>
            <p:cNvSpPr/>
            <p:nvPr/>
          </p:nvSpPr>
          <p:spPr>
            <a:xfrm>
              <a:off x="485774" y="1466850"/>
              <a:ext cx="1463040" cy="1463040"/>
            </a:xfrm>
            <a:prstGeom prst="rect">
              <a:avLst/>
            </a:prstGeom>
            <a:gr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Rectangle 12">
              <a:extLst>
                <a:ext uri="{FF2B5EF4-FFF2-40B4-BE49-F238E27FC236}">
                  <a16:creationId xmlns:a16="http://schemas.microsoft.com/office/drawing/2014/main" id="{E7B930D4-742D-9668-35AD-33F136312529}"/>
                </a:ext>
              </a:extLst>
            </p:cNvPr>
            <p:cNvSpPr/>
            <p:nvPr/>
          </p:nvSpPr>
          <p:spPr>
            <a:xfrm>
              <a:off x="1986914" y="1558290"/>
              <a:ext cx="9595486" cy="1280160"/>
            </a:xfrm>
            <a:prstGeom prst="rect">
              <a:avLst/>
            </a:prstGeom>
            <a:grp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B15849C-36FD-A369-7623-0653A63309ED}"/>
                </a:ext>
              </a:extLst>
            </p:cNvPr>
            <p:cNvGrpSpPr/>
            <p:nvPr/>
          </p:nvGrpSpPr>
          <p:grpSpPr>
            <a:xfrm>
              <a:off x="2075532" y="1668140"/>
              <a:ext cx="9402094" cy="869960"/>
              <a:chOff x="2075532" y="1556116"/>
              <a:chExt cx="9402094" cy="869960"/>
            </a:xfrm>
            <a:grpFill/>
          </p:grpSpPr>
          <p:sp>
            <p:nvSpPr>
              <p:cNvPr id="17" name="TextBox 16">
                <a:extLst>
                  <a:ext uri="{FF2B5EF4-FFF2-40B4-BE49-F238E27FC236}">
                    <a16:creationId xmlns:a16="http://schemas.microsoft.com/office/drawing/2014/main" id="{F106A614-9408-C3A3-8B5F-C45C56AB702B}"/>
                  </a:ext>
                </a:extLst>
              </p:cNvPr>
              <p:cNvSpPr txBox="1"/>
              <p:nvPr/>
            </p:nvSpPr>
            <p:spPr>
              <a:xfrm>
                <a:off x="2075532" y="1556116"/>
                <a:ext cx="8601993" cy="369332"/>
              </a:xfrm>
              <a:prstGeom prst="rect">
                <a:avLst/>
              </a:prstGeom>
              <a:grpFill/>
            </p:spPr>
            <p:txBody>
              <a:bodyPr wrap="square" anchor="ctr">
                <a:spAutoFit/>
              </a:bodyPr>
              <a:lstStyle/>
              <a:p>
                <a:r>
                  <a:rPr lang="en-US" b="1" dirty="0">
                    <a:solidFill>
                      <a:schemeClr val="bg1"/>
                    </a:solidFill>
                    <a:effectLst/>
                  </a:rPr>
                  <a:t>Themes upgrade</a:t>
                </a:r>
                <a:endParaRPr lang="en-US" b="1" dirty="0">
                  <a:solidFill>
                    <a:schemeClr val="bg1"/>
                  </a:solidFill>
                </a:endParaRPr>
              </a:p>
            </p:txBody>
          </p:sp>
          <p:sp>
            <p:nvSpPr>
              <p:cNvPr id="18" name="TextBox 17">
                <a:extLst>
                  <a:ext uri="{FF2B5EF4-FFF2-40B4-BE49-F238E27FC236}">
                    <a16:creationId xmlns:a16="http://schemas.microsoft.com/office/drawing/2014/main" id="{08CC3C43-CCDD-CEC4-BAEB-8C71FA21435C}"/>
                  </a:ext>
                </a:extLst>
              </p:cNvPr>
              <p:cNvSpPr txBox="1"/>
              <p:nvPr/>
            </p:nvSpPr>
            <p:spPr>
              <a:xfrm>
                <a:off x="2075532" y="1902856"/>
                <a:ext cx="9402094" cy="523220"/>
              </a:xfrm>
              <a:prstGeom prst="rect">
                <a:avLst/>
              </a:prstGeom>
              <a:grpFill/>
            </p:spPr>
            <p:txBody>
              <a:bodyPr wrap="square" anchor="t">
                <a:spAutoFit/>
              </a:bodyPr>
              <a:lstStyle/>
              <a:p>
                <a:r>
                  <a:rPr lang="en-US" sz="1400" dirty="0">
                    <a:solidFill>
                      <a:schemeClr val="bg1"/>
                    </a:solidFill>
                    <a:effectLst/>
                  </a:rPr>
                  <a:t>Again, covered under one of the WordPress monthly website maintenance packages, theme upgrade includes updating to the latest theme and maintaining it as per business requirements.</a:t>
                </a:r>
                <a:endParaRPr lang="en-US" sz="1400" dirty="0">
                  <a:solidFill>
                    <a:schemeClr val="bg1"/>
                  </a:solidFill>
                </a:endParaRPr>
              </a:p>
            </p:txBody>
          </p:sp>
        </p:grpSp>
      </p:grpSp>
      <p:grpSp>
        <p:nvGrpSpPr>
          <p:cNvPr id="19" name="Group 18">
            <a:extLst>
              <a:ext uri="{FF2B5EF4-FFF2-40B4-BE49-F238E27FC236}">
                <a16:creationId xmlns:a16="http://schemas.microsoft.com/office/drawing/2014/main" id="{AF56FD66-B3EA-DA3D-4129-A5448512E096}"/>
              </a:ext>
            </a:extLst>
          </p:cNvPr>
          <p:cNvGrpSpPr/>
          <p:nvPr/>
        </p:nvGrpSpPr>
        <p:grpSpPr>
          <a:xfrm>
            <a:off x="587374" y="3003779"/>
            <a:ext cx="11096626" cy="1463040"/>
            <a:chOff x="485774" y="1466850"/>
            <a:chExt cx="11096626" cy="1463040"/>
          </a:xfrm>
          <a:noFill/>
        </p:grpSpPr>
        <p:sp>
          <p:nvSpPr>
            <p:cNvPr id="21" name="Rectangle 20">
              <a:extLst>
                <a:ext uri="{FF2B5EF4-FFF2-40B4-BE49-F238E27FC236}">
                  <a16:creationId xmlns:a16="http://schemas.microsoft.com/office/drawing/2014/main" id="{18399F88-A52D-F312-E0B2-2574CA1141BB}"/>
                </a:ext>
              </a:extLst>
            </p:cNvPr>
            <p:cNvSpPr/>
            <p:nvPr/>
          </p:nvSpPr>
          <p:spPr>
            <a:xfrm>
              <a:off x="485774" y="1466850"/>
              <a:ext cx="1463040" cy="1463040"/>
            </a:xfrm>
            <a:prstGeom prst="rect">
              <a:avLst/>
            </a:prstGeom>
            <a:gr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2" name="Rectangle 21">
              <a:extLst>
                <a:ext uri="{FF2B5EF4-FFF2-40B4-BE49-F238E27FC236}">
                  <a16:creationId xmlns:a16="http://schemas.microsoft.com/office/drawing/2014/main" id="{68C50278-CCF4-7275-BF95-043AB00A72CB}"/>
                </a:ext>
              </a:extLst>
            </p:cNvPr>
            <p:cNvSpPr/>
            <p:nvPr/>
          </p:nvSpPr>
          <p:spPr>
            <a:xfrm>
              <a:off x="1986914" y="1558290"/>
              <a:ext cx="9595486" cy="1280160"/>
            </a:xfrm>
            <a:prstGeom prst="rect">
              <a:avLst/>
            </a:prstGeom>
            <a:grp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3623DE10-2ABD-2633-8CF9-D9DCB6172D67}"/>
                </a:ext>
              </a:extLst>
            </p:cNvPr>
            <p:cNvGrpSpPr/>
            <p:nvPr/>
          </p:nvGrpSpPr>
          <p:grpSpPr>
            <a:xfrm>
              <a:off x="2075532" y="1668140"/>
              <a:ext cx="9402094" cy="869960"/>
              <a:chOff x="2075532" y="1556116"/>
              <a:chExt cx="9402094" cy="869960"/>
            </a:xfrm>
            <a:grpFill/>
          </p:grpSpPr>
          <p:sp>
            <p:nvSpPr>
              <p:cNvPr id="24" name="TextBox 23">
                <a:extLst>
                  <a:ext uri="{FF2B5EF4-FFF2-40B4-BE49-F238E27FC236}">
                    <a16:creationId xmlns:a16="http://schemas.microsoft.com/office/drawing/2014/main" id="{E0B82098-9C02-C6F1-B704-58E00AA81C77}"/>
                  </a:ext>
                </a:extLst>
              </p:cNvPr>
              <p:cNvSpPr txBox="1"/>
              <p:nvPr/>
            </p:nvSpPr>
            <p:spPr>
              <a:xfrm>
                <a:off x="2075532" y="1556116"/>
                <a:ext cx="8601993" cy="369332"/>
              </a:xfrm>
              <a:prstGeom prst="rect">
                <a:avLst/>
              </a:prstGeom>
              <a:grpFill/>
            </p:spPr>
            <p:txBody>
              <a:bodyPr wrap="square" anchor="ctr">
                <a:spAutoFit/>
              </a:bodyPr>
              <a:lstStyle/>
              <a:p>
                <a:r>
                  <a:rPr lang="en-US" b="1" dirty="0">
                    <a:solidFill>
                      <a:schemeClr val="bg1"/>
                    </a:solidFill>
                    <a:effectLst/>
                  </a:rPr>
                  <a:t>Performance monitoring</a:t>
                </a:r>
                <a:endParaRPr lang="en-US" b="1" dirty="0">
                  <a:solidFill>
                    <a:schemeClr val="bg1"/>
                  </a:solidFill>
                </a:endParaRPr>
              </a:p>
            </p:txBody>
          </p:sp>
          <p:sp>
            <p:nvSpPr>
              <p:cNvPr id="25" name="TextBox 24">
                <a:extLst>
                  <a:ext uri="{FF2B5EF4-FFF2-40B4-BE49-F238E27FC236}">
                    <a16:creationId xmlns:a16="http://schemas.microsoft.com/office/drawing/2014/main" id="{934492D9-DAA9-9022-3427-B49A6D99922B}"/>
                  </a:ext>
                </a:extLst>
              </p:cNvPr>
              <p:cNvSpPr txBox="1"/>
              <p:nvPr/>
            </p:nvSpPr>
            <p:spPr>
              <a:xfrm>
                <a:off x="2075532" y="1902856"/>
                <a:ext cx="9402094" cy="523220"/>
              </a:xfrm>
              <a:prstGeom prst="rect">
                <a:avLst/>
              </a:prstGeom>
              <a:grpFill/>
            </p:spPr>
            <p:txBody>
              <a:bodyPr wrap="square" anchor="t">
                <a:spAutoFit/>
              </a:bodyPr>
              <a:lstStyle/>
              <a:p>
                <a:r>
                  <a:rPr lang="en-US" sz="1400" dirty="0">
                    <a:solidFill>
                      <a:schemeClr val="bg1"/>
                    </a:solidFill>
                    <a:effectLst/>
                  </a:rPr>
                  <a:t>Service contracts for website repair and maintenance include comprehensive performance monitoring, addressing issues like loading speed optimization and enhancing user experience.</a:t>
                </a:r>
                <a:endParaRPr lang="en-US" sz="1400" dirty="0">
                  <a:solidFill>
                    <a:schemeClr val="bg1"/>
                  </a:solidFill>
                </a:endParaRPr>
              </a:p>
            </p:txBody>
          </p:sp>
        </p:grpSp>
      </p:grpSp>
      <p:grpSp>
        <p:nvGrpSpPr>
          <p:cNvPr id="26" name="Group 25">
            <a:extLst>
              <a:ext uri="{FF2B5EF4-FFF2-40B4-BE49-F238E27FC236}">
                <a16:creationId xmlns:a16="http://schemas.microsoft.com/office/drawing/2014/main" id="{3541181B-B6D3-75AA-0010-BC820F125161}"/>
              </a:ext>
            </a:extLst>
          </p:cNvPr>
          <p:cNvGrpSpPr/>
          <p:nvPr/>
        </p:nvGrpSpPr>
        <p:grpSpPr>
          <a:xfrm>
            <a:off x="587374" y="4664534"/>
            <a:ext cx="11096626" cy="1463040"/>
            <a:chOff x="485774" y="1466850"/>
            <a:chExt cx="11096626" cy="1463040"/>
          </a:xfrm>
          <a:noFill/>
        </p:grpSpPr>
        <p:sp>
          <p:nvSpPr>
            <p:cNvPr id="27" name="Rectangle 26">
              <a:extLst>
                <a:ext uri="{FF2B5EF4-FFF2-40B4-BE49-F238E27FC236}">
                  <a16:creationId xmlns:a16="http://schemas.microsoft.com/office/drawing/2014/main" id="{7C5B3D72-D9FC-2A9E-A6DC-7E783530D939}"/>
                </a:ext>
              </a:extLst>
            </p:cNvPr>
            <p:cNvSpPr/>
            <p:nvPr/>
          </p:nvSpPr>
          <p:spPr>
            <a:xfrm>
              <a:off x="485774" y="1466850"/>
              <a:ext cx="1463040" cy="1463040"/>
            </a:xfrm>
            <a:prstGeom prst="rect">
              <a:avLst/>
            </a:prstGeom>
            <a:gr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28" name="Rectangle 27">
              <a:extLst>
                <a:ext uri="{FF2B5EF4-FFF2-40B4-BE49-F238E27FC236}">
                  <a16:creationId xmlns:a16="http://schemas.microsoft.com/office/drawing/2014/main" id="{9A5A2911-DB95-00AC-A9B6-62A4828BD0CB}"/>
                </a:ext>
              </a:extLst>
            </p:cNvPr>
            <p:cNvSpPr/>
            <p:nvPr/>
          </p:nvSpPr>
          <p:spPr>
            <a:xfrm>
              <a:off x="1986914" y="1558290"/>
              <a:ext cx="9595486" cy="1280160"/>
            </a:xfrm>
            <a:prstGeom prst="rect">
              <a:avLst/>
            </a:prstGeom>
            <a:grp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C5A938EF-4CDE-0B37-14C2-7BECDC9ECFF8}"/>
                </a:ext>
              </a:extLst>
            </p:cNvPr>
            <p:cNvGrpSpPr/>
            <p:nvPr/>
          </p:nvGrpSpPr>
          <p:grpSpPr>
            <a:xfrm>
              <a:off x="2075532" y="1668140"/>
              <a:ext cx="9402094" cy="869960"/>
              <a:chOff x="2075532" y="1556116"/>
              <a:chExt cx="9402094" cy="869960"/>
            </a:xfrm>
            <a:grpFill/>
          </p:grpSpPr>
          <p:sp>
            <p:nvSpPr>
              <p:cNvPr id="30" name="TextBox 29">
                <a:extLst>
                  <a:ext uri="{FF2B5EF4-FFF2-40B4-BE49-F238E27FC236}">
                    <a16:creationId xmlns:a16="http://schemas.microsoft.com/office/drawing/2014/main" id="{B8584451-0C92-19AE-7746-0391AFE522F0}"/>
                  </a:ext>
                </a:extLst>
              </p:cNvPr>
              <p:cNvSpPr txBox="1"/>
              <p:nvPr/>
            </p:nvSpPr>
            <p:spPr>
              <a:xfrm>
                <a:off x="2075532" y="1556116"/>
                <a:ext cx="8601993" cy="369332"/>
              </a:xfrm>
              <a:prstGeom prst="rect">
                <a:avLst/>
              </a:prstGeom>
              <a:grpFill/>
            </p:spPr>
            <p:txBody>
              <a:bodyPr wrap="square" anchor="ctr">
                <a:spAutoFit/>
              </a:bodyPr>
              <a:lstStyle/>
              <a:p>
                <a:r>
                  <a:rPr lang="en-US" b="1" dirty="0">
                    <a:solidFill>
                      <a:schemeClr val="bg1"/>
                    </a:solidFill>
                    <a:effectLst/>
                  </a:rPr>
                  <a:t>Website monitoring</a:t>
                </a:r>
                <a:endParaRPr lang="en-US" b="1" dirty="0">
                  <a:solidFill>
                    <a:schemeClr val="bg1"/>
                  </a:solidFill>
                </a:endParaRPr>
              </a:p>
            </p:txBody>
          </p:sp>
          <p:sp>
            <p:nvSpPr>
              <p:cNvPr id="31" name="TextBox 30">
                <a:extLst>
                  <a:ext uri="{FF2B5EF4-FFF2-40B4-BE49-F238E27FC236}">
                    <a16:creationId xmlns:a16="http://schemas.microsoft.com/office/drawing/2014/main" id="{B7491452-93CE-AEA3-3E08-106343E5FDF9}"/>
                  </a:ext>
                </a:extLst>
              </p:cNvPr>
              <p:cNvSpPr txBox="1"/>
              <p:nvPr/>
            </p:nvSpPr>
            <p:spPr>
              <a:xfrm>
                <a:off x="2075532" y="1902856"/>
                <a:ext cx="9402094" cy="523220"/>
              </a:xfrm>
              <a:prstGeom prst="rect">
                <a:avLst/>
              </a:prstGeom>
              <a:grpFill/>
            </p:spPr>
            <p:txBody>
              <a:bodyPr wrap="square" anchor="t">
                <a:spAutoFit/>
              </a:bodyPr>
              <a:lstStyle/>
              <a:p>
                <a:r>
                  <a:rPr lang="en-US" sz="1400" dirty="0">
                    <a:solidFill>
                      <a:schemeClr val="bg1"/>
                    </a:solidFill>
                    <a:effectLst/>
                  </a:rPr>
                  <a:t>Included in the maintenance contract is a review of page design &amp; layout issues. Our expert developers meticulously assess each webpage for issues that may impact visitors' experience and expectations.</a:t>
                </a:r>
                <a:endParaRPr lang="en-US" sz="1400" dirty="0">
                  <a:solidFill>
                    <a:schemeClr val="bg1"/>
                  </a:solidFill>
                </a:endParaRPr>
              </a:p>
            </p:txBody>
          </p:sp>
        </p:grpSp>
      </p:grpSp>
    </p:spTree>
    <p:extLst>
      <p:ext uri="{BB962C8B-B14F-4D97-AF65-F5344CB8AC3E}">
        <p14:creationId xmlns:p14="http://schemas.microsoft.com/office/powerpoint/2010/main" val="2364712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7B674B0-DAC0-7D22-C9A3-AC0F32F39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766" cy="6858000"/>
          </a:xfrm>
          <a:prstGeom prst="rect">
            <a:avLst/>
          </a:prstGeom>
        </p:spPr>
      </p:pic>
      <p:grpSp>
        <p:nvGrpSpPr>
          <p:cNvPr id="3" name="Group 2">
            <a:extLst>
              <a:ext uri="{FF2B5EF4-FFF2-40B4-BE49-F238E27FC236}">
                <a16:creationId xmlns:a16="http://schemas.microsoft.com/office/drawing/2014/main" id="{638A2DE6-8E70-85D1-8009-9914BED62BA2}"/>
              </a:ext>
            </a:extLst>
          </p:cNvPr>
          <p:cNvGrpSpPr/>
          <p:nvPr/>
        </p:nvGrpSpPr>
        <p:grpSpPr>
          <a:xfrm>
            <a:off x="266700" y="6378109"/>
            <a:ext cx="11733075" cy="299184"/>
            <a:chOff x="801342" y="6377148"/>
            <a:chExt cx="11188204" cy="299184"/>
          </a:xfrm>
        </p:grpSpPr>
        <p:pic>
          <p:nvPicPr>
            <p:cNvPr id="4" name="Picture 3" descr="WLI-logo">
              <a:extLst>
                <a:ext uri="{FF2B5EF4-FFF2-40B4-BE49-F238E27FC236}">
                  <a16:creationId xmlns:a16="http://schemas.microsoft.com/office/drawing/2014/main" id="{FC467CBF-A2FA-85FB-24F9-BE189BCDF7BA}"/>
                </a:ext>
              </a:extLst>
            </p:cNvPr>
            <p:cNvPicPr>
              <a:picLocks noChangeAspect="1"/>
            </p:cNvPicPr>
            <p:nvPr/>
          </p:nvPicPr>
          <p:blipFill>
            <a:blip r:embed="rId3"/>
            <a:stretch>
              <a:fillRect/>
            </a:stretch>
          </p:blipFill>
          <p:spPr>
            <a:xfrm>
              <a:off x="10261870" y="6391025"/>
              <a:ext cx="1727676" cy="268608"/>
            </a:xfrm>
            <a:prstGeom prst="rect">
              <a:avLst/>
            </a:prstGeom>
          </p:spPr>
        </p:pic>
        <p:sp>
          <p:nvSpPr>
            <p:cNvPr id="5" name="Text Box 10">
              <a:extLst>
                <a:ext uri="{FF2B5EF4-FFF2-40B4-BE49-F238E27FC236}">
                  <a16:creationId xmlns:a16="http://schemas.microsoft.com/office/drawing/2014/main" id="{789B95CF-3C39-5C64-6D00-8F3BD6A3F256}"/>
                </a:ext>
              </a:extLst>
            </p:cNvPr>
            <p:cNvSpPr txBox="1"/>
            <p:nvPr/>
          </p:nvSpPr>
          <p:spPr>
            <a:xfrm>
              <a:off x="801342" y="6377148"/>
              <a:ext cx="8519603" cy="299184"/>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20000"/>
                </a:lnSpc>
              </a:pPr>
              <a:r>
                <a:rPr lang="fr-FR" altLang="zh-CN" sz="1200" b="1" dirty="0">
                  <a:solidFill>
                    <a:schemeClr val="bg1">
                      <a:lumMod val="75000"/>
                    </a:schemeClr>
                  </a:solidFill>
                  <a:latin typeface="+mn-lt"/>
                  <a:sym typeface="SimSun" panose="02010600030101010101" pitchFamily="2" charset="-122"/>
                </a:rPr>
                <a:t>Source</a:t>
              </a:r>
              <a:r>
                <a:rPr lang="fr-FR" altLang="zh-CN" sz="1200" dirty="0">
                  <a:solidFill>
                    <a:schemeClr val="bg1">
                      <a:lumMod val="75000"/>
                    </a:schemeClr>
                  </a:solidFill>
                  <a:latin typeface="+mn-lt"/>
                  <a:sym typeface="SimSun" panose="02010600030101010101" pitchFamily="2" charset="-122"/>
                </a:rPr>
                <a:t>: </a:t>
              </a:r>
              <a:r>
                <a:rPr lang="fr-FR" altLang="zh-CN" sz="1200" dirty="0">
                  <a:solidFill>
                    <a:schemeClr val="bg1">
                      <a:lumMod val="75000"/>
                    </a:schemeClr>
                  </a:solidFill>
                  <a:latin typeface="+mn-lt"/>
                  <a:sym typeface="SimSun" panose="02010600030101010101" pitchFamily="2" charset="-122"/>
                  <a:hlinkClick r:id="rId4">
                    <a:extLst>
                      <a:ext uri="{A12FA001-AC4F-418D-AE19-62706E023703}">
                        <ahyp:hlinkClr xmlns:ahyp="http://schemas.microsoft.com/office/drawing/2018/hyperlinkcolor" val="tx"/>
                      </a:ext>
                    </a:extLst>
                  </a:hlinkClick>
                </a:rPr>
                <a:t>https://www.weblineindia.com/blog/website-maintenance-services-cost-and-benefits/</a:t>
              </a:r>
              <a:endParaRPr lang="en-US" altLang="zh-CN" sz="1200" dirty="0">
                <a:solidFill>
                  <a:schemeClr val="bg1">
                    <a:lumMod val="75000"/>
                  </a:schemeClr>
                </a:solidFill>
                <a:latin typeface="+mn-lt"/>
                <a:sym typeface="SimSun" panose="02010600030101010101" pitchFamily="2" charset="-122"/>
              </a:endParaRPr>
            </a:p>
          </p:txBody>
        </p:sp>
      </p:grpSp>
      <p:sp>
        <p:nvSpPr>
          <p:cNvPr id="6" name="TextBox 5">
            <a:extLst>
              <a:ext uri="{FF2B5EF4-FFF2-40B4-BE49-F238E27FC236}">
                <a16:creationId xmlns:a16="http://schemas.microsoft.com/office/drawing/2014/main" id="{29694472-386A-DB24-ED14-48AB381CB895}"/>
              </a:ext>
            </a:extLst>
          </p:cNvPr>
          <p:cNvSpPr txBox="1"/>
          <p:nvPr/>
        </p:nvSpPr>
        <p:spPr>
          <a:xfrm>
            <a:off x="443582" y="437497"/>
            <a:ext cx="11508038" cy="646331"/>
          </a:xfrm>
          <a:prstGeom prst="rect">
            <a:avLst/>
          </a:prstGeom>
          <a:noFill/>
        </p:spPr>
        <p:txBody>
          <a:bodyPr wrap="square" anchor="ctr">
            <a:spAutoFit/>
          </a:bodyPr>
          <a:lstStyle/>
          <a:p>
            <a:r>
              <a:rPr lang="en-US" sz="3600" b="1" dirty="0">
                <a:solidFill>
                  <a:schemeClr val="bg1"/>
                </a:solidFill>
                <a:effectLst/>
              </a:rPr>
              <a:t>The benefits of website maintenance services</a:t>
            </a:r>
            <a:endParaRPr lang="en-US" sz="3600" b="1" dirty="0">
              <a:solidFill>
                <a:schemeClr val="bg1"/>
              </a:solidFill>
            </a:endParaRPr>
          </a:p>
        </p:txBody>
      </p:sp>
      <p:grpSp>
        <p:nvGrpSpPr>
          <p:cNvPr id="8" name="Group 7">
            <a:extLst>
              <a:ext uri="{FF2B5EF4-FFF2-40B4-BE49-F238E27FC236}">
                <a16:creationId xmlns:a16="http://schemas.microsoft.com/office/drawing/2014/main" id="{0A629975-9DA2-79FC-C3B4-2B0B4CAD60F6}"/>
              </a:ext>
            </a:extLst>
          </p:cNvPr>
          <p:cNvGrpSpPr/>
          <p:nvPr/>
        </p:nvGrpSpPr>
        <p:grpSpPr>
          <a:xfrm>
            <a:off x="587374" y="1343025"/>
            <a:ext cx="11096626" cy="1463040"/>
            <a:chOff x="485774" y="1466850"/>
            <a:chExt cx="11096626" cy="1463040"/>
          </a:xfrm>
          <a:noFill/>
        </p:grpSpPr>
        <p:sp>
          <p:nvSpPr>
            <p:cNvPr id="11" name="Rectangle 10">
              <a:extLst>
                <a:ext uri="{FF2B5EF4-FFF2-40B4-BE49-F238E27FC236}">
                  <a16:creationId xmlns:a16="http://schemas.microsoft.com/office/drawing/2014/main" id="{8EE4A2A0-F525-98E0-CE81-113A8C934925}"/>
                </a:ext>
              </a:extLst>
            </p:cNvPr>
            <p:cNvSpPr/>
            <p:nvPr/>
          </p:nvSpPr>
          <p:spPr>
            <a:xfrm>
              <a:off x="485774" y="1466850"/>
              <a:ext cx="1463040" cy="1463040"/>
            </a:xfrm>
            <a:prstGeom prst="rect">
              <a:avLst/>
            </a:prstGeom>
            <a:gr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07</a:t>
              </a:r>
            </a:p>
          </p:txBody>
        </p:sp>
        <p:sp>
          <p:nvSpPr>
            <p:cNvPr id="13" name="Rectangle 12">
              <a:extLst>
                <a:ext uri="{FF2B5EF4-FFF2-40B4-BE49-F238E27FC236}">
                  <a16:creationId xmlns:a16="http://schemas.microsoft.com/office/drawing/2014/main" id="{E7B930D4-742D-9668-35AD-33F136312529}"/>
                </a:ext>
              </a:extLst>
            </p:cNvPr>
            <p:cNvSpPr/>
            <p:nvPr/>
          </p:nvSpPr>
          <p:spPr>
            <a:xfrm>
              <a:off x="1986914" y="1558290"/>
              <a:ext cx="9595486" cy="1280160"/>
            </a:xfrm>
            <a:prstGeom prst="rect">
              <a:avLst/>
            </a:prstGeom>
            <a:grp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B15849C-36FD-A369-7623-0653A63309ED}"/>
                </a:ext>
              </a:extLst>
            </p:cNvPr>
            <p:cNvGrpSpPr/>
            <p:nvPr/>
          </p:nvGrpSpPr>
          <p:grpSpPr>
            <a:xfrm>
              <a:off x="2075532" y="1668140"/>
              <a:ext cx="9402094" cy="869960"/>
              <a:chOff x="2075532" y="1556116"/>
              <a:chExt cx="9402094" cy="869960"/>
            </a:xfrm>
            <a:grpFill/>
          </p:grpSpPr>
          <p:sp>
            <p:nvSpPr>
              <p:cNvPr id="17" name="TextBox 16">
                <a:extLst>
                  <a:ext uri="{FF2B5EF4-FFF2-40B4-BE49-F238E27FC236}">
                    <a16:creationId xmlns:a16="http://schemas.microsoft.com/office/drawing/2014/main" id="{F106A614-9408-C3A3-8B5F-C45C56AB702B}"/>
                  </a:ext>
                </a:extLst>
              </p:cNvPr>
              <p:cNvSpPr txBox="1"/>
              <p:nvPr/>
            </p:nvSpPr>
            <p:spPr>
              <a:xfrm>
                <a:off x="2075532" y="1556116"/>
                <a:ext cx="8601993" cy="369332"/>
              </a:xfrm>
              <a:prstGeom prst="rect">
                <a:avLst/>
              </a:prstGeom>
              <a:grpFill/>
            </p:spPr>
            <p:txBody>
              <a:bodyPr wrap="square" anchor="ctr">
                <a:spAutoFit/>
              </a:bodyPr>
              <a:lstStyle/>
              <a:p>
                <a:r>
                  <a:rPr lang="en-US" b="1" dirty="0">
                    <a:solidFill>
                      <a:schemeClr val="bg1"/>
                    </a:solidFill>
                    <a:effectLst/>
                  </a:rPr>
                  <a:t>Security updates</a:t>
                </a:r>
                <a:endParaRPr lang="en-US" b="1" dirty="0">
                  <a:solidFill>
                    <a:schemeClr val="bg1"/>
                  </a:solidFill>
                </a:endParaRPr>
              </a:p>
            </p:txBody>
          </p:sp>
          <p:sp>
            <p:nvSpPr>
              <p:cNvPr id="18" name="TextBox 17">
                <a:extLst>
                  <a:ext uri="{FF2B5EF4-FFF2-40B4-BE49-F238E27FC236}">
                    <a16:creationId xmlns:a16="http://schemas.microsoft.com/office/drawing/2014/main" id="{08CC3C43-CCDD-CEC4-BAEB-8C71FA21435C}"/>
                  </a:ext>
                </a:extLst>
              </p:cNvPr>
              <p:cNvSpPr txBox="1"/>
              <p:nvPr/>
            </p:nvSpPr>
            <p:spPr>
              <a:xfrm>
                <a:off x="2075532" y="1902856"/>
                <a:ext cx="9402094" cy="523220"/>
              </a:xfrm>
              <a:prstGeom prst="rect">
                <a:avLst/>
              </a:prstGeom>
              <a:grpFill/>
            </p:spPr>
            <p:txBody>
              <a:bodyPr wrap="square" anchor="t">
                <a:spAutoFit/>
              </a:bodyPr>
              <a:lstStyle/>
              <a:p>
                <a:r>
                  <a:rPr lang="en-US" sz="1400" dirty="0">
                    <a:solidFill>
                      <a:schemeClr val="bg1"/>
                    </a:solidFill>
                    <a:effectLst/>
                  </a:rPr>
                  <a:t>Security checks are vital in any web maintenance contract. With frequent reports of malware attacks and security breaches, it's crucial to conduct tests ensuring the safety and security of an official website.</a:t>
                </a:r>
                <a:endParaRPr lang="en-US" sz="1400" dirty="0">
                  <a:solidFill>
                    <a:schemeClr val="bg1"/>
                  </a:solidFill>
                </a:endParaRPr>
              </a:p>
            </p:txBody>
          </p:sp>
        </p:grpSp>
      </p:grpSp>
      <p:grpSp>
        <p:nvGrpSpPr>
          <p:cNvPr id="19" name="Group 18">
            <a:extLst>
              <a:ext uri="{FF2B5EF4-FFF2-40B4-BE49-F238E27FC236}">
                <a16:creationId xmlns:a16="http://schemas.microsoft.com/office/drawing/2014/main" id="{AF56FD66-B3EA-DA3D-4129-A5448512E096}"/>
              </a:ext>
            </a:extLst>
          </p:cNvPr>
          <p:cNvGrpSpPr/>
          <p:nvPr/>
        </p:nvGrpSpPr>
        <p:grpSpPr>
          <a:xfrm>
            <a:off x="587374" y="3003779"/>
            <a:ext cx="11096626" cy="1463040"/>
            <a:chOff x="485774" y="1466850"/>
            <a:chExt cx="11096626" cy="1463040"/>
          </a:xfrm>
          <a:noFill/>
        </p:grpSpPr>
        <p:sp>
          <p:nvSpPr>
            <p:cNvPr id="21" name="Rectangle 20">
              <a:extLst>
                <a:ext uri="{FF2B5EF4-FFF2-40B4-BE49-F238E27FC236}">
                  <a16:creationId xmlns:a16="http://schemas.microsoft.com/office/drawing/2014/main" id="{18399F88-A52D-F312-E0B2-2574CA1141BB}"/>
                </a:ext>
              </a:extLst>
            </p:cNvPr>
            <p:cNvSpPr/>
            <p:nvPr/>
          </p:nvSpPr>
          <p:spPr>
            <a:xfrm>
              <a:off x="485774" y="1466850"/>
              <a:ext cx="1463040" cy="1463040"/>
            </a:xfrm>
            <a:prstGeom prst="rect">
              <a:avLst/>
            </a:prstGeom>
            <a:gr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08</a:t>
              </a:r>
            </a:p>
          </p:txBody>
        </p:sp>
        <p:sp>
          <p:nvSpPr>
            <p:cNvPr id="22" name="Rectangle 21">
              <a:extLst>
                <a:ext uri="{FF2B5EF4-FFF2-40B4-BE49-F238E27FC236}">
                  <a16:creationId xmlns:a16="http://schemas.microsoft.com/office/drawing/2014/main" id="{68C50278-CCF4-7275-BF95-043AB00A72CB}"/>
                </a:ext>
              </a:extLst>
            </p:cNvPr>
            <p:cNvSpPr/>
            <p:nvPr/>
          </p:nvSpPr>
          <p:spPr>
            <a:xfrm>
              <a:off x="1986914" y="1558290"/>
              <a:ext cx="9595486" cy="1280160"/>
            </a:xfrm>
            <a:prstGeom prst="rect">
              <a:avLst/>
            </a:prstGeom>
            <a:grp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3623DE10-2ABD-2633-8CF9-D9DCB6172D67}"/>
                </a:ext>
              </a:extLst>
            </p:cNvPr>
            <p:cNvGrpSpPr/>
            <p:nvPr/>
          </p:nvGrpSpPr>
          <p:grpSpPr>
            <a:xfrm>
              <a:off x="2075532" y="1668140"/>
              <a:ext cx="9402094" cy="1085404"/>
              <a:chOff x="2075532" y="1556116"/>
              <a:chExt cx="9402094" cy="1085404"/>
            </a:xfrm>
            <a:grpFill/>
          </p:grpSpPr>
          <p:sp>
            <p:nvSpPr>
              <p:cNvPr id="24" name="TextBox 23">
                <a:extLst>
                  <a:ext uri="{FF2B5EF4-FFF2-40B4-BE49-F238E27FC236}">
                    <a16:creationId xmlns:a16="http://schemas.microsoft.com/office/drawing/2014/main" id="{E0B82098-9C02-C6F1-B704-58E00AA81C77}"/>
                  </a:ext>
                </a:extLst>
              </p:cNvPr>
              <p:cNvSpPr txBox="1"/>
              <p:nvPr/>
            </p:nvSpPr>
            <p:spPr>
              <a:xfrm>
                <a:off x="2075532" y="1556116"/>
                <a:ext cx="8601993" cy="369332"/>
              </a:xfrm>
              <a:prstGeom prst="rect">
                <a:avLst/>
              </a:prstGeom>
              <a:grpFill/>
            </p:spPr>
            <p:txBody>
              <a:bodyPr wrap="square" anchor="ctr">
                <a:spAutoFit/>
              </a:bodyPr>
              <a:lstStyle/>
              <a:p>
                <a:r>
                  <a:rPr lang="en-US" b="1" dirty="0">
                    <a:solidFill>
                      <a:schemeClr val="bg1"/>
                    </a:solidFill>
                    <a:effectLst/>
                  </a:rPr>
                  <a:t>Compatibility check</a:t>
                </a:r>
                <a:endParaRPr lang="en-US" b="1" dirty="0">
                  <a:solidFill>
                    <a:schemeClr val="bg1"/>
                  </a:solidFill>
                </a:endParaRPr>
              </a:p>
            </p:txBody>
          </p:sp>
          <p:sp>
            <p:nvSpPr>
              <p:cNvPr id="25" name="TextBox 24">
                <a:extLst>
                  <a:ext uri="{FF2B5EF4-FFF2-40B4-BE49-F238E27FC236}">
                    <a16:creationId xmlns:a16="http://schemas.microsoft.com/office/drawing/2014/main" id="{934492D9-DAA9-9022-3427-B49A6D99922B}"/>
                  </a:ext>
                </a:extLst>
              </p:cNvPr>
              <p:cNvSpPr txBox="1"/>
              <p:nvPr/>
            </p:nvSpPr>
            <p:spPr>
              <a:xfrm>
                <a:off x="2075532" y="1902856"/>
                <a:ext cx="9402094" cy="738664"/>
              </a:xfrm>
              <a:prstGeom prst="rect">
                <a:avLst/>
              </a:prstGeom>
              <a:grpFill/>
            </p:spPr>
            <p:txBody>
              <a:bodyPr wrap="square" anchor="t">
                <a:spAutoFit/>
              </a:bodyPr>
              <a:lstStyle/>
              <a:p>
                <a:r>
                  <a:rPr lang="en-US" sz="1400" dirty="0">
                    <a:solidFill>
                      <a:schemeClr val="bg1"/>
                    </a:solidFill>
                    <a:effectLst/>
                  </a:rPr>
                  <a:t>Ensuring code compatibility with the latest versions of PHP, MySQL, and databases is vital in website maintenance packages offered by design, development, and hosting companies. This service includes reviewing the latest versions and verifying compatibility to prevent issues.</a:t>
                </a:r>
                <a:endParaRPr lang="en-US" sz="1400" dirty="0">
                  <a:solidFill>
                    <a:schemeClr val="bg1"/>
                  </a:solidFill>
                </a:endParaRPr>
              </a:p>
            </p:txBody>
          </p:sp>
        </p:grpSp>
      </p:grpSp>
    </p:spTree>
    <p:extLst>
      <p:ext uri="{BB962C8B-B14F-4D97-AF65-F5344CB8AC3E}">
        <p14:creationId xmlns:p14="http://schemas.microsoft.com/office/powerpoint/2010/main" val="559653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001FE247-7ABF-854F-E2F1-5E04F3AFF790}"/>
              </a:ext>
            </a:extLst>
          </p:cNvPr>
          <p:cNvGrpSpPr/>
          <p:nvPr/>
        </p:nvGrpSpPr>
        <p:grpSpPr>
          <a:xfrm>
            <a:off x="-1" y="0"/>
            <a:ext cx="12192000" cy="6858000"/>
            <a:chOff x="-1" y="0"/>
            <a:chExt cx="12192000" cy="6858000"/>
          </a:xfrm>
        </p:grpSpPr>
        <p:pic>
          <p:nvPicPr>
            <p:cNvPr id="16" name="Picture 15">
              <a:extLst>
                <a:ext uri="{FF2B5EF4-FFF2-40B4-BE49-F238E27FC236}">
                  <a16:creationId xmlns:a16="http://schemas.microsoft.com/office/drawing/2014/main" id="{B2CA9D6C-3581-1B2B-F2D4-F8456B64BE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4474" y="0"/>
              <a:ext cx="10677525" cy="6858000"/>
            </a:xfrm>
            <a:prstGeom prst="rect">
              <a:avLst/>
            </a:prstGeom>
          </p:spPr>
        </p:pic>
        <p:pic>
          <p:nvPicPr>
            <p:cNvPr id="26" name="Picture 25">
              <a:extLst>
                <a:ext uri="{FF2B5EF4-FFF2-40B4-BE49-F238E27FC236}">
                  <a16:creationId xmlns:a16="http://schemas.microsoft.com/office/drawing/2014/main" id="{A821B6AE-938E-F310-A251-A012644B028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85816"/>
            <a:stretch/>
          </p:blipFill>
          <p:spPr>
            <a:xfrm flipH="1">
              <a:off x="-1" y="0"/>
              <a:ext cx="1514474" cy="6858000"/>
            </a:xfrm>
            <a:prstGeom prst="rect">
              <a:avLst/>
            </a:prstGeom>
          </p:spPr>
        </p:pic>
      </p:grpSp>
      <p:sp>
        <p:nvSpPr>
          <p:cNvPr id="27" name="Rectangle 26">
            <a:extLst>
              <a:ext uri="{FF2B5EF4-FFF2-40B4-BE49-F238E27FC236}">
                <a16:creationId xmlns:a16="http://schemas.microsoft.com/office/drawing/2014/main" id="{7804193F-8D60-AC04-65EC-C9A3B4907C78}"/>
              </a:ext>
            </a:extLst>
          </p:cNvPr>
          <p:cNvSpPr/>
          <p:nvPr/>
        </p:nvSpPr>
        <p:spPr>
          <a:xfrm>
            <a:off x="0" y="0"/>
            <a:ext cx="12192000" cy="6858000"/>
          </a:xfrm>
          <a:prstGeom prst="rect">
            <a:avLst/>
          </a:prstGeom>
          <a:gradFill>
            <a:gsLst>
              <a:gs pos="100000">
                <a:schemeClr val="tx1">
                  <a:alpha val="65000"/>
                </a:schemeClr>
              </a:gs>
              <a:gs pos="12000">
                <a:srgbClr val="7030A0">
                  <a:alpha val="95000"/>
                </a:srgbClr>
              </a:gs>
            </a:gsLst>
            <a:lin ang="20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38A2DE6-8E70-85D1-8009-9914BED62BA2}"/>
              </a:ext>
            </a:extLst>
          </p:cNvPr>
          <p:cNvGrpSpPr/>
          <p:nvPr/>
        </p:nvGrpSpPr>
        <p:grpSpPr>
          <a:xfrm>
            <a:off x="266700" y="6378109"/>
            <a:ext cx="11733075" cy="299184"/>
            <a:chOff x="801342" y="6377148"/>
            <a:chExt cx="11188204" cy="299184"/>
          </a:xfrm>
        </p:grpSpPr>
        <p:pic>
          <p:nvPicPr>
            <p:cNvPr id="4" name="Picture 3" descr="WLI-logo">
              <a:extLst>
                <a:ext uri="{FF2B5EF4-FFF2-40B4-BE49-F238E27FC236}">
                  <a16:creationId xmlns:a16="http://schemas.microsoft.com/office/drawing/2014/main" id="{FC467CBF-A2FA-85FB-24F9-BE189BCDF7BA}"/>
                </a:ext>
              </a:extLst>
            </p:cNvPr>
            <p:cNvPicPr>
              <a:picLocks noChangeAspect="1"/>
            </p:cNvPicPr>
            <p:nvPr/>
          </p:nvPicPr>
          <p:blipFill>
            <a:blip r:embed="rId3"/>
            <a:stretch>
              <a:fillRect/>
            </a:stretch>
          </p:blipFill>
          <p:spPr>
            <a:xfrm>
              <a:off x="10261870" y="6391025"/>
              <a:ext cx="1727676" cy="268608"/>
            </a:xfrm>
            <a:prstGeom prst="rect">
              <a:avLst/>
            </a:prstGeom>
          </p:spPr>
        </p:pic>
        <p:sp>
          <p:nvSpPr>
            <p:cNvPr id="5" name="Text Box 10">
              <a:extLst>
                <a:ext uri="{FF2B5EF4-FFF2-40B4-BE49-F238E27FC236}">
                  <a16:creationId xmlns:a16="http://schemas.microsoft.com/office/drawing/2014/main" id="{789B95CF-3C39-5C64-6D00-8F3BD6A3F256}"/>
                </a:ext>
              </a:extLst>
            </p:cNvPr>
            <p:cNvSpPr txBox="1"/>
            <p:nvPr/>
          </p:nvSpPr>
          <p:spPr>
            <a:xfrm>
              <a:off x="801342" y="6377148"/>
              <a:ext cx="8519603" cy="299184"/>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20000"/>
                </a:lnSpc>
              </a:pPr>
              <a:r>
                <a:rPr lang="fr-FR" altLang="zh-CN" sz="1200" b="1" dirty="0">
                  <a:solidFill>
                    <a:schemeClr val="bg1">
                      <a:lumMod val="75000"/>
                    </a:schemeClr>
                  </a:solidFill>
                  <a:latin typeface="+mn-lt"/>
                  <a:sym typeface="SimSun" panose="02010600030101010101" pitchFamily="2" charset="-122"/>
                </a:rPr>
                <a:t>Source</a:t>
              </a:r>
              <a:r>
                <a:rPr lang="fr-FR" altLang="zh-CN" sz="1200" dirty="0">
                  <a:solidFill>
                    <a:schemeClr val="bg1">
                      <a:lumMod val="75000"/>
                    </a:schemeClr>
                  </a:solidFill>
                  <a:latin typeface="+mn-lt"/>
                  <a:sym typeface="SimSun" panose="02010600030101010101" pitchFamily="2" charset="-122"/>
                </a:rPr>
                <a:t>: </a:t>
              </a:r>
              <a:r>
                <a:rPr lang="fr-FR" altLang="zh-CN" sz="1200" dirty="0">
                  <a:solidFill>
                    <a:schemeClr val="bg1">
                      <a:lumMod val="75000"/>
                    </a:schemeClr>
                  </a:solidFill>
                  <a:latin typeface="+mn-lt"/>
                  <a:sym typeface="SimSun" panose="02010600030101010101" pitchFamily="2" charset="-122"/>
                  <a:hlinkClick r:id="rId4">
                    <a:extLst>
                      <a:ext uri="{A12FA001-AC4F-418D-AE19-62706E023703}">
                        <ahyp:hlinkClr xmlns:ahyp="http://schemas.microsoft.com/office/drawing/2018/hyperlinkcolor" val="tx"/>
                      </a:ext>
                    </a:extLst>
                  </a:hlinkClick>
                </a:rPr>
                <a:t>https://www.weblineindia.com/blog/website-maintenance-services-cost-and-benefits/</a:t>
              </a:r>
              <a:endParaRPr lang="en-US" altLang="zh-CN" sz="1200" dirty="0">
                <a:solidFill>
                  <a:schemeClr val="bg1">
                    <a:lumMod val="75000"/>
                  </a:schemeClr>
                </a:solidFill>
                <a:latin typeface="+mn-lt"/>
                <a:sym typeface="SimSun" panose="02010600030101010101" pitchFamily="2" charset="-122"/>
              </a:endParaRPr>
            </a:p>
          </p:txBody>
        </p:sp>
      </p:grpSp>
      <p:grpSp>
        <p:nvGrpSpPr>
          <p:cNvPr id="9" name="Group 8">
            <a:extLst>
              <a:ext uri="{FF2B5EF4-FFF2-40B4-BE49-F238E27FC236}">
                <a16:creationId xmlns:a16="http://schemas.microsoft.com/office/drawing/2014/main" id="{59E3FA42-992B-0978-45A1-B65055A6BBE3}"/>
              </a:ext>
            </a:extLst>
          </p:cNvPr>
          <p:cNvGrpSpPr/>
          <p:nvPr/>
        </p:nvGrpSpPr>
        <p:grpSpPr>
          <a:xfrm>
            <a:off x="1501775" y="1733932"/>
            <a:ext cx="9188450" cy="3390136"/>
            <a:chOff x="3613179" y="492093"/>
            <a:chExt cx="9188450" cy="3390136"/>
          </a:xfrm>
        </p:grpSpPr>
        <p:sp>
          <p:nvSpPr>
            <p:cNvPr id="10" name="TextBox 9">
              <a:extLst>
                <a:ext uri="{FF2B5EF4-FFF2-40B4-BE49-F238E27FC236}">
                  <a16:creationId xmlns:a16="http://schemas.microsoft.com/office/drawing/2014/main" id="{3951B2BF-9A9D-C2AE-5315-60A04D4938FF}"/>
                </a:ext>
              </a:extLst>
            </p:cNvPr>
            <p:cNvSpPr txBox="1"/>
            <p:nvPr/>
          </p:nvSpPr>
          <p:spPr>
            <a:xfrm>
              <a:off x="3613179" y="492093"/>
              <a:ext cx="9188450" cy="1200329"/>
            </a:xfrm>
            <a:prstGeom prst="rect">
              <a:avLst/>
            </a:prstGeom>
            <a:noFill/>
          </p:spPr>
          <p:txBody>
            <a:bodyPr wrap="square" anchor="t">
              <a:spAutoFit/>
            </a:bodyPr>
            <a:lstStyle/>
            <a:p>
              <a:pPr algn="ctr"/>
              <a:r>
                <a:rPr lang="en-US" sz="3600" b="1" dirty="0">
                  <a:solidFill>
                    <a:schemeClr val="bg1"/>
                  </a:solidFill>
                  <a:effectLst/>
                </a:rPr>
                <a:t>How much does website maintenance cost in packages?</a:t>
              </a:r>
              <a:endParaRPr lang="en-US" sz="3600" b="1" dirty="0">
                <a:solidFill>
                  <a:schemeClr val="bg1"/>
                </a:solidFill>
              </a:endParaRPr>
            </a:p>
          </p:txBody>
        </p:sp>
        <p:sp>
          <p:nvSpPr>
            <p:cNvPr id="12" name="TextBox 11">
              <a:extLst>
                <a:ext uri="{FF2B5EF4-FFF2-40B4-BE49-F238E27FC236}">
                  <a16:creationId xmlns:a16="http://schemas.microsoft.com/office/drawing/2014/main" id="{6770DCAF-AE9A-8E77-1E68-9EC67F244829}"/>
                </a:ext>
              </a:extLst>
            </p:cNvPr>
            <p:cNvSpPr txBox="1"/>
            <p:nvPr/>
          </p:nvSpPr>
          <p:spPr>
            <a:xfrm>
              <a:off x="3949730" y="1850904"/>
              <a:ext cx="8515349" cy="2031325"/>
            </a:xfrm>
            <a:prstGeom prst="rect">
              <a:avLst/>
            </a:prstGeom>
            <a:noFill/>
          </p:spPr>
          <p:txBody>
            <a:bodyPr wrap="square" anchor="t">
              <a:spAutoFit/>
            </a:bodyPr>
            <a:lstStyle/>
            <a:p>
              <a:pPr algn="ctr"/>
              <a:r>
                <a:rPr lang="en-US" dirty="0">
                  <a:solidFill>
                    <a:schemeClr val="bg1">
                      <a:lumMod val="95000"/>
                    </a:schemeClr>
                  </a:solidFill>
                  <a:effectLst/>
                </a:rPr>
                <a:t>While online resources provide checklists and guides, they may not ensure a comprehensive website health check. Opting for a monthly maintenance package from reputable IT companies is recommended. Many design and development firms offer cost-effective contracts, allowing you to save money.</a:t>
              </a:r>
            </a:p>
            <a:p>
              <a:pPr algn="ctr"/>
              <a:endParaRPr lang="en-US" dirty="0">
                <a:solidFill>
                  <a:schemeClr val="bg1">
                    <a:lumMod val="95000"/>
                  </a:schemeClr>
                </a:solidFill>
              </a:endParaRPr>
            </a:p>
            <a:p>
              <a:pPr algn="ctr"/>
              <a:r>
                <a:rPr lang="en-US" dirty="0">
                  <a:solidFill>
                    <a:schemeClr val="bg1">
                      <a:lumMod val="95000"/>
                    </a:schemeClr>
                  </a:solidFill>
                  <a:effectLst/>
                </a:rPr>
                <a:t>Consider WeblineIndia for reliable website development and maintenance services, freeing you from management hassles and enabling focus on core business activities.</a:t>
              </a:r>
              <a:endParaRPr lang="en-US" dirty="0">
                <a:solidFill>
                  <a:schemeClr val="bg1">
                    <a:lumMod val="95000"/>
                  </a:schemeClr>
                </a:solidFill>
              </a:endParaRPr>
            </a:p>
          </p:txBody>
        </p:sp>
      </p:grpSp>
    </p:spTree>
    <p:extLst>
      <p:ext uri="{BB962C8B-B14F-4D97-AF65-F5344CB8AC3E}">
        <p14:creationId xmlns:p14="http://schemas.microsoft.com/office/powerpoint/2010/main" val="83168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DFB764CD-1590-64DD-6721-2FF016539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766" cy="6858000"/>
          </a:xfrm>
          <a:prstGeom prst="rect">
            <a:avLst/>
          </a:prstGeom>
        </p:spPr>
      </p:pic>
      <p:pic>
        <p:nvPicPr>
          <p:cNvPr id="9" name="Picture 8">
            <a:extLst>
              <a:ext uri="{FF2B5EF4-FFF2-40B4-BE49-F238E27FC236}">
                <a16:creationId xmlns:a16="http://schemas.microsoft.com/office/drawing/2014/main" id="{116B3541-372B-31C7-30B4-2F0EA3A065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766" y="0"/>
            <a:ext cx="4572000" cy="6858000"/>
          </a:xfrm>
          <a:prstGeom prst="rect">
            <a:avLst/>
          </a:prstGeom>
        </p:spPr>
      </p:pic>
      <p:pic>
        <p:nvPicPr>
          <p:cNvPr id="10" name="Graphic 9">
            <a:extLst>
              <a:ext uri="{FF2B5EF4-FFF2-40B4-BE49-F238E27FC236}">
                <a16:creationId xmlns:a16="http://schemas.microsoft.com/office/drawing/2014/main" id="{06AF178D-2D24-A2A4-A650-4B5690662E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2649" y="90487"/>
            <a:ext cx="1112233" cy="1018571"/>
          </a:xfrm>
          <a:prstGeom prst="rect">
            <a:avLst/>
          </a:prstGeom>
        </p:spPr>
      </p:pic>
      <p:pic>
        <p:nvPicPr>
          <p:cNvPr id="12" name="Graphic 11">
            <a:extLst>
              <a:ext uri="{FF2B5EF4-FFF2-40B4-BE49-F238E27FC236}">
                <a16:creationId xmlns:a16="http://schemas.microsoft.com/office/drawing/2014/main" id="{0611E6D6-3AE6-3FA0-1353-D0C92645A1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6183497"/>
            <a:ext cx="666750" cy="674503"/>
          </a:xfrm>
          <a:prstGeom prst="rect">
            <a:avLst/>
          </a:prstGeom>
        </p:spPr>
      </p:pic>
      <p:pic>
        <p:nvPicPr>
          <p:cNvPr id="15" name="Picture 14" descr="WLI-logo">
            <a:extLst>
              <a:ext uri="{FF2B5EF4-FFF2-40B4-BE49-F238E27FC236}">
                <a16:creationId xmlns:a16="http://schemas.microsoft.com/office/drawing/2014/main" id="{A76DBED4-25F8-B52A-6DEB-ABBC24F2617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4510" y="403225"/>
            <a:ext cx="3091815" cy="480695"/>
          </a:xfrm>
          <a:prstGeom prst="rect">
            <a:avLst/>
          </a:prstGeom>
        </p:spPr>
      </p:pic>
      <p:sp>
        <p:nvSpPr>
          <p:cNvPr id="16" name="Title 6">
            <a:extLst>
              <a:ext uri="{FF2B5EF4-FFF2-40B4-BE49-F238E27FC236}">
                <a16:creationId xmlns:a16="http://schemas.microsoft.com/office/drawing/2014/main" id="{CF050C47-4FD3-538D-F4B0-D2FB18D3A55D}"/>
              </a:ext>
            </a:extLst>
          </p:cNvPr>
          <p:cNvSpPr>
            <a:spLocks noGrp="1"/>
          </p:cNvSpPr>
          <p:nvPr>
            <p:ph type="ctrTitle"/>
          </p:nvPr>
        </p:nvSpPr>
        <p:spPr>
          <a:xfrm>
            <a:off x="524510" y="1575782"/>
            <a:ext cx="6295390" cy="1088526"/>
          </a:xfrm>
        </p:spPr>
        <p:txBody>
          <a:bodyPr anchor="ctr">
            <a:noAutofit/>
          </a:bodyPr>
          <a:lstStyle/>
          <a:p>
            <a:pPr algn="l">
              <a:lnSpc>
                <a:spcPct val="100000"/>
              </a:lnSpc>
            </a:pPr>
            <a:r>
              <a:rPr lang="en-US" sz="8000" b="1" spc="0" dirty="0">
                <a:solidFill>
                  <a:schemeClr val="bg1"/>
                </a:solidFill>
                <a:latin typeface="+mn-lt"/>
                <a:ea typeface="Cambria" panose="02040503050406030204" pitchFamily="18" charset="0"/>
                <a:cs typeface="Poppins" panose="00000500000000000000" pitchFamily="2" charset="0"/>
              </a:rPr>
              <a:t>THANK YOU…!</a:t>
            </a:r>
          </a:p>
        </p:txBody>
      </p:sp>
      <p:grpSp>
        <p:nvGrpSpPr>
          <p:cNvPr id="17" name="Group 16">
            <a:extLst>
              <a:ext uri="{FF2B5EF4-FFF2-40B4-BE49-F238E27FC236}">
                <a16:creationId xmlns:a16="http://schemas.microsoft.com/office/drawing/2014/main" id="{6E34E9D2-2D1C-70F4-8B40-2384F9C05665}"/>
              </a:ext>
            </a:extLst>
          </p:cNvPr>
          <p:cNvGrpSpPr/>
          <p:nvPr/>
        </p:nvGrpSpPr>
        <p:grpSpPr>
          <a:xfrm>
            <a:off x="575305" y="3515956"/>
            <a:ext cx="6193799" cy="1873442"/>
            <a:chOff x="575305" y="3287356"/>
            <a:chExt cx="6193799" cy="1873442"/>
          </a:xfrm>
        </p:grpSpPr>
        <p:sp>
          <p:nvSpPr>
            <p:cNvPr id="18" name="Text Box 5">
              <a:extLst>
                <a:ext uri="{FF2B5EF4-FFF2-40B4-BE49-F238E27FC236}">
                  <a16:creationId xmlns:a16="http://schemas.microsoft.com/office/drawing/2014/main" id="{CCFEABA9-EB1B-1E39-C4AF-0C5462F10307}"/>
                </a:ext>
              </a:extLst>
            </p:cNvPr>
            <p:cNvSpPr txBox="1"/>
            <p:nvPr/>
          </p:nvSpPr>
          <p:spPr>
            <a:xfrm>
              <a:off x="575306" y="3287356"/>
              <a:ext cx="1544637" cy="352425"/>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sz="1700" b="1" dirty="0">
                  <a:solidFill>
                    <a:schemeClr val="bg1">
                      <a:lumMod val="95000"/>
                    </a:schemeClr>
                  </a:solidFill>
                  <a:latin typeface="+mn-lt"/>
                </a:rPr>
                <a:t>CONTACT US</a:t>
              </a:r>
            </a:p>
          </p:txBody>
        </p:sp>
        <p:sp>
          <p:nvSpPr>
            <p:cNvPr id="19" name="Text Box 5">
              <a:extLst>
                <a:ext uri="{FF2B5EF4-FFF2-40B4-BE49-F238E27FC236}">
                  <a16:creationId xmlns:a16="http://schemas.microsoft.com/office/drawing/2014/main" id="{9D27EBB0-592F-5461-3F2F-DA48B4726855}"/>
                </a:ext>
              </a:extLst>
            </p:cNvPr>
            <p:cNvSpPr txBox="1"/>
            <p:nvPr/>
          </p:nvSpPr>
          <p:spPr>
            <a:xfrm>
              <a:off x="575305" y="3617556"/>
              <a:ext cx="2988211" cy="880369"/>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50000"/>
                </a:lnSpc>
              </a:pPr>
              <a:r>
                <a:rPr lang="en-US" altLang="zh-CN" dirty="0">
                  <a:solidFill>
                    <a:schemeClr val="bg1">
                      <a:lumMod val="95000"/>
                    </a:schemeClr>
                  </a:solidFill>
                  <a:latin typeface="+mn-lt"/>
                </a:rPr>
                <a:t>+1 (213) 908-1090 (USA)</a:t>
              </a:r>
            </a:p>
            <a:p>
              <a:pPr>
                <a:lnSpc>
                  <a:spcPct val="150000"/>
                </a:lnSpc>
              </a:pPr>
              <a:r>
                <a:rPr lang="en-US" altLang="zh-CN" dirty="0">
                  <a:solidFill>
                    <a:schemeClr val="bg1">
                      <a:lumMod val="95000"/>
                    </a:schemeClr>
                  </a:solidFill>
                  <a:latin typeface="+mn-lt"/>
                </a:rPr>
                <a:t>+91-79-26420897 (IND)</a:t>
              </a:r>
            </a:p>
          </p:txBody>
        </p:sp>
        <p:sp>
          <p:nvSpPr>
            <p:cNvPr id="20" name="Text Box 5">
              <a:extLst>
                <a:ext uri="{FF2B5EF4-FFF2-40B4-BE49-F238E27FC236}">
                  <a16:creationId xmlns:a16="http://schemas.microsoft.com/office/drawing/2014/main" id="{BA73AF1D-D551-7247-A99B-0B125E54BF2B}"/>
                </a:ext>
              </a:extLst>
            </p:cNvPr>
            <p:cNvSpPr txBox="1"/>
            <p:nvPr/>
          </p:nvSpPr>
          <p:spPr>
            <a:xfrm>
              <a:off x="3715090" y="3287356"/>
              <a:ext cx="1544637" cy="352425"/>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sz="1700" b="1" dirty="0">
                  <a:solidFill>
                    <a:schemeClr val="bg1">
                      <a:lumMod val="95000"/>
                    </a:schemeClr>
                  </a:solidFill>
                  <a:latin typeface="+mn-lt"/>
                </a:rPr>
                <a:t>EMAIL</a:t>
              </a:r>
            </a:p>
          </p:txBody>
        </p:sp>
        <p:sp>
          <p:nvSpPr>
            <p:cNvPr id="21" name="Text Box 5">
              <a:extLst>
                <a:ext uri="{FF2B5EF4-FFF2-40B4-BE49-F238E27FC236}">
                  <a16:creationId xmlns:a16="http://schemas.microsoft.com/office/drawing/2014/main" id="{E15B82BF-89DB-6BFF-4793-77FBC306DB62}"/>
                </a:ext>
              </a:extLst>
            </p:cNvPr>
            <p:cNvSpPr txBox="1"/>
            <p:nvPr/>
          </p:nvSpPr>
          <p:spPr>
            <a:xfrm>
              <a:off x="3715090" y="3639781"/>
              <a:ext cx="3054014" cy="369332"/>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dirty="0">
                  <a:solidFill>
                    <a:schemeClr val="bg1">
                      <a:lumMod val="95000"/>
                    </a:schemeClr>
                  </a:solidFill>
                  <a:latin typeface="+mn-lt"/>
                </a:rPr>
                <a:t>info@weblineindia.com</a:t>
              </a:r>
            </a:p>
          </p:txBody>
        </p:sp>
        <p:sp>
          <p:nvSpPr>
            <p:cNvPr id="22" name="Text Box 5">
              <a:extLst>
                <a:ext uri="{FF2B5EF4-FFF2-40B4-BE49-F238E27FC236}">
                  <a16:creationId xmlns:a16="http://schemas.microsoft.com/office/drawing/2014/main" id="{644A87C3-899A-3B80-C81A-ACF8822F862F}"/>
                </a:ext>
              </a:extLst>
            </p:cNvPr>
            <p:cNvSpPr txBox="1"/>
            <p:nvPr/>
          </p:nvSpPr>
          <p:spPr>
            <a:xfrm>
              <a:off x="3643871" y="3504828"/>
              <a:ext cx="3052078" cy="369332"/>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endParaRPr lang="en-US" altLang="zh-CN" dirty="0">
                <a:solidFill>
                  <a:schemeClr val="bg1">
                    <a:lumMod val="95000"/>
                  </a:schemeClr>
                </a:solidFill>
                <a:latin typeface="+mn-lt"/>
              </a:endParaRPr>
            </a:p>
          </p:txBody>
        </p:sp>
        <p:sp>
          <p:nvSpPr>
            <p:cNvPr id="23" name="Text Box 5">
              <a:extLst>
                <a:ext uri="{FF2B5EF4-FFF2-40B4-BE49-F238E27FC236}">
                  <a16:creationId xmlns:a16="http://schemas.microsoft.com/office/drawing/2014/main" id="{AFBA2AE1-4995-BC31-9299-AB26E758EE0B}"/>
                </a:ext>
              </a:extLst>
            </p:cNvPr>
            <p:cNvSpPr txBox="1"/>
            <p:nvPr/>
          </p:nvSpPr>
          <p:spPr>
            <a:xfrm>
              <a:off x="3714014" y="4439041"/>
              <a:ext cx="1544637" cy="352425"/>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sz="1700" b="1" dirty="0">
                  <a:solidFill>
                    <a:schemeClr val="bg1">
                      <a:lumMod val="95000"/>
                    </a:schemeClr>
                  </a:solidFill>
                  <a:latin typeface="+mn-lt"/>
                </a:rPr>
                <a:t>WEBSITE</a:t>
              </a:r>
            </a:p>
          </p:txBody>
        </p:sp>
        <p:sp>
          <p:nvSpPr>
            <p:cNvPr id="24" name="Text Box 5">
              <a:extLst>
                <a:ext uri="{FF2B5EF4-FFF2-40B4-BE49-F238E27FC236}">
                  <a16:creationId xmlns:a16="http://schemas.microsoft.com/office/drawing/2014/main" id="{C14865CF-6CC0-1BB0-B741-852EB585B6C8}"/>
                </a:ext>
              </a:extLst>
            </p:cNvPr>
            <p:cNvSpPr txBox="1"/>
            <p:nvPr/>
          </p:nvSpPr>
          <p:spPr>
            <a:xfrm>
              <a:off x="3714014" y="4791466"/>
              <a:ext cx="3054014" cy="369332"/>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dirty="0">
                  <a:solidFill>
                    <a:schemeClr val="bg1">
                      <a:lumMod val="95000"/>
                    </a:schemeClr>
                  </a:solidFill>
                  <a:latin typeface="+mn-lt"/>
                </a:rPr>
                <a:t>www.weblineindia.com</a:t>
              </a:r>
            </a:p>
          </p:txBody>
        </p:sp>
      </p:grpSp>
    </p:spTree>
    <p:extLst>
      <p:ext uri="{BB962C8B-B14F-4D97-AF65-F5344CB8AC3E}">
        <p14:creationId xmlns:p14="http://schemas.microsoft.com/office/powerpoint/2010/main" val="2247657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642</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Adnan Z Mistry</dc:creator>
  <cp:lastModifiedBy>Adnan Z Mistry</cp:lastModifiedBy>
  <cp:revision>8</cp:revision>
  <dcterms:created xsi:type="dcterms:W3CDTF">2023-12-26T06:39:59Z</dcterms:created>
  <dcterms:modified xsi:type="dcterms:W3CDTF">2023-12-26T09:24:31Z</dcterms:modified>
</cp:coreProperties>
</file>